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01"/>
  </p:notesMasterIdLst>
  <p:sldIdLst>
    <p:sldId id="256" r:id="rId2"/>
    <p:sldId id="258" r:id="rId3"/>
    <p:sldId id="257"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67" r:id="rId19"/>
    <p:sldId id="268"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 id="298" r:id="rId39"/>
    <p:sldId id="293" r:id="rId40"/>
    <p:sldId id="294" r:id="rId41"/>
    <p:sldId id="295" r:id="rId42"/>
    <p:sldId id="296" r:id="rId43"/>
    <p:sldId id="297" r:id="rId44"/>
    <p:sldId id="299" r:id="rId45"/>
    <p:sldId id="301" r:id="rId46"/>
    <p:sldId id="300" r:id="rId47"/>
    <p:sldId id="302" r:id="rId48"/>
    <p:sldId id="309" r:id="rId49"/>
    <p:sldId id="303" r:id="rId50"/>
    <p:sldId id="304" r:id="rId51"/>
    <p:sldId id="305" r:id="rId52"/>
    <p:sldId id="306" r:id="rId53"/>
    <p:sldId id="307" r:id="rId54"/>
    <p:sldId id="308" r:id="rId55"/>
    <p:sldId id="310" r:id="rId56"/>
    <p:sldId id="315" r:id="rId57"/>
    <p:sldId id="313"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p:restoredTop sz="94632"/>
  </p:normalViewPr>
  <p:slideViewPr>
    <p:cSldViewPr snapToGrid="0" snapToObjects="1" showGuides="1">
      <p:cViewPr varScale="1">
        <p:scale>
          <a:sx n="118" d="100"/>
          <a:sy n="118" d="100"/>
        </p:scale>
        <p:origin x="240" y="22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Documents/Work/Books/Textbook/Chapter%204/Data/ThreePhas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28575" cap="rnd">
              <a:solidFill>
                <a:srgbClr val="0170C0"/>
              </a:solidFill>
              <a:round/>
            </a:ln>
            <a:effectLst/>
          </c:spPr>
          <c:marker>
            <c:symbol val="none"/>
          </c:marker>
          <c:xVal>
            <c:numRef>
              <c:f>'Sine 90°'!$A$1:$A$181</c:f>
              <c:numCache>
                <c:formatCode>General</c:formatCode>
                <c:ptCount val="18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numCache>
            </c:numRef>
          </c:xVal>
          <c:yVal>
            <c:numRef>
              <c:f>'Sine 90°'!$B$1:$B$181</c:f>
              <c:numCache>
                <c:formatCode>General</c:formatCode>
                <c:ptCount val="181"/>
                <c:pt idx="0">
                  <c:v>0</c:v>
                </c:pt>
                <c:pt idx="1">
                  <c:v>1.7452410000000002E-2</c:v>
                </c:pt>
                <c:pt idx="2">
                  <c:v>3.48995E-2</c:v>
                </c:pt>
                <c:pt idx="3">
                  <c:v>5.2335960000000001E-2</c:v>
                </c:pt>
                <c:pt idx="4">
                  <c:v>6.9756470000000001E-2</c:v>
                </c:pt>
                <c:pt idx="5">
                  <c:v>8.7155739999999995E-2</c:v>
                </c:pt>
                <c:pt idx="6">
                  <c:v>0.10452846</c:v>
                </c:pt>
                <c:pt idx="7">
                  <c:v>0.12186934000000001</c:v>
                </c:pt>
                <c:pt idx="8">
                  <c:v>0.13917309999999999</c:v>
                </c:pt>
                <c:pt idx="9">
                  <c:v>0.15643446999999999</c:v>
                </c:pt>
                <c:pt idx="10">
                  <c:v>0.17364818000000001</c:v>
                </c:pt>
                <c:pt idx="11">
                  <c:v>0.19080900000000001</c:v>
                </c:pt>
                <c:pt idx="12">
                  <c:v>0.20791169000000001</c:v>
                </c:pt>
                <c:pt idx="13">
                  <c:v>0.22495105000000001</c:v>
                </c:pt>
                <c:pt idx="14">
                  <c:v>0.2419219</c:v>
                </c:pt>
                <c:pt idx="15">
                  <c:v>0.25881904999999999</c:v>
                </c:pt>
                <c:pt idx="16">
                  <c:v>0.27563736</c:v>
                </c:pt>
                <c:pt idx="17">
                  <c:v>0.29237170000000001</c:v>
                </c:pt>
                <c:pt idx="18">
                  <c:v>0.30901698999999999</c:v>
                </c:pt>
                <c:pt idx="19">
                  <c:v>0.32556815</c:v>
                </c:pt>
                <c:pt idx="20">
                  <c:v>0.34202013999999997</c:v>
                </c:pt>
                <c:pt idx="21">
                  <c:v>0.35836794999999999</c:v>
                </c:pt>
                <c:pt idx="22">
                  <c:v>0.37460659000000002</c:v>
                </c:pt>
                <c:pt idx="23">
                  <c:v>0.39073112999999998</c:v>
                </c:pt>
                <c:pt idx="24">
                  <c:v>0.40673663999999998</c:v>
                </c:pt>
                <c:pt idx="25">
                  <c:v>0.42261826000000002</c:v>
                </c:pt>
                <c:pt idx="26">
                  <c:v>0.43837114999999999</c:v>
                </c:pt>
                <c:pt idx="27">
                  <c:v>0.45399050000000002</c:v>
                </c:pt>
                <c:pt idx="28">
                  <c:v>0.46947156000000001</c:v>
                </c:pt>
                <c:pt idx="29">
                  <c:v>0.48480962</c:v>
                </c:pt>
                <c:pt idx="30">
                  <c:v>0.5</c:v>
                </c:pt>
                <c:pt idx="31">
                  <c:v>0.51503807000000001</c:v>
                </c:pt>
                <c:pt idx="32">
                  <c:v>0.52991926</c:v>
                </c:pt>
                <c:pt idx="33">
                  <c:v>0.54463903999999996</c:v>
                </c:pt>
                <c:pt idx="34">
                  <c:v>0.55919289999999999</c:v>
                </c:pt>
                <c:pt idx="35">
                  <c:v>0.57357643999999997</c:v>
                </c:pt>
                <c:pt idx="36">
                  <c:v>0.58778525000000004</c:v>
                </c:pt>
                <c:pt idx="37">
                  <c:v>0.60181501999999998</c:v>
                </c:pt>
                <c:pt idx="38">
                  <c:v>0.61566147999999998</c:v>
                </c:pt>
                <c:pt idx="39">
                  <c:v>0.62932038999999995</c:v>
                </c:pt>
                <c:pt idx="40">
                  <c:v>0.64278760999999995</c:v>
                </c:pt>
                <c:pt idx="41">
                  <c:v>0.65605902999999999</c:v>
                </c:pt>
                <c:pt idx="42">
                  <c:v>0.66913060999999996</c:v>
                </c:pt>
                <c:pt idx="43">
                  <c:v>0.68199836000000003</c:v>
                </c:pt>
                <c:pt idx="44">
                  <c:v>0.69465836999999997</c:v>
                </c:pt>
                <c:pt idx="45">
                  <c:v>0.70710678000000005</c:v>
                </c:pt>
                <c:pt idx="46">
                  <c:v>0.71933979999999997</c:v>
                </c:pt>
                <c:pt idx="47">
                  <c:v>0.7313537</c:v>
                </c:pt>
                <c:pt idx="48">
                  <c:v>0.74314482999999998</c:v>
                </c:pt>
                <c:pt idx="49">
                  <c:v>0.75470957999999999</c:v>
                </c:pt>
                <c:pt idx="50">
                  <c:v>0.76604444000000005</c:v>
                </c:pt>
                <c:pt idx="51">
                  <c:v>0.77714596000000002</c:v>
                </c:pt>
                <c:pt idx="52">
                  <c:v>0.78801074999999998</c:v>
                </c:pt>
                <c:pt idx="53">
                  <c:v>0.79863550999999999</c:v>
                </c:pt>
                <c:pt idx="54">
                  <c:v>0.80901699000000005</c:v>
                </c:pt>
                <c:pt idx="55">
                  <c:v>0.81915203999999997</c:v>
                </c:pt>
                <c:pt idx="56">
                  <c:v>0.82903757</c:v>
                </c:pt>
                <c:pt idx="57">
                  <c:v>0.83867057</c:v>
                </c:pt>
                <c:pt idx="58">
                  <c:v>0.84804809999999997</c:v>
                </c:pt>
                <c:pt idx="59">
                  <c:v>0.85716729999999997</c:v>
                </c:pt>
                <c:pt idx="60">
                  <c:v>0.86602539999999995</c:v>
                </c:pt>
                <c:pt idx="61">
                  <c:v>0.87461971000000005</c:v>
                </c:pt>
                <c:pt idx="62">
                  <c:v>0.88294759</c:v>
                </c:pt>
                <c:pt idx="63">
                  <c:v>0.89100652000000002</c:v>
                </c:pt>
                <c:pt idx="64">
                  <c:v>0.89879405000000001</c:v>
                </c:pt>
                <c:pt idx="65">
                  <c:v>0.90630778999999995</c:v>
                </c:pt>
                <c:pt idx="66">
                  <c:v>0.91354546000000003</c:v>
                </c:pt>
                <c:pt idx="67">
                  <c:v>0.92050485000000004</c:v>
                </c:pt>
                <c:pt idx="68">
                  <c:v>0.92718385000000003</c:v>
                </c:pt>
                <c:pt idx="69">
                  <c:v>0.93358043000000002</c:v>
                </c:pt>
                <c:pt idx="70">
                  <c:v>0.93969261999999998</c:v>
                </c:pt>
                <c:pt idx="71">
                  <c:v>0.94551858</c:v>
                </c:pt>
                <c:pt idx="72">
                  <c:v>0.95105651999999996</c:v>
                </c:pt>
                <c:pt idx="73">
                  <c:v>0.95630475999999998</c:v>
                </c:pt>
                <c:pt idx="74">
                  <c:v>0.9612617</c:v>
                </c:pt>
                <c:pt idx="75">
                  <c:v>0.96592582999999999</c:v>
                </c:pt>
                <c:pt idx="76">
                  <c:v>0.97029573000000002</c:v>
                </c:pt>
                <c:pt idx="77">
                  <c:v>0.97437006000000004</c:v>
                </c:pt>
                <c:pt idx="78">
                  <c:v>0.97814760000000001</c:v>
                </c:pt>
                <c:pt idx="79">
                  <c:v>0.98162718000000004</c:v>
                </c:pt>
                <c:pt idx="80">
                  <c:v>0.98480774999999998</c:v>
                </c:pt>
                <c:pt idx="81">
                  <c:v>0.98768834000000005</c:v>
                </c:pt>
                <c:pt idx="82">
                  <c:v>0.99026806999999994</c:v>
                </c:pt>
                <c:pt idx="83">
                  <c:v>0.99254615000000002</c:v>
                </c:pt>
                <c:pt idx="84">
                  <c:v>0.99452189999999996</c:v>
                </c:pt>
                <c:pt idx="85">
                  <c:v>0.99619469999999999</c:v>
                </c:pt>
                <c:pt idx="86">
                  <c:v>0.99756405000000004</c:v>
                </c:pt>
                <c:pt idx="87">
                  <c:v>0.99862952999999999</c:v>
                </c:pt>
                <c:pt idx="88">
                  <c:v>0.99939082999999995</c:v>
                </c:pt>
                <c:pt idx="89">
                  <c:v>0.99984770000000001</c:v>
                </c:pt>
                <c:pt idx="90">
                  <c:v>1</c:v>
                </c:pt>
                <c:pt idx="91">
                  <c:v>0.99984770000000001</c:v>
                </c:pt>
                <c:pt idx="92">
                  <c:v>0.99939082999999995</c:v>
                </c:pt>
                <c:pt idx="93">
                  <c:v>0.99862952999999999</c:v>
                </c:pt>
                <c:pt idx="94">
                  <c:v>0.99756405000000004</c:v>
                </c:pt>
                <c:pt idx="95">
                  <c:v>0.99619469999999999</c:v>
                </c:pt>
                <c:pt idx="96">
                  <c:v>0.99452189999999996</c:v>
                </c:pt>
                <c:pt idx="97">
                  <c:v>0.99254615000000002</c:v>
                </c:pt>
                <c:pt idx="98">
                  <c:v>0.99026806999999994</c:v>
                </c:pt>
                <c:pt idx="99">
                  <c:v>0.98768834000000005</c:v>
                </c:pt>
                <c:pt idx="100">
                  <c:v>0.98480774999999998</c:v>
                </c:pt>
                <c:pt idx="101">
                  <c:v>0.98162718000000004</c:v>
                </c:pt>
                <c:pt idx="102">
                  <c:v>0.97814760000000001</c:v>
                </c:pt>
                <c:pt idx="103">
                  <c:v>0.97437006000000004</c:v>
                </c:pt>
                <c:pt idx="104">
                  <c:v>0.97029573000000002</c:v>
                </c:pt>
                <c:pt idx="105">
                  <c:v>0.96592582999999999</c:v>
                </c:pt>
                <c:pt idx="106">
                  <c:v>0.9612617</c:v>
                </c:pt>
                <c:pt idx="107">
                  <c:v>0.95630475999999998</c:v>
                </c:pt>
                <c:pt idx="108">
                  <c:v>0.95105651999999996</c:v>
                </c:pt>
                <c:pt idx="109">
                  <c:v>0.94551858</c:v>
                </c:pt>
                <c:pt idx="110">
                  <c:v>0.93969261999999998</c:v>
                </c:pt>
                <c:pt idx="111">
                  <c:v>0.93358043000000002</c:v>
                </c:pt>
                <c:pt idx="112">
                  <c:v>0.92718385000000003</c:v>
                </c:pt>
                <c:pt idx="113">
                  <c:v>0.92050485000000004</c:v>
                </c:pt>
                <c:pt idx="114">
                  <c:v>0.91354546000000003</c:v>
                </c:pt>
                <c:pt idx="115">
                  <c:v>0.90630778999999995</c:v>
                </c:pt>
                <c:pt idx="116">
                  <c:v>0.89879405000000001</c:v>
                </c:pt>
                <c:pt idx="117">
                  <c:v>0.89100652000000002</c:v>
                </c:pt>
                <c:pt idx="118">
                  <c:v>0.88294759</c:v>
                </c:pt>
                <c:pt idx="119">
                  <c:v>0.87461971000000005</c:v>
                </c:pt>
                <c:pt idx="120">
                  <c:v>0.86602539999999995</c:v>
                </c:pt>
                <c:pt idx="121">
                  <c:v>0.85716729999999997</c:v>
                </c:pt>
                <c:pt idx="122">
                  <c:v>0.84804809999999997</c:v>
                </c:pt>
                <c:pt idx="123">
                  <c:v>0.83867057</c:v>
                </c:pt>
                <c:pt idx="124">
                  <c:v>0.82903757</c:v>
                </c:pt>
                <c:pt idx="125">
                  <c:v>0.81915203999999997</c:v>
                </c:pt>
                <c:pt idx="126">
                  <c:v>0.80901699000000005</c:v>
                </c:pt>
                <c:pt idx="127">
                  <c:v>0.79863550999999999</c:v>
                </c:pt>
                <c:pt idx="128">
                  <c:v>0.78801074999999998</c:v>
                </c:pt>
                <c:pt idx="129">
                  <c:v>0.77714596000000002</c:v>
                </c:pt>
                <c:pt idx="130">
                  <c:v>0.76604444000000005</c:v>
                </c:pt>
                <c:pt idx="131">
                  <c:v>0.75470957999999999</c:v>
                </c:pt>
                <c:pt idx="132">
                  <c:v>0.74314482999999998</c:v>
                </c:pt>
                <c:pt idx="133">
                  <c:v>0.7313537</c:v>
                </c:pt>
                <c:pt idx="134">
                  <c:v>0.71933979999999997</c:v>
                </c:pt>
                <c:pt idx="135">
                  <c:v>0.70710678000000005</c:v>
                </c:pt>
                <c:pt idx="136">
                  <c:v>0.69465836999999997</c:v>
                </c:pt>
                <c:pt idx="137">
                  <c:v>0.68199836000000003</c:v>
                </c:pt>
                <c:pt idx="138">
                  <c:v>0.66913060999999996</c:v>
                </c:pt>
                <c:pt idx="139">
                  <c:v>0.65605902999999999</c:v>
                </c:pt>
                <c:pt idx="140">
                  <c:v>0.64278760999999995</c:v>
                </c:pt>
                <c:pt idx="141">
                  <c:v>0.62932038999999995</c:v>
                </c:pt>
                <c:pt idx="142">
                  <c:v>0.61566147999999998</c:v>
                </c:pt>
                <c:pt idx="143">
                  <c:v>0.60181501999999998</c:v>
                </c:pt>
                <c:pt idx="144">
                  <c:v>0.58778525000000004</c:v>
                </c:pt>
                <c:pt idx="145">
                  <c:v>0.57357643999999997</c:v>
                </c:pt>
                <c:pt idx="146">
                  <c:v>0.55919289999999999</c:v>
                </c:pt>
                <c:pt idx="147">
                  <c:v>0.54463903999999996</c:v>
                </c:pt>
                <c:pt idx="148">
                  <c:v>0.52991926</c:v>
                </c:pt>
                <c:pt idx="149">
                  <c:v>0.51503807000000001</c:v>
                </c:pt>
                <c:pt idx="150">
                  <c:v>0.5</c:v>
                </c:pt>
                <c:pt idx="151">
                  <c:v>0.48480962</c:v>
                </c:pt>
                <c:pt idx="152">
                  <c:v>0.46947156000000001</c:v>
                </c:pt>
                <c:pt idx="153">
                  <c:v>0.45399050000000002</c:v>
                </c:pt>
                <c:pt idx="154">
                  <c:v>0.43837114999999999</c:v>
                </c:pt>
                <c:pt idx="155">
                  <c:v>0.42261826000000002</c:v>
                </c:pt>
                <c:pt idx="156">
                  <c:v>0.40673663999999998</c:v>
                </c:pt>
                <c:pt idx="157">
                  <c:v>0.39073112999999998</c:v>
                </c:pt>
                <c:pt idx="158">
                  <c:v>0.37460659000000002</c:v>
                </c:pt>
                <c:pt idx="159">
                  <c:v>0.35836794999999999</c:v>
                </c:pt>
                <c:pt idx="160">
                  <c:v>0.34202013999999997</c:v>
                </c:pt>
                <c:pt idx="161">
                  <c:v>0.32556815</c:v>
                </c:pt>
                <c:pt idx="162">
                  <c:v>0.30901698999999999</c:v>
                </c:pt>
                <c:pt idx="163">
                  <c:v>0.29237170000000001</c:v>
                </c:pt>
                <c:pt idx="164">
                  <c:v>0.27563736</c:v>
                </c:pt>
                <c:pt idx="165">
                  <c:v>0.25881904999999999</c:v>
                </c:pt>
                <c:pt idx="166">
                  <c:v>0.2419219</c:v>
                </c:pt>
                <c:pt idx="167">
                  <c:v>0.22495105000000001</c:v>
                </c:pt>
                <c:pt idx="168">
                  <c:v>0.20791169000000001</c:v>
                </c:pt>
                <c:pt idx="169">
                  <c:v>0.19080900000000001</c:v>
                </c:pt>
                <c:pt idx="170">
                  <c:v>0.17364818000000001</c:v>
                </c:pt>
                <c:pt idx="171">
                  <c:v>0.15643446999999999</c:v>
                </c:pt>
                <c:pt idx="172">
                  <c:v>0.13917309999999999</c:v>
                </c:pt>
                <c:pt idx="173">
                  <c:v>0.12186934000000001</c:v>
                </c:pt>
                <c:pt idx="174">
                  <c:v>0.10452846</c:v>
                </c:pt>
                <c:pt idx="175">
                  <c:v>8.7155739999999995E-2</c:v>
                </c:pt>
                <c:pt idx="176">
                  <c:v>6.9756470000000001E-2</c:v>
                </c:pt>
                <c:pt idx="177">
                  <c:v>5.2335960000000001E-2</c:v>
                </c:pt>
                <c:pt idx="178">
                  <c:v>3.48995E-2</c:v>
                </c:pt>
                <c:pt idx="179">
                  <c:v>1.7452410000000002E-2</c:v>
                </c:pt>
                <c:pt idx="180">
                  <c:v>1.2250999999999999E-16</c:v>
                </c:pt>
              </c:numCache>
            </c:numRef>
          </c:yVal>
          <c:smooth val="1"/>
          <c:extLst>
            <c:ext xmlns:c16="http://schemas.microsoft.com/office/drawing/2014/chart" uri="{C3380CC4-5D6E-409C-BE32-E72D297353CC}">
              <c16:uniqueId val="{00000000-B603-D942-9FB9-EDAF742665C5}"/>
            </c:ext>
          </c:extLst>
        </c:ser>
        <c:dLbls>
          <c:showLegendKey val="0"/>
          <c:showVal val="0"/>
          <c:showCatName val="0"/>
          <c:showSerName val="0"/>
          <c:showPercent val="0"/>
          <c:showBubbleSize val="0"/>
        </c:dLbls>
        <c:axId val="820297232"/>
        <c:axId val="817091264"/>
      </c:scatterChart>
      <c:valAx>
        <c:axId val="820297232"/>
        <c:scaling>
          <c:orientation val="minMax"/>
          <c:max val="180"/>
        </c:scaling>
        <c:delete val="0"/>
        <c:axPos val="b"/>
        <c:numFmt formatCode="General" sourceLinked="1"/>
        <c:majorTickMark val="out"/>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17091264"/>
        <c:crosses val="autoZero"/>
        <c:crossBetween val="midCat"/>
        <c:majorUnit val="90"/>
      </c:valAx>
      <c:valAx>
        <c:axId val="817091264"/>
        <c:scaling>
          <c:orientation val="minMax"/>
          <c:max val="1.01"/>
          <c:min val="0"/>
        </c:scaling>
        <c:delete val="0"/>
        <c:axPos val="l"/>
        <c:numFmt formatCode="General" sourceLinked="1"/>
        <c:majorTickMark val="none"/>
        <c:minorTickMark val="none"/>
        <c:tickLblPos val="none"/>
        <c:spPr>
          <a:noFill/>
          <a:ln w="28575">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02972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6934-8BC9-4A4A-AFB2-3279E2016B89}"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8F811-AB8E-934C-967F-6CB30A935078}" type="slidenum">
              <a:rPr lang="en-US" smtClean="0"/>
              <a:t>‹#›</a:t>
            </a:fld>
            <a:endParaRPr lang="en-US"/>
          </a:p>
        </p:txBody>
      </p:sp>
    </p:spTree>
    <p:extLst>
      <p:ext uri="{BB962C8B-B14F-4D97-AF65-F5344CB8AC3E}">
        <p14:creationId xmlns:p14="http://schemas.microsoft.com/office/powerpoint/2010/main" val="33687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46</a:t>
            </a:fld>
            <a:endParaRPr lang="en-US"/>
          </a:p>
        </p:txBody>
      </p:sp>
    </p:spTree>
    <p:extLst>
      <p:ext uri="{BB962C8B-B14F-4D97-AF65-F5344CB8AC3E}">
        <p14:creationId xmlns:p14="http://schemas.microsoft.com/office/powerpoint/2010/main" val="74119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56</a:t>
            </a:fld>
            <a:endParaRPr lang="en-US"/>
          </a:p>
        </p:txBody>
      </p:sp>
    </p:spTree>
    <p:extLst>
      <p:ext uri="{BB962C8B-B14F-4D97-AF65-F5344CB8AC3E}">
        <p14:creationId xmlns:p14="http://schemas.microsoft.com/office/powerpoint/2010/main" val="16811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57</a:t>
            </a:fld>
            <a:endParaRPr lang="en-US"/>
          </a:p>
        </p:txBody>
      </p:sp>
    </p:spTree>
    <p:extLst>
      <p:ext uri="{BB962C8B-B14F-4D97-AF65-F5344CB8AC3E}">
        <p14:creationId xmlns:p14="http://schemas.microsoft.com/office/powerpoint/2010/main" val="267158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58</a:t>
            </a:fld>
            <a:endParaRPr lang="en-US"/>
          </a:p>
        </p:txBody>
      </p:sp>
    </p:spTree>
    <p:extLst>
      <p:ext uri="{BB962C8B-B14F-4D97-AF65-F5344CB8AC3E}">
        <p14:creationId xmlns:p14="http://schemas.microsoft.com/office/powerpoint/2010/main" val="703069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DF79-2543-F747-ABDA-54A19A51F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8D541-E990-9D4B-995A-455D63F2BE3D}"/>
              </a:ext>
            </a:extLst>
          </p:cNvPr>
          <p:cNvSpPr>
            <a:spLocks noGrp="1"/>
          </p:cNvSpPr>
          <p:nvPr>
            <p:ph type="subTitle" idx="1"/>
          </p:nvPr>
        </p:nvSpPr>
        <p:spPr>
          <a:xfrm>
            <a:off x="1524000" y="3602038"/>
            <a:ext cx="9144000" cy="1655762"/>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E4C8D33-1B12-0744-B1B1-06B26A6B0CB8}"/>
              </a:ext>
            </a:extLst>
          </p:cNvPr>
          <p:cNvSpPr>
            <a:spLocks noGrp="1"/>
          </p:cNvSpPr>
          <p:nvPr>
            <p:ph type="dt" sz="half" idx="10"/>
          </p:nvPr>
        </p:nvSpPr>
        <p:spPr/>
        <p:txBody>
          <a:bodyPr/>
          <a:lstStyle/>
          <a:p>
            <a:r>
              <a:rPr lang="en-US"/>
              <a:t>© 2023 Daniel Kirschen</a:t>
            </a:r>
            <a:endParaRPr lang="en-US" dirty="0"/>
          </a:p>
        </p:txBody>
      </p:sp>
      <p:sp>
        <p:nvSpPr>
          <p:cNvPr id="5" name="Footer Placeholder 4">
            <a:extLst>
              <a:ext uri="{FF2B5EF4-FFF2-40B4-BE49-F238E27FC236}">
                <a16:creationId xmlns:a16="http://schemas.microsoft.com/office/drawing/2014/main" id="{3804C2C1-668E-4C47-8CCD-58697C4D3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46DDB-E3F7-BB4B-8881-071958631E02}"/>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B1BE98D1-14E5-7F4F-AA03-361120151EB1}"/>
              </a:ext>
            </a:extLst>
          </p:cNvPr>
          <p:cNvPicPr>
            <a:picLocks noChangeAspect="1"/>
          </p:cNvPicPr>
          <p:nvPr userDrawn="1"/>
        </p:nvPicPr>
        <p:blipFill>
          <a:blip r:embed="rId2"/>
          <a:stretch>
            <a:fillRect/>
          </a:stretch>
        </p:blipFill>
        <p:spPr>
          <a:xfrm>
            <a:off x="1616843" y="4608513"/>
            <a:ext cx="2133600" cy="139700"/>
          </a:xfrm>
          <a:prstGeom prst="rect">
            <a:avLst/>
          </a:prstGeom>
        </p:spPr>
      </p:pic>
    </p:spTree>
    <p:extLst>
      <p:ext uri="{BB962C8B-B14F-4D97-AF65-F5344CB8AC3E}">
        <p14:creationId xmlns:p14="http://schemas.microsoft.com/office/powerpoint/2010/main" val="127260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42F5-DAC2-4549-9839-113BC9F55450}"/>
              </a:ext>
            </a:extLst>
          </p:cNvPr>
          <p:cNvSpPr>
            <a:spLocks noGrp="1"/>
          </p:cNvSpPr>
          <p:nvPr>
            <p:ph type="title"/>
          </p:nvPr>
        </p:nvSpPr>
        <p:spPr>
          <a:xfrm>
            <a:off x="838200" y="365125"/>
            <a:ext cx="10515600" cy="10093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DE15B63-97B1-264A-9288-86D74A81E239}"/>
              </a:ext>
            </a:extLst>
          </p:cNvPr>
          <p:cNvSpPr>
            <a:spLocks noGrp="1"/>
          </p:cNvSpPr>
          <p:nvPr>
            <p:ph idx="1"/>
          </p:nvPr>
        </p:nvSpPr>
        <p:spPr>
          <a:xfrm>
            <a:off x="838200" y="1555668"/>
            <a:ext cx="10515600" cy="4621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DE16-C485-A74C-9F53-E9FAF5767CDB}"/>
              </a:ext>
            </a:extLst>
          </p:cNvPr>
          <p:cNvSpPr>
            <a:spLocks noGrp="1"/>
          </p:cNvSpPr>
          <p:nvPr>
            <p:ph type="dt" sz="half" idx="10"/>
          </p:nvPr>
        </p:nvSpPr>
        <p:spPr>
          <a:xfrm>
            <a:off x="-1" y="6589464"/>
            <a:ext cx="3146961" cy="304161"/>
          </a:xfrm>
        </p:spPr>
        <p:txBody>
          <a:bodyPr/>
          <a:lstStyle>
            <a:lvl1pPr>
              <a:defRPr sz="1000"/>
            </a:lvl1pPr>
          </a:lstStyle>
          <a:p>
            <a:r>
              <a:rPr lang="en-US"/>
              <a:t>© 2023 Daniel Kirschen</a:t>
            </a:r>
            <a:endParaRPr lang="en-US" dirty="0"/>
          </a:p>
        </p:txBody>
      </p:sp>
      <p:sp>
        <p:nvSpPr>
          <p:cNvPr id="5" name="Footer Placeholder 4">
            <a:extLst>
              <a:ext uri="{FF2B5EF4-FFF2-40B4-BE49-F238E27FC236}">
                <a16:creationId xmlns:a16="http://schemas.microsoft.com/office/drawing/2014/main" id="{F406FB72-E9E7-3E4A-AEC1-BF28022DA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1D92A-4114-BD42-B522-5648A2E2388F}"/>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7" name="Picture 6">
            <a:extLst>
              <a:ext uri="{FF2B5EF4-FFF2-40B4-BE49-F238E27FC236}">
                <a16:creationId xmlns:a16="http://schemas.microsoft.com/office/drawing/2014/main" id="{8C77885B-17BE-0C48-BE7F-716732B0DDE0}"/>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397312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9D5-C8B2-E344-8151-DDC5CF529AF6}"/>
              </a:ext>
            </a:extLst>
          </p:cNvPr>
          <p:cNvSpPr>
            <a:spLocks noGrp="1"/>
          </p:cNvSpPr>
          <p:nvPr>
            <p:ph type="title"/>
          </p:nvPr>
        </p:nvSpPr>
        <p:spPr>
          <a:xfrm>
            <a:off x="839788" y="365125"/>
            <a:ext cx="10515600" cy="10093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F677C70-AF34-824B-B2D1-566370A76EC5}"/>
              </a:ext>
            </a:extLst>
          </p:cNvPr>
          <p:cNvSpPr>
            <a:spLocks noGrp="1"/>
          </p:cNvSpPr>
          <p:nvPr>
            <p:ph sz="half" idx="2"/>
          </p:nvPr>
        </p:nvSpPr>
        <p:spPr>
          <a:xfrm>
            <a:off x="839788" y="1555668"/>
            <a:ext cx="5157787"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894D628-7CDE-0A4E-9E30-44AACD7758E4}"/>
              </a:ext>
            </a:extLst>
          </p:cNvPr>
          <p:cNvSpPr>
            <a:spLocks noGrp="1"/>
          </p:cNvSpPr>
          <p:nvPr>
            <p:ph sz="quarter" idx="4"/>
          </p:nvPr>
        </p:nvSpPr>
        <p:spPr>
          <a:xfrm>
            <a:off x="6172200" y="1555668"/>
            <a:ext cx="5183188"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C6CD-45C8-2849-B800-032CB718156F}"/>
              </a:ext>
            </a:extLst>
          </p:cNvPr>
          <p:cNvSpPr>
            <a:spLocks noGrp="1"/>
          </p:cNvSpPr>
          <p:nvPr>
            <p:ph type="dt" sz="half" idx="10"/>
          </p:nvPr>
        </p:nvSpPr>
        <p:spPr>
          <a:xfrm>
            <a:off x="0" y="6580641"/>
            <a:ext cx="2950029" cy="277359"/>
          </a:xfrm>
        </p:spPr>
        <p:txBody>
          <a:bodyPr/>
          <a:lstStyle>
            <a:lvl1pPr>
              <a:defRPr sz="1000"/>
            </a:lvl1pPr>
          </a:lstStyle>
          <a:p>
            <a:r>
              <a:rPr lang="en-US"/>
              <a:t>© 2023 Daniel Kirschen</a:t>
            </a:r>
            <a:endParaRPr lang="en-US" dirty="0"/>
          </a:p>
        </p:txBody>
      </p:sp>
      <p:sp>
        <p:nvSpPr>
          <p:cNvPr id="8" name="Footer Placeholder 7">
            <a:extLst>
              <a:ext uri="{FF2B5EF4-FFF2-40B4-BE49-F238E27FC236}">
                <a16:creationId xmlns:a16="http://schemas.microsoft.com/office/drawing/2014/main" id="{B29F0BA4-765A-AF47-B8C0-BCED08151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3E0BBE-9EC7-E745-BAD2-0865D6727E91}"/>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10" name="Picture 9">
            <a:extLst>
              <a:ext uri="{FF2B5EF4-FFF2-40B4-BE49-F238E27FC236}">
                <a16:creationId xmlns:a16="http://schemas.microsoft.com/office/drawing/2014/main" id="{83B7DE1A-1A65-DC45-8F12-53C0E02A7F27}"/>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08517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E14F-AAEE-214F-AB62-ECE0718AEC19}"/>
              </a:ext>
            </a:extLst>
          </p:cNvPr>
          <p:cNvSpPr>
            <a:spLocks noGrp="1"/>
          </p:cNvSpPr>
          <p:nvPr>
            <p:ph type="title"/>
          </p:nvPr>
        </p:nvSpPr>
        <p:spPr>
          <a:xfrm>
            <a:off x="838200" y="365125"/>
            <a:ext cx="10515600" cy="10093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41A4CD6-33C7-E243-9F8C-7B15CDCE1EC8}"/>
              </a:ext>
            </a:extLst>
          </p:cNvPr>
          <p:cNvSpPr>
            <a:spLocks noGrp="1"/>
          </p:cNvSpPr>
          <p:nvPr>
            <p:ph type="dt" sz="half" idx="10"/>
          </p:nvPr>
        </p:nvSpPr>
        <p:spPr>
          <a:xfrm>
            <a:off x="-1" y="6673975"/>
            <a:ext cx="3325091" cy="184025"/>
          </a:xfrm>
        </p:spPr>
        <p:txBody>
          <a:bodyPr/>
          <a:lstStyle>
            <a:lvl1pPr>
              <a:defRPr sz="1000"/>
            </a:lvl1pPr>
          </a:lstStyle>
          <a:p>
            <a:r>
              <a:rPr lang="en-US"/>
              <a:t>© 2023 Daniel Kirschen</a:t>
            </a:r>
            <a:endParaRPr lang="en-US" dirty="0"/>
          </a:p>
        </p:txBody>
      </p:sp>
      <p:sp>
        <p:nvSpPr>
          <p:cNvPr id="4" name="Footer Placeholder 3">
            <a:extLst>
              <a:ext uri="{FF2B5EF4-FFF2-40B4-BE49-F238E27FC236}">
                <a16:creationId xmlns:a16="http://schemas.microsoft.com/office/drawing/2014/main" id="{EECC8344-013E-4D44-9886-86BA741B1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6095E3-BE6F-B64D-BECF-52F5300F9704}"/>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6" name="Picture 5">
            <a:extLst>
              <a:ext uri="{FF2B5EF4-FFF2-40B4-BE49-F238E27FC236}">
                <a16:creationId xmlns:a16="http://schemas.microsoft.com/office/drawing/2014/main" id="{4448D950-9C13-F84A-9AE3-B316762D0CA1}"/>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98042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99C9B-7B1B-7248-9CDE-2EDEBDC65508}"/>
              </a:ext>
            </a:extLst>
          </p:cNvPr>
          <p:cNvSpPr>
            <a:spLocks noGrp="1"/>
          </p:cNvSpPr>
          <p:nvPr>
            <p:ph type="dt" sz="half" idx="10"/>
          </p:nvPr>
        </p:nvSpPr>
        <p:spPr>
          <a:xfrm>
            <a:off x="0" y="6577589"/>
            <a:ext cx="3200400" cy="280411"/>
          </a:xfrm>
        </p:spPr>
        <p:txBody>
          <a:bodyPr/>
          <a:lstStyle/>
          <a:p>
            <a:r>
              <a:rPr lang="en-US"/>
              <a:t>© 2023 Daniel Kirschen</a:t>
            </a:r>
            <a:endParaRPr lang="en-US" dirty="0"/>
          </a:p>
        </p:txBody>
      </p:sp>
      <p:sp>
        <p:nvSpPr>
          <p:cNvPr id="3" name="Footer Placeholder 2">
            <a:extLst>
              <a:ext uri="{FF2B5EF4-FFF2-40B4-BE49-F238E27FC236}">
                <a16:creationId xmlns:a16="http://schemas.microsoft.com/office/drawing/2014/main" id="{43B8FD19-1ACF-4E4F-BB43-187D16A88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432745-6812-2A42-BA59-F42B568F9201}"/>
              </a:ext>
            </a:extLst>
          </p:cNvPr>
          <p:cNvSpPr>
            <a:spLocks noGrp="1"/>
          </p:cNvSpPr>
          <p:nvPr>
            <p:ph type="sldNum" sz="quarter" idx="12"/>
          </p:nvPr>
        </p:nvSpPr>
        <p:spPr/>
        <p:txBody>
          <a:bodyPr/>
          <a:lstStyle/>
          <a:p>
            <a:fld id="{697646A6-6B76-9347-9EA0-ECEE7D8FD72D}" type="slidenum">
              <a:rPr lang="en-US" smtClean="0"/>
              <a:t>‹#›</a:t>
            </a:fld>
            <a:endParaRPr lang="en-US"/>
          </a:p>
        </p:txBody>
      </p:sp>
    </p:spTree>
    <p:extLst>
      <p:ext uri="{BB962C8B-B14F-4D97-AF65-F5344CB8AC3E}">
        <p14:creationId xmlns:p14="http://schemas.microsoft.com/office/powerpoint/2010/main" val="283505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00E0-D930-7543-B51C-3474BD7FAB91}"/>
              </a:ext>
            </a:extLst>
          </p:cNvPr>
          <p:cNvSpPr>
            <a:spLocks noGrp="1"/>
          </p:cNvSpPr>
          <p:nvPr>
            <p:ph type="title"/>
          </p:nvPr>
        </p:nvSpPr>
        <p:spPr>
          <a:xfrm>
            <a:off x="839788" y="457200"/>
            <a:ext cx="3932237" cy="1112838"/>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EE14391-17DE-6644-8A76-03F49F92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07C68C3-3BAC-AC45-B99B-D7D9BD5DC5B7}"/>
              </a:ext>
            </a:extLst>
          </p:cNvPr>
          <p:cNvSpPr>
            <a:spLocks noGrp="1"/>
          </p:cNvSpPr>
          <p:nvPr>
            <p:ph type="body" sz="half" idx="2"/>
          </p:nvPr>
        </p:nvSpPr>
        <p:spPr>
          <a:xfrm>
            <a:off x="839788"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E6AD3-7307-9C42-8868-F3C9DD666300}"/>
              </a:ext>
            </a:extLst>
          </p:cNvPr>
          <p:cNvSpPr>
            <a:spLocks noGrp="1"/>
          </p:cNvSpPr>
          <p:nvPr>
            <p:ph type="dt" sz="half" idx="10"/>
          </p:nvPr>
        </p:nvSpPr>
        <p:spPr>
          <a:xfrm>
            <a:off x="0" y="6580641"/>
            <a:ext cx="3194462" cy="277359"/>
          </a:xfrm>
        </p:spPr>
        <p:txBody>
          <a:bodyPr/>
          <a:lstStyle/>
          <a:p>
            <a:r>
              <a:rPr lang="en-US"/>
              <a:t>© 2023 Daniel Kirschen</a:t>
            </a:r>
            <a:endParaRPr lang="en-US" dirty="0"/>
          </a:p>
        </p:txBody>
      </p:sp>
      <p:sp>
        <p:nvSpPr>
          <p:cNvPr id="6" name="Footer Placeholder 5">
            <a:extLst>
              <a:ext uri="{FF2B5EF4-FFF2-40B4-BE49-F238E27FC236}">
                <a16:creationId xmlns:a16="http://schemas.microsoft.com/office/drawing/2014/main" id="{BF9A3F75-CBFC-4246-AB58-3D4C9A800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FFA53-8014-8A43-83EA-FD9485CC5160}"/>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C67F45C0-4A11-4D43-B84D-21F132FE0069}"/>
              </a:ext>
            </a:extLst>
          </p:cNvPr>
          <p:cNvPicPr>
            <a:picLocks noChangeAspect="1"/>
          </p:cNvPicPr>
          <p:nvPr userDrawn="1"/>
        </p:nvPicPr>
        <p:blipFill>
          <a:blip r:embed="rId2"/>
          <a:stretch>
            <a:fillRect/>
          </a:stretch>
        </p:blipFill>
        <p:spPr>
          <a:xfrm>
            <a:off x="836612" y="1580173"/>
            <a:ext cx="2133600" cy="139700"/>
          </a:xfrm>
          <a:prstGeom prst="rect">
            <a:avLst/>
          </a:prstGeom>
        </p:spPr>
      </p:pic>
    </p:spTree>
    <p:extLst>
      <p:ext uri="{BB962C8B-B14F-4D97-AF65-F5344CB8AC3E}">
        <p14:creationId xmlns:p14="http://schemas.microsoft.com/office/powerpoint/2010/main" val="3392304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0D7FB-4C39-CF4E-982F-39557B2DD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24897E-0374-8949-801E-B5D8BF273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FEC0B-2F5F-3B44-95AA-42559CFE70B6}"/>
              </a:ext>
            </a:extLst>
          </p:cNvPr>
          <p:cNvSpPr>
            <a:spLocks noGrp="1"/>
          </p:cNvSpPr>
          <p:nvPr>
            <p:ph type="dt" sz="half" idx="2"/>
          </p:nvPr>
        </p:nvSpPr>
        <p:spPr>
          <a:xfrm>
            <a:off x="0" y="6638305"/>
            <a:ext cx="2743200" cy="21969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2023 Daniel Kirschen</a:t>
            </a:r>
            <a:endParaRPr lang="en-US" dirty="0"/>
          </a:p>
        </p:txBody>
      </p:sp>
      <p:sp>
        <p:nvSpPr>
          <p:cNvPr id="5" name="Footer Placeholder 4">
            <a:extLst>
              <a:ext uri="{FF2B5EF4-FFF2-40B4-BE49-F238E27FC236}">
                <a16:creationId xmlns:a16="http://schemas.microsoft.com/office/drawing/2014/main" id="{D0C1EA96-9F93-D148-8D23-57009EA4E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B2084F-3968-BC40-92FB-BBC2706031BF}"/>
              </a:ext>
            </a:extLst>
          </p:cNvPr>
          <p:cNvSpPr>
            <a:spLocks noGrp="1"/>
          </p:cNvSpPr>
          <p:nvPr>
            <p:ph type="sldNum" sz="quarter" idx="4"/>
          </p:nvPr>
        </p:nvSpPr>
        <p:spPr>
          <a:xfrm>
            <a:off x="9448800" y="6638306"/>
            <a:ext cx="2743200" cy="280658"/>
          </a:xfrm>
          <a:prstGeom prst="rect">
            <a:avLst/>
          </a:prstGeom>
        </p:spPr>
        <p:txBody>
          <a:bodyPr vert="horz" lIns="91440" tIns="45720" rIns="91440" bIns="45720" rtlCol="0" anchor="ctr"/>
          <a:lstStyle>
            <a:lvl1pPr algn="r">
              <a:defRPr sz="1000">
                <a:solidFill>
                  <a:schemeClr val="tx1">
                    <a:tint val="75000"/>
                  </a:schemeClr>
                </a:solidFill>
              </a:defRPr>
            </a:lvl1pPr>
          </a:lstStyle>
          <a:p>
            <a:fld id="{697646A6-6B76-9347-9EA0-ECEE7D8FD72D}" type="slidenum">
              <a:rPr lang="en-US" smtClean="0"/>
              <a:pPr/>
              <a:t>‹#›</a:t>
            </a:fld>
            <a:endParaRPr lang="en-US" dirty="0"/>
          </a:p>
        </p:txBody>
      </p:sp>
    </p:spTree>
    <p:extLst>
      <p:ext uri="{BB962C8B-B14F-4D97-AF65-F5344CB8AC3E}">
        <p14:creationId xmlns:p14="http://schemas.microsoft.com/office/powerpoint/2010/main" val="32311503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9" r:id="rId3"/>
    <p:sldLayoutId id="2147483680" r:id="rId4"/>
    <p:sldLayoutId id="2147483681" r:id="rId5"/>
    <p:sldLayoutId id="2147483683" r:id="rId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10.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90.png"/><Relationship Id="rId7"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210.png"/><Relationship Id="rId5" Type="http://schemas.openxmlformats.org/officeDocument/2006/relationships/image" Target="../media/image110.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313.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910.png"/><Relationship Id="rId3"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4.xml"/><Relationship Id="rId11" Type="http://schemas.openxmlformats.org/officeDocument/2006/relationships/image" Target="../media/image49.png"/><Relationship Id="rId10" Type="http://schemas.openxmlformats.org/officeDocument/2006/relationships/image" Target="../media/image3110.png"/><Relationship Id="rId4" Type="http://schemas.openxmlformats.org/officeDocument/2006/relationships/image" Target="../media/image48.png"/><Relationship Id="rId9" Type="http://schemas.openxmlformats.org/officeDocument/2006/relationships/image" Target="../media/image3010.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66.pn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70.png"/><Relationship Id="rId2" Type="http://schemas.openxmlformats.org/officeDocument/2006/relationships/image" Target="../media/image51.png"/><Relationship Id="rId16"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72.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2.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1.png"/><Relationship Id="rId2" Type="http://schemas.openxmlformats.org/officeDocument/2006/relationships/image" Target="../media/image80.png"/><Relationship Id="rId16"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4.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4.png"/><Relationship Id="rId3"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106.png"/><Relationship Id="rId17" Type="http://schemas.openxmlformats.org/officeDocument/2006/relationships/image" Target="../media/image113.png"/><Relationship Id="rId2" Type="http://schemas.openxmlformats.org/officeDocument/2006/relationships/image" Target="../media/image97.png"/><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105.png"/><Relationship Id="rId5" Type="http://schemas.openxmlformats.org/officeDocument/2006/relationships/image" Target="../media/image101.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118.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117.png"/><Relationship Id="rId2" Type="http://schemas.openxmlformats.org/officeDocument/2006/relationships/image" Target="../media/image115.png"/><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67.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116.png"/><Relationship Id="rId1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4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0.png"/><Relationship Id="rId1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122.png"/><Relationship Id="rId2" Type="http://schemas.openxmlformats.org/officeDocument/2006/relationships/image" Target="../media/image119.png"/><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121.png"/><Relationship Id="rId11" Type="http://schemas.openxmlformats.org/officeDocument/2006/relationships/image" Target="../media/image6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12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73.png"/><Relationship Id="rId17" Type="http://schemas.openxmlformats.org/officeDocument/2006/relationships/image" Target="../media/image125.png"/><Relationship Id="rId2" Type="http://schemas.openxmlformats.org/officeDocument/2006/relationships/image" Target="../media/image124.png"/><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image" Target="../media/image127.png"/><Relationship Id="rId16" Type="http://schemas.openxmlformats.org/officeDocument/2006/relationships/image" Target="../media/image140.png"/><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135.png"/><Relationship Id="rId5" Type="http://schemas.openxmlformats.org/officeDocument/2006/relationships/image" Target="../media/image130.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9.png"/><Relationship Id="rId9" Type="http://schemas.openxmlformats.org/officeDocument/2006/relationships/image" Target="../media/image133.png"/><Relationship Id="rId14" Type="http://schemas.openxmlformats.org/officeDocument/2006/relationships/image" Target="../media/image138.png"/></Relationships>
</file>

<file path=ppt/slides/_rels/slide4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4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49.png"/><Relationship Id="rId16"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s>
</file>

<file path=ppt/slides/_rels/slide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91.png"/><Relationship Id="rId3" Type="http://schemas.openxmlformats.org/officeDocument/2006/relationships/image" Target="../media/image228.png"/><Relationship Id="rId7" Type="http://schemas.openxmlformats.org/officeDocument/2006/relationships/image" Target="../media/image261.png"/><Relationship Id="rId12" Type="http://schemas.openxmlformats.org/officeDocument/2006/relationships/image" Target="../media/image28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image" Target="../media/image3110.png"/><Relationship Id="rId5" Type="http://schemas.openxmlformats.org/officeDocument/2006/relationships/image" Target="../media/image241.png"/><Relationship Id="rId10" Type="http://schemas.openxmlformats.org/officeDocument/2006/relationships/image" Target="../media/image3010.png"/><Relationship Id="rId4" Type="http://schemas.openxmlformats.org/officeDocument/2006/relationships/image" Target="../media/image231.png"/><Relationship Id="rId9" Type="http://schemas.openxmlformats.org/officeDocument/2006/relationships/image" Target="../media/image2910.png"/><Relationship Id="rId14" Type="http://schemas.openxmlformats.org/officeDocument/2006/relationships/image" Target="../media/image301.png"/></Relationships>
</file>

<file path=ppt/slides/_rels/slide4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4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215.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182.png"/><Relationship Id="rId1" Type="http://schemas.openxmlformats.org/officeDocument/2006/relationships/slideLayout" Target="../slideLayouts/slideLayout4.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414.png"/><Relationship Id="rId10" Type="http://schemas.openxmlformats.org/officeDocument/2006/relationships/image" Target="../media/image187.png"/><Relationship Id="rId4" Type="http://schemas.openxmlformats.org/officeDocument/2006/relationships/image" Target="../media/image316.png"/><Relationship Id="rId9" Type="http://schemas.openxmlformats.org/officeDocument/2006/relationships/image" Target="../media/image186.png"/></Relationships>
</file>

<file path=ppt/slides/_rels/slide52.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7.png"/><Relationship Id="rId3" Type="http://schemas.openxmlformats.org/officeDocument/2006/relationships/image" Target="../media/image216.png"/><Relationship Id="rId7" Type="http://schemas.openxmlformats.org/officeDocument/2006/relationships/image" Target="../media/image192.png"/><Relationship Id="rId12" Type="http://schemas.openxmlformats.org/officeDocument/2006/relationships/image" Target="../media/image196.png"/><Relationship Id="rId1" Type="http://schemas.openxmlformats.org/officeDocument/2006/relationships/slideLayout" Target="../slideLayouts/slideLayout4.xml"/><Relationship Id="rId6" Type="http://schemas.openxmlformats.org/officeDocument/2006/relationships/image" Target="../media/image191.png"/><Relationship Id="rId11" Type="http://schemas.openxmlformats.org/officeDocument/2006/relationships/image" Target="../media/image195.png"/><Relationship Id="rId5" Type="http://schemas.openxmlformats.org/officeDocument/2006/relationships/image" Target="../media/image415.png"/><Relationship Id="rId10" Type="http://schemas.openxmlformats.org/officeDocument/2006/relationships/image" Target="../media/image194.png"/><Relationship Id="rId4" Type="http://schemas.openxmlformats.org/officeDocument/2006/relationships/image" Target="../media/image317.png"/><Relationship Id="rId9" Type="http://schemas.openxmlformats.org/officeDocument/2006/relationships/image" Target="../media/image390.png"/></Relationships>
</file>

<file path=ppt/slides/_rels/slide5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217.png"/><Relationship Id="rId7" Type="http://schemas.openxmlformats.org/officeDocument/2006/relationships/image" Target="../media/image198.png"/><Relationship Id="rId17" Type="http://schemas.openxmlformats.org/officeDocument/2006/relationships/image" Target="../media/image201.png"/><Relationship Id="rId2" Type="http://schemas.openxmlformats.org/officeDocument/2006/relationships/image" Target="../media/image197.png"/><Relationship Id="rId16" Type="http://schemas.openxmlformats.org/officeDocument/2006/relationships/image" Target="../media/image930.png"/><Relationship Id="rId1" Type="http://schemas.openxmlformats.org/officeDocument/2006/relationships/slideLayout" Target="../slideLayouts/slideLayout4.xml"/><Relationship Id="rId6" Type="http://schemas.openxmlformats.org/officeDocument/2006/relationships/image" Target="../media/image430.png"/><Relationship Id="rId5" Type="http://schemas.openxmlformats.org/officeDocument/2006/relationships/image" Target="../media/image416.png"/><Relationship Id="rId15" Type="http://schemas.openxmlformats.org/officeDocument/2006/relationships/image" Target="../media/image830.png"/><Relationship Id="rId4" Type="http://schemas.openxmlformats.org/officeDocument/2006/relationships/image" Target="../media/image318.png"/><Relationship Id="rId9" Type="http://schemas.openxmlformats.org/officeDocument/2006/relationships/image" Target="../media/image200.png"/></Relationships>
</file>

<file path=ppt/slides/_rels/slide5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5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8.png"/><Relationship Id="rId7" Type="http://schemas.openxmlformats.org/officeDocument/2006/relationships/image" Target="../media/image2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11.png"/><Relationship Id="rId11" Type="http://schemas.openxmlformats.org/officeDocument/2006/relationships/image" Target="../media/image220.png"/><Relationship Id="rId5" Type="http://schemas.openxmlformats.org/officeDocument/2006/relationships/image" Target="../media/image210.png"/><Relationship Id="rId10" Type="http://schemas.openxmlformats.org/officeDocument/2006/relationships/image" Target="../media/image219.png"/><Relationship Id="rId4" Type="http://schemas.openxmlformats.org/officeDocument/2006/relationships/image" Target="../media/image209.png"/><Relationship Id="rId9" Type="http://schemas.openxmlformats.org/officeDocument/2006/relationships/image" Target="../media/image218.png"/></Relationships>
</file>

<file path=ppt/slides/_rels/slide58.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0.png"/><Relationship Id="rId7" Type="http://schemas.openxmlformats.org/officeDocument/2006/relationships/image" Target="../media/image2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1.png"/><Relationship Id="rId5" Type="http://schemas.openxmlformats.org/officeDocument/2006/relationships/image" Target="../media/image213.png"/><Relationship Id="rId4" Type="http://schemas.openxmlformats.org/officeDocument/2006/relationships/image" Target="../media/image211.png"/></Relationships>
</file>

<file path=ppt/slides/_rels/slide5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10.pn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440.png"/><Relationship Id="rId4" Type="http://schemas.openxmlformats.org/officeDocument/2006/relationships/image" Target="../media/image431.png"/></Relationships>
</file>

<file path=ppt/slides/_rels/slide6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7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59.png"/><Relationship Id="rId7" Type="http://schemas.openxmlformats.org/officeDocument/2006/relationships/image" Target="../media/image264.png"/><Relationship Id="rId2" Type="http://schemas.openxmlformats.org/officeDocument/2006/relationships/image" Target="../media/image258.png"/><Relationship Id="rId1" Type="http://schemas.openxmlformats.org/officeDocument/2006/relationships/slideLayout" Target="../slideLayouts/slideLayout4.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0.png"/><Relationship Id="rId9" Type="http://schemas.openxmlformats.org/officeDocument/2006/relationships/image" Target="../media/image266.png"/></Relationships>
</file>

<file path=ppt/slides/_rels/slide83.xml.rels><?xml version="1.0" encoding="UTF-8" standalone="yes"?>
<Relationships xmlns="http://schemas.openxmlformats.org/package/2006/relationships"><Relationship Id="rId8" Type="http://schemas.openxmlformats.org/officeDocument/2006/relationships/image" Target="../media/image831.png"/><Relationship Id="rId13" Type="http://schemas.openxmlformats.org/officeDocument/2006/relationships/image" Target="../media/image871.png"/><Relationship Id="rId3" Type="http://schemas.openxmlformats.org/officeDocument/2006/relationships/image" Target="../media/image780.png"/><Relationship Id="rId7" Type="http://schemas.openxmlformats.org/officeDocument/2006/relationships/image" Target="../media/image820.png"/><Relationship Id="rId12" Type="http://schemas.openxmlformats.org/officeDocument/2006/relationships/image" Target="../media/image861.png"/><Relationship Id="rId17" Type="http://schemas.openxmlformats.org/officeDocument/2006/relationships/image" Target="../media/image911.png"/><Relationship Id="rId2" Type="http://schemas.openxmlformats.org/officeDocument/2006/relationships/image" Target="../media/image771.png"/><Relationship Id="rId16" Type="http://schemas.openxmlformats.org/officeDocument/2006/relationships/image" Target="../media/image900.png"/><Relationship Id="rId1" Type="http://schemas.openxmlformats.org/officeDocument/2006/relationships/slideLayout" Target="../slideLayouts/slideLayout4.xml"/><Relationship Id="rId6" Type="http://schemas.openxmlformats.org/officeDocument/2006/relationships/image" Target="../media/image810.png"/><Relationship Id="rId11" Type="http://schemas.openxmlformats.org/officeDocument/2006/relationships/image" Target="../media/image850.png"/><Relationship Id="rId5" Type="http://schemas.openxmlformats.org/officeDocument/2006/relationships/image" Target="../media/image800.png"/><Relationship Id="rId15" Type="http://schemas.openxmlformats.org/officeDocument/2006/relationships/image" Target="../media/image890.png"/><Relationship Id="rId10" Type="http://schemas.openxmlformats.org/officeDocument/2006/relationships/image" Target="../media/image691.png"/><Relationship Id="rId4" Type="http://schemas.openxmlformats.org/officeDocument/2006/relationships/image" Target="../media/image790.png"/><Relationship Id="rId9" Type="http://schemas.openxmlformats.org/officeDocument/2006/relationships/image" Target="../media/image840.png"/><Relationship Id="rId14" Type="http://schemas.openxmlformats.org/officeDocument/2006/relationships/image" Target="../media/image880.png"/></Relationships>
</file>

<file path=ppt/slides/_rels/slide84.xml.rels><?xml version="1.0" encoding="UTF-8" standalone="yes"?>
<Relationships xmlns="http://schemas.openxmlformats.org/package/2006/relationships"><Relationship Id="rId8" Type="http://schemas.openxmlformats.org/officeDocument/2006/relationships/image" Target="../media/image980.png"/><Relationship Id="rId13" Type="http://schemas.openxmlformats.org/officeDocument/2006/relationships/image" Target="../media/image1030.png"/><Relationship Id="rId18" Type="http://schemas.openxmlformats.org/officeDocument/2006/relationships/image" Target="../media/image1080.png"/><Relationship Id="rId3" Type="http://schemas.openxmlformats.org/officeDocument/2006/relationships/image" Target="../media/image931.png"/><Relationship Id="rId7" Type="http://schemas.openxmlformats.org/officeDocument/2006/relationships/image" Target="../media/image971.png"/><Relationship Id="rId12" Type="http://schemas.openxmlformats.org/officeDocument/2006/relationships/image" Target="../media/image1020.png"/><Relationship Id="rId17" Type="http://schemas.openxmlformats.org/officeDocument/2006/relationships/image" Target="../media/image1070.png"/><Relationship Id="rId2" Type="http://schemas.openxmlformats.org/officeDocument/2006/relationships/image" Target="../media/image920.png"/><Relationship Id="rId16" Type="http://schemas.openxmlformats.org/officeDocument/2006/relationships/image" Target="../media/image1060.png"/><Relationship Id="rId1" Type="http://schemas.openxmlformats.org/officeDocument/2006/relationships/slideLayout" Target="../slideLayouts/slideLayout4.xml"/><Relationship Id="rId6" Type="http://schemas.openxmlformats.org/officeDocument/2006/relationships/image" Target="../media/image961.png"/><Relationship Id="rId11" Type="http://schemas.openxmlformats.org/officeDocument/2006/relationships/image" Target="../media/image1011.png"/><Relationship Id="rId5" Type="http://schemas.openxmlformats.org/officeDocument/2006/relationships/image" Target="../media/image950.png"/><Relationship Id="rId15" Type="http://schemas.openxmlformats.org/officeDocument/2006/relationships/image" Target="../media/image1050.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 Id="rId14" Type="http://schemas.openxmlformats.org/officeDocument/2006/relationships/image" Target="../media/image1041.png"/></Relationships>
</file>

<file path=ppt/slides/_rels/slide85.xml.rels><?xml version="1.0" encoding="UTF-8" standalone="yes"?>
<Relationships xmlns="http://schemas.openxmlformats.org/package/2006/relationships"><Relationship Id="rId8" Type="http://schemas.openxmlformats.org/officeDocument/2006/relationships/image" Target="../media/image1160.png"/><Relationship Id="rId13" Type="http://schemas.openxmlformats.org/officeDocument/2006/relationships/image" Target="../media/image1211.png"/><Relationship Id="rId18" Type="http://schemas.openxmlformats.org/officeDocument/2006/relationships/image" Target="../media/image1270.png"/><Relationship Id="rId26" Type="http://schemas.openxmlformats.org/officeDocument/2006/relationships/image" Target="../media/image268.png"/><Relationship Id="rId3" Type="http://schemas.openxmlformats.org/officeDocument/2006/relationships/image" Target="../media/image1111.png"/><Relationship Id="rId21" Type="http://schemas.openxmlformats.org/officeDocument/2006/relationships/image" Target="../media/image1300.png"/><Relationship Id="rId7" Type="http://schemas.openxmlformats.org/officeDocument/2006/relationships/image" Target="../media/image1150.png"/><Relationship Id="rId12" Type="http://schemas.openxmlformats.org/officeDocument/2006/relationships/image" Target="../media/image1200.png"/><Relationship Id="rId17" Type="http://schemas.openxmlformats.org/officeDocument/2006/relationships/image" Target="../media/image1260.png"/><Relationship Id="rId25" Type="http://schemas.openxmlformats.org/officeDocument/2006/relationships/image" Target="../media/image1340.png"/><Relationship Id="rId2" Type="http://schemas.openxmlformats.org/officeDocument/2006/relationships/image" Target="../media/image1100.png"/><Relationship Id="rId16" Type="http://schemas.openxmlformats.org/officeDocument/2006/relationships/image" Target="../media/image1251.png"/><Relationship Id="rId20" Type="http://schemas.openxmlformats.org/officeDocument/2006/relationships/image" Target="../media/image1290.png"/><Relationship Id="rId1" Type="http://schemas.openxmlformats.org/officeDocument/2006/relationships/slideLayout" Target="../slideLayouts/slideLayout4.xml"/><Relationship Id="rId6" Type="http://schemas.openxmlformats.org/officeDocument/2006/relationships/image" Target="../media/image1140.png"/><Relationship Id="rId11" Type="http://schemas.openxmlformats.org/officeDocument/2006/relationships/image" Target="../media/image1190.png"/><Relationship Id="rId24" Type="http://schemas.openxmlformats.org/officeDocument/2006/relationships/image" Target="../media/image1330.png"/><Relationship Id="rId5" Type="http://schemas.openxmlformats.org/officeDocument/2006/relationships/image" Target="../media/image1130.png"/><Relationship Id="rId15" Type="http://schemas.openxmlformats.org/officeDocument/2006/relationships/image" Target="../media/image1240.png"/><Relationship Id="rId23" Type="http://schemas.openxmlformats.org/officeDocument/2006/relationships/image" Target="../media/image1320.png"/><Relationship Id="rId10" Type="http://schemas.openxmlformats.org/officeDocument/2006/relationships/image" Target="../media/image1180.png"/><Relationship Id="rId19" Type="http://schemas.openxmlformats.org/officeDocument/2006/relationships/image" Target="../media/image1280.png"/><Relationship Id="rId4" Type="http://schemas.openxmlformats.org/officeDocument/2006/relationships/image" Target="../media/image1120.png"/><Relationship Id="rId9" Type="http://schemas.openxmlformats.org/officeDocument/2006/relationships/image" Target="../media/image1170.png"/><Relationship Id="rId14" Type="http://schemas.openxmlformats.org/officeDocument/2006/relationships/image" Target="../media/image1230.png"/><Relationship Id="rId22" Type="http://schemas.openxmlformats.org/officeDocument/2006/relationships/image" Target="../media/image1310.png"/></Relationships>
</file>

<file path=ppt/slides/_rels/slide86.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1220.png"/><Relationship Id="rId7" Type="http://schemas.openxmlformats.org/officeDocument/2006/relationships/image" Target="../media/image513.png"/><Relationship Id="rId12" Type="http://schemas.openxmlformats.org/officeDocument/2006/relationships/image" Target="../media/image269.png"/><Relationship Id="rId1" Type="http://schemas.openxmlformats.org/officeDocument/2006/relationships/slideLayout" Target="../slideLayouts/slideLayout4.xml"/><Relationship Id="rId6" Type="http://schemas.openxmlformats.org/officeDocument/2006/relationships/image" Target="../media/image420.png"/><Relationship Id="rId11" Type="http://schemas.openxmlformats.org/officeDocument/2006/relationships/image" Target="../media/image960.png"/><Relationship Id="rId5" Type="http://schemas.openxmlformats.org/officeDocument/2006/relationships/image" Target="../media/image322.png"/><Relationship Id="rId10" Type="http://schemas.openxmlformats.org/officeDocument/2006/relationships/image" Target="../media/image860.png"/><Relationship Id="rId4" Type="http://schemas.openxmlformats.org/officeDocument/2006/relationships/image" Target="../media/image2210.png"/><Relationship Id="rId9" Type="http://schemas.openxmlformats.org/officeDocument/2006/relationships/image" Target="../media/image760.png"/></Relationships>
</file>

<file path=ppt/slides/_rels/slide87.xml.rels><?xml version="1.0" encoding="UTF-8" standalone="yes"?>
<Relationships xmlns="http://schemas.openxmlformats.org/package/2006/relationships"><Relationship Id="rId3" Type="http://schemas.openxmlformats.org/officeDocument/2006/relationships/image" Target="../media/image1370.png"/><Relationship Id="rId2" Type="http://schemas.openxmlformats.org/officeDocument/2006/relationships/image" Target="../media/image270.png"/><Relationship Id="rId1" Type="http://schemas.openxmlformats.org/officeDocument/2006/relationships/slideLayout" Target="../slideLayouts/slideLayout3.xml"/><Relationship Id="rId6" Type="http://schemas.openxmlformats.org/officeDocument/2006/relationships/image" Target="../media/image1390.png"/><Relationship Id="rId5" Type="http://schemas.openxmlformats.org/officeDocument/2006/relationships/image" Target="../media/image971.png"/><Relationship Id="rId4" Type="http://schemas.openxmlformats.org/officeDocument/2006/relationships/image" Target="../media/image1380.png"/></Relationships>
</file>

<file path=ppt/slides/_rels/slide88.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3.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11" Type="http://schemas.openxmlformats.org/officeDocument/2006/relationships/image" Target="../media/image282.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8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chart" Target="../charts/chart1.xml"/><Relationship Id="rId7" Type="http://schemas.openxmlformats.org/officeDocument/2006/relationships/image" Target="../media/image287.png"/><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4.xml"/><Relationship Id="rId4" Type="http://schemas.openxmlformats.org/officeDocument/2006/relationships/image" Target="../media/image294.png"/></Relationships>
</file>

<file path=ppt/slides/_rels/slide91.xml.rels><?xml version="1.0" encoding="UTF-8" standalone="yes"?>
<Relationships xmlns="http://schemas.openxmlformats.org/package/2006/relationships"><Relationship Id="rId51" Type="http://schemas.openxmlformats.org/officeDocument/2006/relationships/image" Target="../media/image1600.png"/><Relationship Id="rId42" Type="http://schemas.openxmlformats.org/officeDocument/2006/relationships/image" Target="../media/image400.png"/><Relationship Id="rId47" Type="http://schemas.openxmlformats.org/officeDocument/2006/relationships/image" Target="../media/image514.png"/><Relationship Id="rId50" Type="http://schemas.openxmlformats.org/officeDocument/2006/relationships/image" Target="../media/image1590.png"/><Relationship Id="rId55" Type="http://schemas.openxmlformats.org/officeDocument/2006/relationships/image" Target="../media/image870.png"/><Relationship Id="rId46" Type="http://schemas.openxmlformats.org/officeDocument/2006/relationships/image" Target="../media/image423.png"/><Relationship Id="rId59" Type="http://schemas.openxmlformats.org/officeDocument/2006/relationships/image" Target="../media/image296.png"/><Relationship Id="rId54" Type="http://schemas.openxmlformats.org/officeDocument/2006/relationships/image" Target="../media/image770.png"/><Relationship Id="rId1" Type="http://schemas.openxmlformats.org/officeDocument/2006/relationships/slideLayout" Target="../slideLayouts/slideLayout4.xml"/><Relationship Id="rId45" Type="http://schemas.openxmlformats.org/officeDocument/2006/relationships/image" Target="../media/image325.png"/><Relationship Id="rId53" Type="http://schemas.openxmlformats.org/officeDocument/2006/relationships/image" Target="../media/image680.png"/><Relationship Id="rId58" Type="http://schemas.openxmlformats.org/officeDocument/2006/relationships/image" Target="../media/image1610.png"/><Relationship Id="rId49" Type="http://schemas.openxmlformats.org/officeDocument/2006/relationships/image" Target="../media/image1580.png"/><Relationship Id="rId57" Type="http://schemas.openxmlformats.org/officeDocument/2006/relationships/image" Target="../media/image1040.png"/><Relationship Id="rId61" Type="http://schemas.openxmlformats.org/officeDocument/2006/relationships/image" Target="../media/image298.png"/><Relationship Id="rId44" Type="http://schemas.openxmlformats.org/officeDocument/2006/relationships/image" Target="../media/image2240.png"/><Relationship Id="rId52" Type="http://schemas.openxmlformats.org/officeDocument/2006/relationships/image" Target="../media/image961.png"/><Relationship Id="rId60" Type="http://schemas.openxmlformats.org/officeDocument/2006/relationships/image" Target="../media/image297.png"/><Relationship Id="rId43" Type="http://schemas.openxmlformats.org/officeDocument/2006/relationships/image" Target="../media/image1250.png"/><Relationship Id="rId48" Type="http://schemas.openxmlformats.org/officeDocument/2006/relationships/image" Target="../media/image295.png"/><Relationship Id="rId56" Type="http://schemas.openxmlformats.org/officeDocument/2006/relationships/image" Target="../media/image970.png"/></Relationships>
</file>

<file path=ppt/slides/_rels/slide9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95.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1.png"/><Relationship Id="rId7" Type="http://schemas.openxmlformats.org/officeDocument/2006/relationships/image" Target="../media/image319.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2.png"/></Relationships>
</file>

<file path=ppt/slides/_rels/slide97.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23.png"/><Relationship Id="rId7" Type="http://schemas.openxmlformats.org/officeDocument/2006/relationships/image" Target="../media/image1760.png"/><Relationship Id="rId2" Type="http://schemas.openxmlformats.org/officeDocument/2006/relationships/image" Target="../media/image321.png"/><Relationship Id="rId1" Type="http://schemas.openxmlformats.org/officeDocument/2006/relationships/slideLayout" Target="../slideLayouts/slideLayout4.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 Id="rId9" Type="http://schemas.openxmlformats.org/officeDocument/2006/relationships/image" Target="../media/image326.png"/></Relationships>
</file>

<file path=ppt/slides/_rels/slide98.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image" Target="../media/image327.png"/><Relationship Id="rId1" Type="http://schemas.openxmlformats.org/officeDocument/2006/relationships/slideLayout" Target="../slideLayouts/slideLayout4.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 Id="rId9" Type="http://schemas.openxmlformats.org/officeDocument/2006/relationships/image" Target="../media/image334.png"/></Relationships>
</file>

<file path=ppt/slides/_rels/slide99.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38.png"/><Relationship Id="rId3" Type="http://schemas.openxmlformats.org/officeDocument/2006/relationships/image" Target="../media/image328.png"/><Relationship Id="rId7" Type="http://schemas.openxmlformats.org/officeDocument/2006/relationships/image" Target="../media/image332.png"/><Relationship Id="rId12" Type="http://schemas.openxmlformats.org/officeDocument/2006/relationships/image" Target="../media/image337.png"/><Relationship Id="rId17" Type="http://schemas.openxmlformats.org/officeDocument/2006/relationships/image" Target="../media/image342.png"/><Relationship Id="rId2" Type="http://schemas.openxmlformats.org/officeDocument/2006/relationships/image" Target="../media/image327.png"/><Relationship Id="rId16" Type="http://schemas.openxmlformats.org/officeDocument/2006/relationships/image" Target="../media/image341.png"/><Relationship Id="rId1" Type="http://schemas.openxmlformats.org/officeDocument/2006/relationships/slideLayout" Target="../slideLayouts/slideLayout4.xml"/><Relationship Id="rId6" Type="http://schemas.openxmlformats.org/officeDocument/2006/relationships/image" Target="../media/image331.png"/><Relationship Id="rId11" Type="http://schemas.openxmlformats.org/officeDocument/2006/relationships/image" Target="../media/image336.png"/><Relationship Id="rId5" Type="http://schemas.openxmlformats.org/officeDocument/2006/relationships/image" Target="../media/image330.png"/><Relationship Id="rId15" Type="http://schemas.openxmlformats.org/officeDocument/2006/relationships/image" Target="../media/image340.png"/><Relationship Id="rId10" Type="http://schemas.openxmlformats.org/officeDocument/2006/relationships/image" Target="../media/image335.png"/><Relationship Id="rId4" Type="http://schemas.openxmlformats.org/officeDocument/2006/relationships/image" Target="../media/image329.png"/><Relationship Id="rId9" Type="http://schemas.openxmlformats.org/officeDocument/2006/relationships/image" Target="../media/image334.png"/><Relationship Id="rId14" Type="http://schemas.openxmlformats.org/officeDocument/2006/relationships/image" Target="../media/image3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19EDA-99EB-ED61-1FB6-55947B9D8CC3}"/>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AD6BECE5-9FA4-EC4C-8FA7-9DD3C0CA1494}"/>
              </a:ext>
            </a:extLst>
          </p:cNvPr>
          <p:cNvSpPr>
            <a:spLocks noGrp="1"/>
          </p:cNvSpPr>
          <p:nvPr>
            <p:ph type="sldNum" sz="quarter" idx="12"/>
          </p:nvPr>
        </p:nvSpPr>
        <p:spPr/>
        <p:txBody>
          <a:bodyPr/>
          <a:lstStyle/>
          <a:p>
            <a:fld id="{697646A6-6B76-9347-9EA0-ECEE7D8FD72D}" type="slidenum">
              <a:rPr lang="en-US" smtClean="0"/>
              <a:t>1</a:t>
            </a:fld>
            <a:endParaRPr lang="en-US"/>
          </a:p>
        </p:txBody>
      </p:sp>
      <p:sp>
        <p:nvSpPr>
          <p:cNvPr id="8" name="Title 1">
            <a:extLst>
              <a:ext uri="{FF2B5EF4-FFF2-40B4-BE49-F238E27FC236}">
                <a16:creationId xmlns:a16="http://schemas.microsoft.com/office/drawing/2014/main" id="{F46ECE05-E517-7679-1E2B-0883A00996DB}"/>
              </a:ext>
            </a:extLst>
          </p:cNvPr>
          <p:cNvSpPr>
            <a:spLocks noGrp="1"/>
          </p:cNvSpPr>
          <p:nvPr>
            <p:ph type="ctrTitle"/>
          </p:nvPr>
        </p:nvSpPr>
        <p:spPr>
          <a:xfrm>
            <a:off x="914400" y="1623808"/>
            <a:ext cx="10815484" cy="2387600"/>
          </a:xfrm>
        </p:spPr>
        <p:txBody>
          <a:bodyPr>
            <a:normAutofit fontScale="90000"/>
          </a:bodyPr>
          <a:lstStyle/>
          <a:p>
            <a:r>
              <a:rPr lang="en-US" dirty="0"/>
              <a:t>Chapter 4:</a:t>
            </a:r>
            <a:br>
              <a:rPr lang="en-US" dirty="0"/>
            </a:br>
            <a:r>
              <a:rPr lang="en-US" dirty="0"/>
              <a:t>Electromechanical Energy Conversion</a:t>
            </a:r>
          </a:p>
        </p:txBody>
      </p:sp>
    </p:spTree>
    <p:extLst>
      <p:ext uri="{BB962C8B-B14F-4D97-AF65-F5344CB8AC3E}">
        <p14:creationId xmlns:p14="http://schemas.microsoft.com/office/powerpoint/2010/main" val="278006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C8D7C57-6B81-2BFC-568D-9C6180F6A806}"/>
              </a:ext>
            </a:extLst>
          </p:cNvPr>
          <p:cNvSpPr>
            <a:spLocks noGrp="1"/>
          </p:cNvSpPr>
          <p:nvPr>
            <p:ph type="title"/>
          </p:nvPr>
        </p:nvSpPr>
        <p:spPr/>
        <p:txBody>
          <a:bodyPr/>
          <a:lstStyle/>
          <a:p>
            <a:r>
              <a:rPr lang="en-US" dirty="0"/>
              <a:t>Frequency of induced voltages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84F89E7-73EF-D3E5-1175-467072DAA2DD}"/>
                  </a:ext>
                </a:extLst>
              </p:cNvPr>
              <p:cNvSpPr>
                <a:spLocks noGrp="1"/>
              </p:cNvSpPr>
              <p:nvPr>
                <p:ph idx="1"/>
              </p:nvPr>
            </p:nvSpPr>
            <p:spPr/>
            <p:txBody>
              <a:bodyPr>
                <a:normAutofit lnSpcReduction="10000"/>
              </a:bodyPr>
              <a:lstStyle/>
              <a:p>
                <a:pPr>
                  <a:spcBef>
                    <a:spcPts val="400"/>
                  </a:spcBef>
                  <a:spcAft>
                    <a:spcPts val="600"/>
                  </a:spcAft>
                </a:pPr>
                <a:r>
                  <a:rPr lang="en-US" dirty="0"/>
                  <a:t>Generalization to </a:t>
                </a:r>
                <a14:m>
                  <m:oMath xmlns:m="http://schemas.openxmlformats.org/officeDocument/2006/math">
                    <m:r>
                      <a:rPr lang="en-US" i="1" dirty="0" smtClean="0">
                        <a:latin typeface="Cambria Math" panose="02040503050406030204" pitchFamily="18" charset="0"/>
                      </a:rPr>
                      <m:t>𝑝</m:t>
                    </m:r>
                  </m:oMath>
                </a14:m>
                <a:r>
                  <a:rPr lang="en-US" dirty="0"/>
                  <a:t> rotor magnetic poles:</a:t>
                </a:r>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𝜔</m:t>
                      </m:r>
                      <m:r>
                        <a:rPr lang="en-US" sz="2800" i="0">
                          <a:latin typeface="Cambria Math" panose="02040503050406030204" pitchFamily="18" charset="0"/>
                        </a:rPr>
                        <m:t>=</m:t>
                      </m:r>
                      <m:f>
                        <m:fPr>
                          <m:ctrlPr>
                            <a:rPr lang="en-US" sz="2800" i="1">
                              <a:solidFill>
                                <a:srgbClr val="836967"/>
                              </a:solidFill>
                              <a:latin typeface="Cambria Math" panose="02040503050406030204" pitchFamily="18" charset="0"/>
                            </a:rPr>
                          </m:ctrlPr>
                        </m:fPr>
                        <m:num>
                          <m:r>
                            <a:rPr lang="en-US" sz="2800" i="1">
                              <a:latin typeface="Cambria Math" panose="02040503050406030204" pitchFamily="18" charset="0"/>
                            </a:rPr>
                            <m:t>𝑝</m:t>
                          </m:r>
                        </m:num>
                        <m:den>
                          <m:r>
                            <a:rPr lang="en-US" sz="2800" i="0">
                              <a:latin typeface="Cambria Math" panose="02040503050406030204" pitchFamily="18" charset="0"/>
                            </a:rPr>
                            <m:t>2</m:t>
                          </m:r>
                        </m:den>
                      </m:f>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𝑚</m:t>
                          </m:r>
                        </m:sub>
                      </m:sSub>
                    </m:oMath>
                  </m:oMathPara>
                </a14:m>
                <a:endParaRPr lang="en-US" sz="2800" dirty="0"/>
              </a:p>
              <a:p>
                <a:pPr>
                  <a:spcBef>
                    <a:spcPts val="400"/>
                  </a:spcBef>
                  <a:spcAft>
                    <a:spcPts val="600"/>
                  </a:spcAft>
                </a:pPr>
                <a:endParaRPr lang="en-US" sz="2800" i="1" dirty="0">
                  <a:latin typeface="Cambria Math" panose="02040503050406030204" pitchFamily="18" charset="0"/>
                </a:endParaRPr>
              </a:p>
              <a:p>
                <a:pPr>
                  <a:spcBef>
                    <a:spcPts val="400"/>
                  </a:spcBef>
                  <a:spcAft>
                    <a:spcPts val="600"/>
                  </a:spcAft>
                </a:pPr>
                <a14:m>
                  <m:oMath xmlns:m="http://schemas.openxmlformats.org/officeDocument/2006/math">
                    <m:r>
                      <a:rPr lang="en-US" sz="2800" i="1" smtClean="0">
                        <a:latin typeface="Cambria Math" panose="02040503050406030204" pitchFamily="18" charset="0"/>
                      </a:rPr>
                      <m:t>𝜔</m:t>
                    </m:r>
                    <m:r>
                      <a:rPr lang="en-US" sz="2800" i="0">
                        <a:latin typeface="Cambria Math" panose="02040503050406030204" pitchFamily="18" charset="0"/>
                      </a:rPr>
                      <m:t>=2</m:t>
                    </m:r>
                    <m:r>
                      <a:rPr lang="en-US" sz="2800" i="1">
                        <a:latin typeface="Cambria Math" panose="02040503050406030204" pitchFamily="18" charset="0"/>
                      </a:rPr>
                      <m:t>𝜋</m:t>
                    </m:r>
                    <m:r>
                      <a:rPr lang="en-US" sz="2800" i="1">
                        <a:latin typeface="Cambria Math" panose="02040503050406030204" pitchFamily="18" charset="0"/>
                      </a:rPr>
                      <m:t>𝑓</m:t>
                    </m:r>
                    <m:r>
                      <a:rPr lang="en-US" sz="2800" i="1">
                        <a:latin typeface="Cambria Math" panose="02040503050406030204" pitchFamily="18" charset="0"/>
                      </a:rPr>
                      <m:t> </m:t>
                    </m:r>
                  </m:oMath>
                </a14:m>
                <a:r>
                  <a:rPr lang="en-US" dirty="0">
                    <a:sym typeface="Wingdings" pitchFamily="2" charset="2"/>
                  </a:rPr>
                  <a:t>: electrical angular frequency	</a:t>
                </a:r>
                <a:endParaRPr lang="en-US" sz="2800" dirty="0">
                  <a:sym typeface="Wingdings" pitchFamily="2" charset="2"/>
                </a:endParaRPr>
              </a:p>
              <a:p>
                <a:pPr>
                  <a:spcBef>
                    <a:spcPts val="400"/>
                  </a:spcBef>
                  <a:spcAft>
                    <a:spcPts val="600"/>
                  </a:spcAft>
                </a:pP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𝑚</m:t>
                        </m:r>
                      </m:sub>
                    </m:sSub>
                  </m:oMath>
                </a14:m>
                <a:r>
                  <a:rPr lang="en-US" sz="2800" dirty="0"/>
                  <a:t>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𝜋</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𝑁</m:t>
                        </m:r>
                      </m:num>
                      <m:den>
                        <m:r>
                          <a:rPr lang="en-US">
                            <a:latin typeface="Cambria Math" panose="02040503050406030204" pitchFamily="18" charset="0"/>
                          </a:rPr>
                          <m:t>60</m:t>
                        </m:r>
                      </m:den>
                    </m:f>
                    <m:r>
                      <a:rPr lang="en-US" i="1">
                        <a:latin typeface="Cambria Math" panose="02040503050406030204" pitchFamily="18" charset="0"/>
                      </a:rPr>
                      <m:t> </m:t>
                    </m:r>
                  </m:oMath>
                </a14:m>
                <a:r>
                  <a:rPr lang="en-US" sz="2800" dirty="0"/>
                  <a:t>: mechanical angular frequency</a:t>
                </a:r>
              </a:p>
              <a:p>
                <a:pPr>
                  <a:spcBef>
                    <a:spcPts val="400"/>
                  </a:spcBef>
                  <a:spcAft>
                    <a:spcPts val="600"/>
                  </a:spcAft>
                </a:pPr>
                <a14:m>
                  <m:oMath xmlns:m="http://schemas.openxmlformats.org/officeDocument/2006/math">
                    <m:r>
                      <a:rPr lang="en-US" sz="2800" i="1" smtClean="0">
                        <a:latin typeface="Cambria Math" panose="02040503050406030204" pitchFamily="18" charset="0"/>
                      </a:rPr>
                      <m:t>𝑁</m:t>
                    </m:r>
                  </m:oMath>
                </a14:m>
                <a:r>
                  <a:rPr lang="en-US" dirty="0"/>
                  <a:t>: rotational speed in revolutions per minute (rpm)</a:t>
                </a:r>
              </a:p>
              <a:p>
                <a:pPr marL="0" indent="0">
                  <a:spcBef>
                    <a:spcPts val="400"/>
                  </a:spcBef>
                  <a:spcAft>
                    <a:spcPts val="600"/>
                  </a:spcAft>
                  <a:buNone/>
                </a:pPr>
                <a:endParaRPr lang="en-US" dirty="0"/>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𝑓</m:t>
                      </m:r>
                      <m:r>
                        <a:rPr lang="en-US" sz="280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𝑝</m:t>
                          </m:r>
                        </m:num>
                        <m:den>
                          <m:r>
                            <a:rPr lang="en-US" sz="2800" i="1">
                              <a:latin typeface="Cambria Math" panose="02040503050406030204" pitchFamily="18" charset="0"/>
                            </a:rPr>
                            <m:t>120</m:t>
                          </m:r>
                        </m:den>
                      </m:f>
                      <m:r>
                        <a:rPr lang="en-US" sz="2800" i="1">
                          <a:latin typeface="Cambria Math" panose="02040503050406030204" pitchFamily="18" charset="0"/>
                        </a:rPr>
                        <m:t>𝑁</m:t>
                      </m:r>
                    </m:oMath>
                  </m:oMathPara>
                </a14:m>
                <a:endParaRPr lang="en-US" sz="4000"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284F89E7-73EF-D3E5-1175-467072DAA2DD}"/>
                  </a:ext>
                </a:extLst>
              </p:cNvPr>
              <p:cNvSpPr>
                <a:spLocks noGrp="1" noRot="1" noChangeAspect="1" noMove="1" noResize="1" noEditPoints="1" noAdjustHandles="1" noChangeArrowheads="1" noChangeShapeType="1" noTextEdit="1"/>
              </p:cNvSpPr>
              <p:nvPr>
                <p:ph idx="1"/>
              </p:nvPr>
            </p:nvSpPr>
            <p:spPr>
              <a:blipFill>
                <a:blip r:embed="rId2"/>
                <a:stretch>
                  <a:fillRect l="-1086" t="-30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351B8D4-FC3A-E2E4-C2CA-504D8B8E0A25}"/>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87A4C21-E4AC-2149-54CE-D49AE8512E80}"/>
              </a:ext>
            </a:extLst>
          </p:cNvPr>
          <p:cNvSpPr>
            <a:spLocks noGrp="1"/>
          </p:cNvSpPr>
          <p:nvPr>
            <p:ph type="sldNum" sz="quarter" idx="12"/>
          </p:nvPr>
        </p:nvSpPr>
        <p:spPr/>
        <p:txBody>
          <a:bodyPr/>
          <a:lstStyle/>
          <a:p>
            <a:fld id="{697646A6-6B76-9347-9EA0-ECEE7D8FD72D}" type="slidenum">
              <a:rPr lang="en-US" smtClean="0"/>
              <a:t>10</a:t>
            </a:fld>
            <a:endParaRPr lang="en-US"/>
          </a:p>
        </p:txBody>
      </p:sp>
    </p:spTree>
    <p:extLst>
      <p:ext uri="{BB962C8B-B14F-4D97-AF65-F5344CB8AC3E}">
        <p14:creationId xmlns:p14="http://schemas.microsoft.com/office/powerpoint/2010/main" val="274349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CFA6-3D9E-A1F3-7CEE-1828D3A83A2F}"/>
              </a:ext>
            </a:extLst>
          </p:cNvPr>
          <p:cNvSpPr>
            <a:spLocks noGrp="1"/>
          </p:cNvSpPr>
          <p:nvPr>
            <p:ph type="title"/>
          </p:nvPr>
        </p:nvSpPr>
        <p:spPr/>
        <p:txBody>
          <a:bodyPr/>
          <a:lstStyle/>
          <a:p>
            <a:r>
              <a:rPr lang="en-US" dirty="0"/>
              <a:t>Typical rotational speed of generator</a:t>
            </a:r>
          </a:p>
        </p:txBody>
      </p:sp>
      <p:sp>
        <p:nvSpPr>
          <p:cNvPr id="4" name="Date Placeholder 3">
            <a:extLst>
              <a:ext uri="{FF2B5EF4-FFF2-40B4-BE49-F238E27FC236}">
                <a16:creationId xmlns:a16="http://schemas.microsoft.com/office/drawing/2014/main" id="{7129AF80-6DFD-EE18-09C8-5DFB5E9E75DA}"/>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EEB29AC3-C17E-CD18-BB4B-29E79D4A1DCE}"/>
              </a:ext>
            </a:extLst>
          </p:cNvPr>
          <p:cNvSpPr>
            <a:spLocks noGrp="1"/>
          </p:cNvSpPr>
          <p:nvPr>
            <p:ph type="sldNum" sz="quarter" idx="12"/>
          </p:nvPr>
        </p:nvSpPr>
        <p:spPr/>
        <p:txBody>
          <a:bodyPr/>
          <a:lstStyle/>
          <a:p>
            <a:fld id="{697646A6-6B76-9347-9EA0-ECEE7D8FD72D}" type="slidenum">
              <a:rPr lang="en-US" smtClean="0"/>
              <a:t>11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A2D4B4-675C-3738-AC46-AB981E1D65C2}"/>
                  </a:ext>
                </a:extLst>
              </p:cNvPr>
              <p:cNvSpPr txBox="1">
                <a:spLocks/>
              </p:cNvSpPr>
              <p:nvPr/>
            </p:nvSpPr>
            <p:spPr>
              <a:xfrm>
                <a:off x="895678" y="1580322"/>
                <a:ext cx="10707437" cy="47494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Steam and gas turbines are most efficient at high speed</a:t>
                </a:r>
              </a:p>
              <a:p>
                <a:pPr lvl="1"/>
                <a14:m>
                  <m:oMath xmlns:m="http://schemas.openxmlformats.org/officeDocument/2006/math">
                    <m:r>
                      <a:rPr lang="en-US" i="1" smtClean="0">
                        <a:latin typeface="Cambria Math" panose="02040503050406030204" pitchFamily="18" charset="0"/>
                      </a:rPr>
                      <m:t>  </m:t>
                    </m:r>
                    <m:r>
                      <a:rPr lang="en-US" i="1" smtClean="0">
                        <a:latin typeface="Cambria Math" panose="02040503050406030204" pitchFamily="18" charset="0"/>
                      </a:rPr>
                      <m:t>𝑝</m:t>
                    </m:r>
                    <m:r>
                      <a:rPr lang="en-US" i="1" smtClean="0">
                        <a:latin typeface="Cambria Math" panose="02040503050406030204" pitchFamily="18" charset="0"/>
                      </a:rPr>
                      <m:t>=2</m:t>
                    </m:r>
                  </m:oMath>
                </a14:m>
                <a:r>
                  <a:rPr lang="en-US" dirty="0"/>
                  <a:t> or </a:t>
                </a:r>
                <a14:m>
                  <m:oMath xmlns:m="http://schemas.openxmlformats.org/officeDocument/2006/math">
                    <m:r>
                      <a:rPr lang="en-US" i="1" smtClean="0">
                        <a:latin typeface="Cambria Math" panose="02040503050406030204" pitchFamily="18" charset="0"/>
                      </a:rPr>
                      <m:t>𝑝</m:t>
                    </m:r>
                    <m:r>
                      <a:rPr lang="en-US" i="1">
                        <a:latin typeface="Cambria Math" panose="02040503050406030204" pitchFamily="18" charset="0"/>
                      </a:rPr>
                      <m:t>=</m:t>
                    </m:r>
                    <m:r>
                      <a:rPr lang="en-US" i="1" smtClean="0">
                        <a:latin typeface="Cambria Math" panose="02040503050406030204" pitchFamily="18" charset="0"/>
                      </a:rPr>
                      <m:t>4</m:t>
                    </m:r>
                  </m:oMath>
                </a14:m>
                <a:endParaRPr lang="en-US" i="1" dirty="0">
                  <a:latin typeface="Cambria Math" panose="02040503050406030204" pitchFamily="18" charset="0"/>
                </a:endParaRPr>
              </a:p>
              <a:p>
                <a:pPr lvl="1"/>
                <a14:m>
                  <m:oMath xmlns:m="http://schemas.openxmlformats.org/officeDocument/2006/math">
                    <m:r>
                      <a:rPr lang="en-US" i="1" smtClean="0">
                        <a:latin typeface="Cambria Math" panose="02040503050406030204" pitchFamily="18" charset="0"/>
                      </a:rPr>
                      <m:t>  </m:t>
                    </m:r>
                    <m:r>
                      <a:rPr lang="en-US" i="1" smtClean="0">
                        <a:latin typeface="Cambria Math" panose="02040503050406030204" pitchFamily="18" charset="0"/>
                      </a:rPr>
                      <m:t>𝑓</m:t>
                    </m:r>
                    <m:r>
                      <a:rPr lang="en-US" i="1" smtClean="0">
                        <a:latin typeface="Cambria Math" panose="02040503050406030204" pitchFamily="18" charset="0"/>
                      </a:rPr>
                      <m:t>=60 </m:t>
                    </m:r>
                    <m:r>
                      <a:rPr lang="en-US" i="1" smtClean="0">
                        <a:latin typeface="Cambria Math" panose="02040503050406030204" pitchFamily="18" charset="0"/>
                      </a:rPr>
                      <m:t>𝐻𝑧</m:t>
                    </m:r>
                  </m:oMath>
                </a14:m>
                <a:endParaRPr lang="en-US" dirty="0"/>
              </a:p>
              <a:p>
                <a:pPr lvl="1"/>
                <a:r>
                  <a:rPr lang="en-US" dirty="0"/>
                  <a:t>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120</m:t>
                        </m:r>
                      </m:num>
                      <m:den>
                        <m:r>
                          <a:rPr lang="en-US" i="1">
                            <a:latin typeface="Cambria Math" panose="02040503050406030204" pitchFamily="18" charset="0"/>
                          </a:rPr>
                          <m:t>𝑝</m:t>
                        </m:r>
                      </m:den>
                    </m:f>
                    <m:r>
                      <a:rPr lang="en-US" i="1">
                        <a:latin typeface="Cambria Math" panose="02040503050406030204" pitchFamily="18" charset="0"/>
                      </a:rPr>
                      <m:t>𝑓</m:t>
                    </m:r>
                  </m:oMath>
                </a14:m>
                <a:endParaRPr lang="en-US" dirty="0"/>
              </a:p>
              <a:p>
                <a:r>
                  <a:rPr lang="en-US" dirty="0"/>
                  <a:t>Hydro turbines are most efficient at low speed</a:t>
                </a:r>
              </a:p>
              <a:p>
                <a:pPr lvl="1"/>
                <a14:m>
                  <m:oMath xmlns:m="http://schemas.openxmlformats.org/officeDocument/2006/math">
                    <m:r>
                      <a:rPr lang="en-US" i="1">
                        <a:latin typeface="Cambria Math" panose="02040503050406030204" pitchFamily="18" charset="0"/>
                      </a:rPr>
                      <m:t> </m:t>
                    </m:r>
                    <m:r>
                      <a:rPr lang="en-US" i="1" smtClean="0">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=100</m:t>
                    </m:r>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=60 </m:t>
                    </m:r>
                    <m:r>
                      <a:rPr lang="en-US" i="1">
                        <a:latin typeface="Cambria Math" panose="02040503050406030204" pitchFamily="18" charset="0"/>
                      </a:rPr>
                      <m:t>𝐻𝑧</m:t>
                    </m:r>
                  </m:oMath>
                </a14:m>
                <a:endParaRPr lang="en-US" dirty="0"/>
              </a:p>
              <a:p>
                <a:pPr lvl="1"/>
                <a:r>
                  <a:rPr lang="en-US" dirty="0"/>
                  <a:t>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120</m:t>
                        </m:r>
                      </m:num>
                      <m:den>
                        <m:r>
                          <a:rPr lang="en-US" i="1">
                            <a:latin typeface="Cambria Math" panose="02040503050406030204" pitchFamily="18" charset="0"/>
                          </a:rPr>
                          <m:t>𝑝</m:t>
                        </m:r>
                      </m:den>
                    </m:f>
                    <m:r>
                      <a:rPr lang="en-US" i="1">
                        <a:latin typeface="Cambria Math" panose="02040503050406030204" pitchFamily="18" charset="0"/>
                      </a:rPr>
                      <m:t>𝑓</m:t>
                    </m:r>
                  </m:oMath>
                </a14:m>
                <a:endParaRPr lang="en-US" dirty="0"/>
              </a:p>
              <a:p>
                <a:r>
                  <a:rPr lang="en-US" dirty="0"/>
                  <a:t>Wind turbines rotate at speeds between 5 and 20 rpm</a:t>
                </a:r>
              </a:p>
              <a:p>
                <a:pPr lvl="1"/>
                <a:r>
                  <a:rPr lang="en-US" dirty="0"/>
                  <a:t>Would require too many poles</a:t>
                </a:r>
              </a:p>
              <a:p>
                <a:pPr lvl="1"/>
                <a:r>
                  <a:rPr lang="en-US" dirty="0"/>
                  <a:t>Use mechanical gearbox or power electronics</a:t>
                </a:r>
              </a:p>
            </p:txBody>
          </p:sp>
        </mc:Choice>
        <mc:Fallback xmlns="">
          <p:sp>
            <p:nvSpPr>
              <p:cNvPr id="6" name="Content Placeholder 2">
                <a:extLst>
                  <a:ext uri="{FF2B5EF4-FFF2-40B4-BE49-F238E27FC236}">
                    <a16:creationId xmlns:a16="http://schemas.microsoft.com/office/drawing/2014/main" id="{34A2D4B4-675C-3738-AC46-AB981E1D65C2}"/>
                  </a:ext>
                </a:extLst>
              </p:cNvPr>
              <p:cNvSpPr txBox="1">
                <a:spLocks noRot="1" noChangeAspect="1" noMove="1" noResize="1" noEditPoints="1" noAdjustHandles="1" noChangeArrowheads="1" noChangeShapeType="1" noTextEdit="1"/>
              </p:cNvSpPr>
              <p:nvPr/>
            </p:nvSpPr>
            <p:spPr>
              <a:xfrm>
                <a:off x="895678" y="1580322"/>
                <a:ext cx="10707437" cy="4749457"/>
              </a:xfrm>
              <a:prstGeom prst="rect">
                <a:avLst/>
              </a:prstGeom>
              <a:blipFill>
                <a:blip r:embed="rId2"/>
                <a:stretch>
                  <a:fillRect l="-1066" t="-2133" b="-773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2D558CD1-EE32-B81B-060E-316EB6C74C29}"/>
              </a:ext>
            </a:extLst>
          </p:cNvPr>
          <p:cNvGrpSpPr/>
          <p:nvPr/>
        </p:nvGrpSpPr>
        <p:grpSpPr>
          <a:xfrm>
            <a:off x="3959707" y="2130301"/>
            <a:ext cx="5795397" cy="1235089"/>
            <a:chOff x="3959707" y="2193909"/>
            <a:chExt cx="5795397" cy="1235089"/>
          </a:xfrm>
        </p:grpSpPr>
        <p:sp>
          <p:nvSpPr>
            <p:cNvPr id="8" name="Right Brace 7">
              <a:extLst>
                <a:ext uri="{FF2B5EF4-FFF2-40B4-BE49-F238E27FC236}">
                  <a16:creationId xmlns:a16="http://schemas.microsoft.com/office/drawing/2014/main" id="{3A57399E-8FA6-A871-F8D5-8EBCE4CD7E9A}"/>
                </a:ext>
              </a:extLst>
            </p:cNvPr>
            <p:cNvSpPr/>
            <p:nvPr/>
          </p:nvSpPr>
          <p:spPr>
            <a:xfrm>
              <a:off x="3959707" y="2193909"/>
              <a:ext cx="242595" cy="1235089"/>
            </a:xfrm>
            <a:prstGeom prst="rightBrace">
              <a:avLst>
                <a:gd name="adj1" fmla="val 100641"/>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DC8899-62F5-684B-7138-0453FB377580}"/>
                    </a:ext>
                  </a:extLst>
                </p:cNvPr>
                <p:cNvSpPr txBox="1"/>
                <p:nvPr/>
              </p:nvSpPr>
              <p:spPr>
                <a:xfrm>
                  <a:off x="4202302" y="2549843"/>
                  <a:ext cx="55528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𝑁</m:t>
                        </m:r>
                        <m:r>
                          <a:rPr lang="en-US" sz="2800" i="1" smtClean="0">
                            <a:latin typeface="Cambria Math" panose="02040503050406030204" pitchFamily="18" charset="0"/>
                          </a:rPr>
                          <m:t>=3600 </m:t>
                        </m:r>
                        <m:r>
                          <a:rPr lang="en-US" sz="2800" b="0" i="1" smtClean="0">
                            <a:latin typeface="Cambria Math" panose="02040503050406030204" pitchFamily="18" charset="0"/>
                          </a:rPr>
                          <m:t>𝑅𝑃𝑀</m:t>
                        </m:r>
                        <m:r>
                          <a:rPr lang="en-US" sz="2800" b="0" i="1" smtClean="0">
                            <a:latin typeface="Cambria Math" panose="02040503050406030204" pitchFamily="18" charset="0"/>
                          </a:rPr>
                          <m:t> </m:t>
                        </m:r>
                        <m:r>
                          <a:rPr lang="en-US" sz="2800" b="0" i="1" smtClean="0">
                            <a:latin typeface="Cambria Math" panose="02040503050406030204" pitchFamily="18" charset="0"/>
                          </a:rPr>
                          <m:t>𝑜𝑟</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=1800 </m:t>
                        </m:r>
                        <m:r>
                          <a:rPr lang="en-US" sz="2800" b="0" i="1" smtClean="0">
                            <a:latin typeface="Cambria Math" panose="02040503050406030204" pitchFamily="18" charset="0"/>
                          </a:rPr>
                          <m:t>𝑅𝑃𝑀</m:t>
                        </m:r>
                      </m:oMath>
                    </m:oMathPara>
                  </a14:m>
                  <a:endParaRPr lang="en-US" sz="4000" dirty="0"/>
                </a:p>
              </p:txBody>
            </p:sp>
          </mc:Choice>
          <mc:Fallback xmlns="">
            <p:sp>
              <p:nvSpPr>
                <p:cNvPr id="9" name="TextBox 8">
                  <a:extLst>
                    <a:ext uri="{FF2B5EF4-FFF2-40B4-BE49-F238E27FC236}">
                      <a16:creationId xmlns:a16="http://schemas.microsoft.com/office/drawing/2014/main" id="{04529EA3-5B31-C344-B852-D6FEBD22F5B9}"/>
                    </a:ext>
                  </a:extLst>
                </p:cNvPr>
                <p:cNvSpPr txBox="1">
                  <a:spLocks noRot="1" noChangeAspect="1" noMove="1" noResize="1" noEditPoints="1" noAdjustHandles="1" noChangeArrowheads="1" noChangeShapeType="1" noTextEdit="1"/>
                </p:cNvSpPr>
                <p:nvPr/>
              </p:nvSpPr>
              <p:spPr>
                <a:xfrm>
                  <a:off x="4202302" y="2549843"/>
                  <a:ext cx="5552802" cy="523220"/>
                </a:xfrm>
                <a:prstGeom prst="rect">
                  <a:avLst/>
                </a:prstGeom>
                <a:blipFill>
                  <a:blip r:embed="rId3"/>
                  <a:stretch>
                    <a:fillRect b="-23810"/>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4307AF09-38B7-AAD2-2138-0E013A83AB2C}"/>
              </a:ext>
            </a:extLst>
          </p:cNvPr>
          <p:cNvGrpSpPr/>
          <p:nvPr/>
        </p:nvGrpSpPr>
        <p:grpSpPr>
          <a:xfrm>
            <a:off x="3959707" y="3955050"/>
            <a:ext cx="2491031" cy="1235089"/>
            <a:chOff x="3959707" y="4193770"/>
            <a:chExt cx="2491031" cy="1235089"/>
          </a:xfrm>
        </p:grpSpPr>
        <p:sp>
          <p:nvSpPr>
            <p:cNvPr id="11" name="Right Brace 10">
              <a:extLst>
                <a:ext uri="{FF2B5EF4-FFF2-40B4-BE49-F238E27FC236}">
                  <a16:creationId xmlns:a16="http://schemas.microsoft.com/office/drawing/2014/main" id="{694D162E-6D6F-3DA5-3CA6-D17861955378}"/>
                </a:ext>
              </a:extLst>
            </p:cNvPr>
            <p:cNvSpPr/>
            <p:nvPr/>
          </p:nvSpPr>
          <p:spPr>
            <a:xfrm>
              <a:off x="3959707" y="4193770"/>
              <a:ext cx="242595" cy="1235089"/>
            </a:xfrm>
            <a:prstGeom prst="rightBrace">
              <a:avLst>
                <a:gd name="adj1" fmla="val 100641"/>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AEC3316-1FC5-596F-E6D0-D010334F2A0E}"/>
                    </a:ext>
                  </a:extLst>
                </p:cNvPr>
                <p:cNvSpPr txBox="1"/>
                <p:nvPr/>
              </p:nvSpPr>
              <p:spPr>
                <a:xfrm>
                  <a:off x="4202302" y="4549704"/>
                  <a:ext cx="22484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𝑁</m:t>
                        </m:r>
                        <m:r>
                          <a:rPr lang="en-US" sz="2800" i="1" smtClean="0">
                            <a:latin typeface="Cambria Math" panose="02040503050406030204" pitchFamily="18" charset="0"/>
                          </a:rPr>
                          <m:t>=72 </m:t>
                        </m:r>
                        <m:r>
                          <a:rPr lang="en-US" sz="2800" b="0" i="1" smtClean="0">
                            <a:latin typeface="Cambria Math" panose="02040503050406030204" pitchFamily="18" charset="0"/>
                          </a:rPr>
                          <m:t>𝑅𝑃𝑀</m:t>
                        </m:r>
                      </m:oMath>
                    </m:oMathPara>
                  </a14:m>
                  <a:endParaRPr lang="en-US" sz="4000" dirty="0"/>
                </a:p>
              </p:txBody>
            </p:sp>
          </mc:Choice>
          <mc:Fallback xmlns="">
            <p:sp>
              <p:nvSpPr>
                <p:cNvPr id="11" name="TextBox 10">
                  <a:extLst>
                    <a:ext uri="{FF2B5EF4-FFF2-40B4-BE49-F238E27FC236}">
                      <a16:creationId xmlns:a16="http://schemas.microsoft.com/office/drawing/2014/main" id="{47D69AD1-7249-7141-9F84-D63998AF567E}"/>
                    </a:ext>
                  </a:extLst>
                </p:cNvPr>
                <p:cNvSpPr txBox="1">
                  <a:spLocks noRot="1" noChangeAspect="1" noMove="1" noResize="1" noEditPoints="1" noAdjustHandles="1" noChangeArrowheads="1" noChangeShapeType="1" noTextEdit="1"/>
                </p:cNvSpPr>
                <p:nvPr/>
              </p:nvSpPr>
              <p:spPr>
                <a:xfrm>
                  <a:off x="4202302" y="4549704"/>
                  <a:ext cx="2248436" cy="523220"/>
                </a:xfrm>
                <a:prstGeom prst="rect">
                  <a:avLst/>
                </a:prstGeom>
                <a:blipFill>
                  <a:blip r:embed="rId4"/>
                  <a:stretch>
                    <a:fillRect b="-2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103302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F95A20-2859-6DAF-9A46-FDA6277871FA}"/>
              </a:ext>
            </a:extLst>
          </p:cNvPr>
          <p:cNvSpPr>
            <a:spLocks noGrp="1"/>
          </p:cNvSpPr>
          <p:nvPr>
            <p:ph type="title"/>
          </p:nvPr>
        </p:nvSpPr>
        <p:spPr/>
        <p:txBody>
          <a:bodyPr/>
          <a:lstStyle/>
          <a:p>
            <a:r>
              <a:rPr lang="en-US" dirty="0"/>
              <a:t>Stator of a small generator</a:t>
            </a:r>
          </a:p>
        </p:txBody>
      </p:sp>
      <p:sp>
        <p:nvSpPr>
          <p:cNvPr id="4" name="Date Placeholder 3">
            <a:extLst>
              <a:ext uri="{FF2B5EF4-FFF2-40B4-BE49-F238E27FC236}">
                <a16:creationId xmlns:a16="http://schemas.microsoft.com/office/drawing/2014/main" id="{D92D79F5-B273-9529-070B-9BE61A9FF4D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3352582F-8558-9CF8-9DF0-E4E10C22688B}"/>
              </a:ext>
            </a:extLst>
          </p:cNvPr>
          <p:cNvSpPr>
            <a:spLocks noGrp="1"/>
          </p:cNvSpPr>
          <p:nvPr>
            <p:ph type="sldNum" sz="quarter" idx="12"/>
          </p:nvPr>
        </p:nvSpPr>
        <p:spPr/>
        <p:txBody>
          <a:bodyPr/>
          <a:lstStyle/>
          <a:p>
            <a:fld id="{697646A6-6B76-9347-9EA0-ECEE7D8FD72D}" type="slidenum">
              <a:rPr lang="en-US" smtClean="0"/>
              <a:t>12</a:t>
            </a:fld>
            <a:endParaRPr lang="en-US"/>
          </a:p>
        </p:txBody>
      </p:sp>
      <p:pic>
        <p:nvPicPr>
          <p:cNvPr id="8" name="Picture 7">
            <a:extLst>
              <a:ext uri="{FF2B5EF4-FFF2-40B4-BE49-F238E27FC236}">
                <a16:creationId xmlns:a16="http://schemas.microsoft.com/office/drawing/2014/main" id="{DC55C02B-ED2F-97A7-2594-D4E7246F6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445" y="1507578"/>
            <a:ext cx="6459110" cy="5175762"/>
          </a:xfrm>
          <a:prstGeom prst="rect">
            <a:avLst/>
          </a:prstGeom>
          <a:noFill/>
          <a:ln>
            <a:noFill/>
          </a:ln>
          <a:effectLst/>
        </p:spPr>
      </p:pic>
    </p:spTree>
    <p:extLst>
      <p:ext uri="{BB962C8B-B14F-4D97-AF65-F5344CB8AC3E}">
        <p14:creationId xmlns:p14="http://schemas.microsoft.com/office/powerpoint/2010/main" val="171167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F95A20-2859-6DAF-9A46-FDA6277871FA}"/>
              </a:ext>
            </a:extLst>
          </p:cNvPr>
          <p:cNvSpPr>
            <a:spLocks noGrp="1"/>
          </p:cNvSpPr>
          <p:nvPr>
            <p:ph type="title"/>
          </p:nvPr>
        </p:nvSpPr>
        <p:spPr/>
        <p:txBody>
          <a:bodyPr/>
          <a:lstStyle/>
          <a:p>
            <a:r>
              <a:rPr lang="en-US" dirty="0"/>
              <a:t>Stator of a large hydro generator</a:t>
            </a:r>
          </a:p>
        </p:txBody>
      </p:sp>
      <p:sp>
        <p:nvSpPr>
          <p:cNvPr id="4" name="Date Placeholder 3">
            <a:extLst>
              <a:ext uri="{FF2B5EF4-FFF2-40B4-BE49-F238E27FC236}">
                <a16:creationId xmlns:a16="http://schemas.microsoft.com/office/drawing/2014/main" id="{D92D79F5-B273-9529-070B-9BE61A9FF4D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3352582F-8558-9CF8-9DF0-E4E10C22688B}"/>
              </a:ext>
            </a:extLst>
          </p:cNvPr>
          <p:cNvSpPr>
            <a:spLocks noGrp="1"/>
          </p:cNvSpPr>
          <p:nvPr>
            <p:ph type="sldNum" sz="quarter" idx="12"/>
          </p:nvPr>
        </p:nvSpPr>
        <p:spPr/>
        <p:txBody>
          <a:bodyPr/>
          <a:lstStyle/>
          <a:p>
            <a:fld id="{697646A6-6B76-9347-9EA0-ECEE7D8FD72D}" type="slidenum">
              <a:rPr lang="en-US" smtClean="0"/>
              <a:t>13</a:t>
            </a:fld>
            <a:endParaRPr lang="en-US"/>
          </a:p>
        </p:txBody>
      </p:sp>
      <p:pic>
        <p:nvPicPr>
          <p:cNvPr id="2" name="Picture 4" descr="gran-coulee3">
            <a:extLst>
              <a:ext uri="{FF2B5EF4-FFF2-40B4-BE49-F238E27FC236}">
                <a16:creationId xmlns:a16="http://schemas.microsoft.com/office/drawing/2014/main" id="{513BC289-CB35-A4C2-74F8-A5477C18228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2344" y="1477518"/>
            <a:ext cx="7767312" cy="53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11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AFCC-415F-17E8-71F9-4DD47B9F34D8}"/>
              </a:ext>
            </a:extLst>
          </p:cNvPr>
          <p:cNvSpPr>
            <a:spLocks noGrp="1"/>
          </p:cNvSpPr>
          <p:nvPr>
            <p:ph type="title"/>
          </p:nvPr>
        </p:nvSpPr>
        <p:spPr>
          <a:xfrm>
            <a:off x="814346" y="1955386"/>
            <a:ext cx="4544833" cy="1535237"/>
          </a:xfrm>
        </p:spPr>
        <p:txBody>
          <a:bodyPr>
            <a:normAutofit fontScale="90000"/>
          </a:bodyPr>
          <a:lstStyle/>
          <a:p>
            <a:r>
              <a:rPr lang="en-US" dirty="0"/>
              <a:t>Installing the stator </a:t>
            </a:r>
            <a:br>
              <a:rPr lang="en-US" dirty="0"/>
            </a:br>
            <a:r>
              <a:rPr lang="en-US" dirty="0"/>
              <a:t>windings of a hydro</a:t>
            </a:r>
            <a:br>
              <a:rPr lang="en-US" dirty="0"/>
            </a:br>
            <a:r>
              <a:rPr lang="en-US" dirty="0"/>
              <a:t>generator</a:t>
            </a:r>
          </a:p>
        </p:txBody>
      </p:sp>
      <p:sp>
        <p:nvSpPr>
          <p:cNvPr id="3" name="Date Placeholder 2">
            <a:extLst>
              <a:ext uri="{FF2B5EF4-FFF2-40B4-BE49-F238E27FC236}">
                <a16:creationId xmlns:a16="http://schemas.microsoft.com/office/drawing/2014/main" id="{882CCC89-7BD2-8E77-A261-779382949320}"/>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D973CAE-D66C-FC37-4801-59DA111D0D17}"/>
              </a:ext>
            </a:extLst>
          </p:cNvPr>
          <p:cNvSpPr>
            <a:spLocks noGrp="1"/>
          </p:cNvSpPr>
          <p:nvPr>
            <p:ph type="sldNum" sz="quarter" idx="12"/>
          </p:nvPr>
        </p:nvSpPr>
        <p:spPr/>
        <p:txBody>
          <a:bodyPr/>
          <a:lstStyle/>
          <a:p>
            <a:fld id="{697646A6-6B76-9347-9EA0-ECEE7D8FD72D}" type="slidenum">
              <a:rPr lang="en-US" smtClean="0"/>
              <a:t>14</a:t>
            </a:fld>
            <a:endParaRPr lang="en-US"/>
          </a:p>
        </p:txBody>
      </p:sp>
      <p:pic>
        <p:nvPicPr>
          <p:cNvPr id="5" name="Picture 4" descr="BUILD13">
            <a:extLst>
              <a:ext uri="{FF2B5EF4-FFF2-40B4-BE49-F238E27FC236}">
                <a16:creationId xmlns:a16="http://schemas.microsoft.com/office/drawing/2014/main" id="{ADE9EB32-BE3B-9024-2D7C-DCA5FB271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764" y="0"/>
            <a:ext cx="5297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87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BCE6-FA6D-C14D-E010-B45BE8AAE1BD}"/>
              </a:ext>
            </a:extLst>
          </p:cNvPr>
          <p:cNvSpPr>
            <a:spLocks noGrp="1"/>
          </p:cNvSpPr>
          <p:nvPr>
            <p:ph type="title"/>
          </p:nvPr>
        </p:nvSpPr>
        <p:spPr/>
        <p:txBody>
          <a:bodyPr>
            <a:normAutofit fontScale="90000"/>
          </a:bodyPr>
          <a:lstStyle/>
          <a:p>
            <a:r>
              <a:rPr lang="en-US" dirty="0"/>
              <a:t>Rotor of the generator for a thermal power plant</a:t>
            </a:r>
          </a:p>
        </p:txBody>
      </p:sp>
      <p:sp>
        <p:nvSpPr>
          <p:cNvPr id="3" name="Date Placeholder 2">
            <a:extLst>
              <a:ext uri="{FF2B5EF4-FFF2-40B4-BE49-F238E27FC236}">
                <a16:creationId xmlns:a16="http://schemas.microsoft.com/office/drawing/2014/main" id="{4691FFBA-5105-321A-2D83-12B2D4B29CB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A3D1C035-601B-79CF-A479-BB92964704E2}"/>
              </a:ext>
            </a:extLst>
          </p:cNvPr>
          <p:cNvSpPr>
            <a:spLocks noGrp="1"/>
          </p:cNvSpPr>
          <p:nvPr>
            <p:ph type="sldNum" sz="quarter" idx="12"/>
          </p:nvPr>
        </p:nvSpPr>
        <p:spPr/>
        <p:txBody>
          <a:bodyPr/>
          <a:lstStyle/>
          <a:p>
            <a:fld id="{697646A6-6B76-9347-9EA0-ECEE7D8FD72D}" type="slidenum">
              <a:rPr lang="en-US" smtClean="0"/>
              <a:t>15</a:t>
            </a:fld>
            <a:endParaRPr lang="en-US"/>
          </a:p>
        </p:txBody>
      </p:sp>
      <p:pic>
        <p:nvPicPr>
          <p:cNvPr id="5" name="Picture 4">
            <a:extLst>
              <a:ext uri="{FF2B5EF4-FFF2-40B4-BE49-F238E27FC236}">
                <a16:creationId xmlns:a16="http://schemas.microsoft.com/office/drawing/2014/main" id="{A5FCDDDE-7589-3030-606C-1BE09DF38212}"/>
              </a:ext>
            </a:extLst>
          </p:cNvPr>
          <p:cNvPicPr>
            <a:picLocks noChangeAspect="1"/>
          </p:cNvPicPr>
          <p:nvPr/>
        </p:nvPicPr>
        <p:blipFill>
          <a:blip r:embed="rId2"/>
          <a:stretch>
            <a:fillRect/>
          </a:stretch>
        </p:blipFill>
        <p:spPr>
          <a:xfrm>
            <a:off x="1559048" y="1467462"/>
            <a:ext cx="7772399" cy="5131293"/>
          </a:xfrm>
          <a:prstGeom prst="rect">
            <a:avLst/>
          </a:prstGeom>
        </p:spPr>
      </p:pic>
      <p:sp>
        <p:nvSpPr>
          <p:cNvPr id="6" name="TextBox 5">
            <a:extLst>
              <a:ext uri="{FF2B5EF4-FFF2-40B4-BE49-F238E27FC236}">
                <a16:creationId xmlns:a16="http://schemas.microsoft.com/office/drawing/2014/main" id="{B348F266-DC8F-ED74-FE4A-E7C4B407F23A}"/>
              </a:ext>
            </a:extLst>
          </p:cNvPr>
          <p:cNvSpPr txBox="1"/>
          <p:nvPr/>
        </p:nvSpPr>
        <p:spPr>
          <a:xfrm>
            <a:off x="1559048" y="6620756"/>
            <a:ext cx="158729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Picture: Ansaldo </a:t>
            </a:r>
            <a:r>
              <a:rPr lang="en-US" sz="1000" dirty="0" err="1">
                <a:latin typeface="Arial" panose="020B0604020202020204" pitchFamily="34" charset="0"/>
                <a:cs typeface="Arial" panose="020B0604020202020204" pitchFamily="34" charset="0"/>
              </a:rPr>
              <a:t>Energia</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874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BCE6-FA6D-C14D-E010-B45BE8AAE1BD}"/>
              </a:ext>
            </a:extLst>
          </p:cNvPr>
          <p:cNvSpPr>
            <a:spLocks noGrp="1"/>
          </p:cNvSpPr>
          <p:nvPr>
            <p:ph type="title"/>
          </p:nvPr>
        </p:nvSpPr>
        <p:spPr/>
        <p:txBody>
          <a:bodyPr>
            <a:normAutofit fontScale="90000"/>
          </a:bodyPr>
          <a:lstStyle/>
          <a:p>
            <a:r>
              <a:rPr lang="en-US" dirty="0"/>
              <a:t>Cutout of the generator for a thermal power plant</a:t>
            </a:r>
          </a:p>
        </p:txBody>
      </p:sp>
      <p:sp>
        <p:nvSpPr>
          <p:cNvPr id="3" name="Date Placeholder 2">
            <a:extLst>
              <a:ext uri="{FF2B5EF4-FFF2-40B4-BE49-F238E27FC236}">
                <a16:creationId xmlns:a16="http://schemas.microsoft.com/office/drawing/2014/main" id="{4691FFBA-5105-321A-2D83-12B2D4B29CB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A3D1C035-601B-79CF-A479-BB92964704E2}"/>
              </a:ext>
            </a:extLst>
          </p:cNvPr>
          <p:cNvSpPr>
            <a:spLocks noGrp="1"/>
          </p:cNvSpPr>
          <p:nvPr>
            <p:ph type="sldNum" sz="quarter" idx="12"/>
          </p:nvPr>
        </p:nvSpPr>
        <p:spPr/>
        <p:txBody>
          <a:bodyPr/>
          <a:lstStyle/>
          <a:p>
            <a:fld id="{697646A6-6B76-9347-9EA0-ECEE7D8FD72D}" type="slidenum">
              <a:rPr lang="en-US" smtClean="0"/>
              <a:t>16</a:t>
            </a:fld>
            <a:endParaRPr lang="en-US"/>
          </a:p>
        </p:txBody>
      </p:sp>
      <p:sp>
        <p:nvSpPr>
          <p:cNvPr id="6" name="TextBox 5">
            <a:extLst>
              <a:ext uri="{FF2B5EF4-FFF2-40B4-BE49-F238E27FC236}">
                <a16:creationId xmlns:a16="http://schemas.microsoft.com/office/drawing/2014/main" id="{B348F266-DC8F-ED74-FE4A-E7C4B407F23A}"/>
              </a:ext>
            </a:extLst>
          </p:cNvPr>
          <p:cNvSpPr txBox="1"/>
          <p:nvPr/>
        </p:nvSpPr>
        <p:spPr>
          <a:xfrm>
            <a:off x="1559048" y="6620756"/>
            <a:ext cx="158729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Picture: Ansaldo </a:t>
            </a:r>
            <a:r>
              <a:rPr lang="en-US" sz="1000" dirty="0" err="1">
                <a:latin typeface="Arial" panose="020B0604020202020204" pitchFamily="34" charset="0"/>
                <a:cs typeface="Arial" panose="020B0604020202020204" pitchFamily="34" charset="0"/>
              </a:rPr>
              <a:t>Energia</a:t>
            </a:r>
            <a:endParaRPr lang="en-US" sz="1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01C74-C1AD-80F8-DC02-BB42E15C56FB}"/>
              </a:ext>
            </a:extLst>
          </p:cNvPr>
          <p:cNvPicPr>
            <a:picLocks noChangeAspect="1"/>
          </p:cNvPicPr>
          <p:nvPr/>
        </p:nvPicPr>
        <p:blipFill>
          <a:blip r:embed="rId2"/>
          <a:stretch>
            <a:fillRect/>
          </a:stretch>
        </p:blipFill>
        <p:spPr>
          <a:xfrm>
            <a:off x="1192695" y="1225663"/>
            <a:ext cx="9168397" cy="5368483"/>
          </a:xfrm>
          <a:prstGeom prst="rect">
            <a:avLst/>
          </a:prstGeom>
        </p:spPr>
      </p:pic>
    </p:spTree>
    <p:extLst>
      <p:ext uri="{BB962C8B-B14F-4D97-AF65-F5344CB8AC3E}">
        <p14:creationId xmlns:p14="http://schemas.microsoft.com/office/powerpoint/2010/main" val="267168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47C0-9F83-743E-7578-4BBAB52F073E}"/>
              </a:ext>
            </a:extLst>
          </p:cNvPr>
          <p:cNvSpPr>
            <a:spLocks noGrp="1"/>
          </p:cNvSpPr>
          <p:nvPr>
            <p:ph type="title"/>
          </p:nvPr>
        </p:nvSpPr>
        <p:spPr/>
        <p:txBody>
          <a:bodyPr/>
          <a:lstStyle/>
          <a:p>
            <a:r>
              <a:rPr lang="en-US" dirty="0"/>
              <a:t>Rotor of a large hydro generator</a:t>
            </a:r>
          </a:p>
        </p:txBody>
      </p:sp>
      <p:sp>
        <p:nvSpPr>
          <p:cNvPr id="3" name="Date Placeholder 2">
            <a:extLst>
              <a:ext uri="{FF2B5EF4-FFF2-40B4-BE49-F238E27FC236}">
                <a16:creationId xmlns:a16="http://schemas.microsoft.com/office/drawing/2014/main" id="{DE3458B9-8F13-3445-E675-446BF2F9BC3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A47D0115-96ED-3E58-6786-6E02D9973E1E}"/>
              </a:ext>
            </a:extLst>
          </p:cNvPr>
          <p:cNvSpPr>
            <a:spLocks noGrp="1"/>
          </p:cNvSpPr>
          <p:nvPr>
            <p:ph type="sldNum" sz="quarter" idx="12"/>
          </p:nvPr>
        </p:nvSpPr>
        <p:spPr/>
        <p:txBody>
          <a:bodyPr/>
          <a:lstStyle/>
          <a:p>
            <a:fld id="{697646A6-6B76-9347-9EA0-ECEE7D8FD72D}" type="slidenum">
              <a:rPr lang="en-US" smtClean="0"/>
              <a:t>17</a:t>
            </a:fld>
            <a:endParaRPr lang="en-US"/>
          </a:p>
        </p:txBody>
      </p:sp>
      <p:pic>
        <p:nvPicPr>
          <p:cNvPr id="5" name="Picture 4" descr="gran-coulee2">
            <a:extLst>
              <a:ext uri="{FF2B5EF4-FFF2-40B4-BE49-F238E27FC236}">
                <a16:creationId xmlns:a16="http://schemas.microsoft.com/office/drawing/2014/main" id="{E04FE6CF-4B22-67DD-355E-5F26830548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24184" y="1475582"/>
            <a:ext cx="7543631" cy="520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67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66B3-3598-5949-AA73-FDA5D21F7F00}"/>
              </a:ext>
            </a:extLst>
          </p:cNvPr>
          <p:cNvSpPr>
            <a:spLocks noGrp="1"/>
          </p:cNvSpPr>
          <p:nvPr>
            <p:ph type="title"/>
          </p:nvPr>
        </p:nvSpPr>
        <p:spPr/>
        <p:txBody>
          <a:bodyPr/>
          <a:lstStyle/>
          <a:p>
            <a:r>
              <a:rPr lang="en-US" dirty="0"/>
              <a:t>Three-phase systems</a:t>
            </a:r>
          </a:p>
        </p:txBody>
      </p:sp>
      <p:sp>
        <p:nvSpPr>
          <p:cNvPr id="4" name="Date Placeholder 3">
            <a:extLst>
              <a:ext uri="{FF2B5EF4-FFF2-40B4-BE49-F238E27FC236}">
                <a16:creationId xmlns:a16="http://schemas.microsoft.com/office/drawing/2014/main" id="{8F6B770E-B260-5455-3B31-0F585C725462}"/>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7C843064-7E08-CA8E-A810-1DC15720054A}"/>
              </a:ext>
            </a:extLst>
          </p:cNvPr>
          <p:cNvSpPr>
            <a:spLocks noGrp="1"/>
          </p:cNvSpPr>
          <p:nvPr>
            <p:ph type="sldNum" sz="quarter" idx="12"/>
          </p:nvPr>
        </p:nvSpPr>
        <p:spPr/>
        <p:txBody>
          <a:bodyPr/>
          <a:lstStyle/>
          <a:p>
            <a:fld id="{697646A6-6B76-9347-9EA0-ECEE7D8FD72D}" type="slidenum">
              <a:rPr lang="en-US" smtClean="0"/>
              <a:t>18</a:t>
            </a:fld>
            <a:endParaRPr lang="en-US"/>
          </a:p>
        </p:txBody>
      </p:sp>
      <p:grpSp>
        <p:nvGrpSpPr>
          <p:cNvPr id="6" name="Group 5">
            <a:extLst>
              <a:ext uri="{FF2B5EF4-FFF2-40B4-BE49-F238E27FC236}">
                <a16:creationId xmlns:a16="http://schemas.microsoft.com/office/drawing/2014/main" id="{7EE5EA70-D663-0CE8-D5CA-D3EA78D3C43E}"/>
              </a:ext>
            </a:extLst>
          </p:cNvPr>
          <p:cNvGrpSpPr/>
          <p:nvPr/>
        </p:nvGrpSpPr>
        <p:grpSpPr>
          <a:xfrm>
            <a:off x="1083696" y="1374488"/>
            <a:ext cx="9620656" cy="5263818"/>
            <a:chOff x="1813538" y="500893"/>
            <a:chExt cx="8564923" cy="4872842"/>
          </a:xfrm>
        </p:grpSpPr>
        <p:pic>
          <p:nvPicPr>
            <p:cNvPr id="7" name="Graphic 6">
              <a:extLst>
                <a:ext uri="{FF2B5EF4-FFF2-40B4-BE49-F238E27FC236}">
                  <a16:creationId xmlns:a16="http://schemas.microsoft.com/office/drawing/2014/main" id="{C8CFC915-9B00-406A-1859-47EFE72264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3538" y="500893"/>
              <a:ext cx="8564923" cy="487284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E564450-1696-831B-E8D4-139233D6348A}"/>
                    </a:ext>
                  </a:extLst>
                </p:cNvPr>
                <p:cNvSpPr/>
                <p:nvPr/>
              </p:nvSpPr>
              <p:spPr>
                <a:xfrm>
                  <a:off x="3768030" y="855896"/>
                  <a:ext cx="972195"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𝑎</m:t>
                            </m:r>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r>
                                  <a:rPr lang="en-US" sz="2800" i="1">
                                    <a:latin typeface="Cambria Math" panose="02040503050406030204" pitchFamily="18" charset="0"/>
                                  </a:rPr>
                                  <m:t>𝑎</m:t>
                                </m:r>
                              </m:e>
                              <m:sup>
                                <m:r>
                                  <a:rPr lang="en-US" sz="2800" i="0">
                                    <a:latin typeface="Cambria Math" panose="02040503050406030204" pitchFamily="18" charset="0"/>
                                  </a:rPr>
                                  <m:t>′</m:t>
                                </m:r>
                              </m:sup>
                            </m:sSup>
                          </m:sub>
                        </m:sSub>
                      </m:oMath>
                    </m:oMathPara>
                  </a14:m>
                  <a:endParaRPr lang="en-US" sz="2800" dirty="0"/>
                </a:p>
              </p:txBody>
            </p:sp>
          </mc:Choice>
          <mc:Fallback xmlns="">
            <p:sp>
              <p:nvSpPr>
                <p:cNvPr id="8" name="Rectangle 7">
                  <a:extLst>
                    <a:ext uri="{FF2B5EF4-FFF2-40B4-BE49-F238E27FC236}">
                      <a16:creationId xmlns:a16="http://schemas.microsoft.com/office/drawing/2014/main" id="{3E564450-1696-831B-E8D4-139233D6348A}"/>
                    </a:ext>
                  </a:extLst>
                </p:cNvPr>
                <p:cNvSpPr>
                  <a:spLocks noRot="1" noChangeAspect="1" noMove="1" noResize="1" noEditPoints="1" noAdjustHandles="1" noChangeArrowheads="1" noChangeShapeType="1" noTextEdit="1"/>
                </p:cNvSpPr>
                <p:nvPr/>
              </p:nvSpPr>
              <p:spPr>
                <a:xfrm>
                  <a:off x="3768030" y="855896"/>
                  <a:ext cx="972195" cy="489047"/>
                </a:xfrm>
                <a:prstGeom prst="rect">
                  <a:avLst/>
                </a:prstGeom>
                <a:blipFill>
                  <a:blip r:embed="rId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205B4B0-E092-557D-C4A2-BAA103063193}"/>
                    </a:ext>
                  </a:extLst>
                </p:cNvPr>
                <p:cNvSpPr/>
                <p:nvPr/>
              </p:nvSpPr>
              <p:spPr>
                <a:xfrm>
                  <a:off x="6436753" y="855896"/>
                  <a:ext cx="961920"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𝑏</m:t>
                            </m:r>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r>
                                  <a:rPr lang="en-US" sz="2800" i="1">
                                    <a:latin typeface="Cambria Math" panose="02040503050406030204" pitchFamily="18" charset="0"/>
                                  </a:rPr>
                                  <m:t>𝑏</m:t>
                                </m:r>
                              </m:e>
                              <m:sup>
                                <m:r>
                                  <a:rPr lang="en-US" sz="2800" i="0">
                                    <a:latin typeface="Cambria Math" panose="02040503050406030204" pitchFamily="18" charset="0"/>
                                  </a:rPr>
                                  <m:t>′</m:t>
                                </m:r>
                              </m:sup>
                            </m:sSup>
                          </m:sub>
                        </m:sSub>
                      </m:oMath>
                    </m:oMathPara>
                  </a14:m>
                  <a:endParaRPr lang="en-US" sz="2800" dirty="0"/>
                </a:p>
              </p:txBody>
            </p:sp>
          </mc:Choice>
          <mc:Fallback xmlns="">
            <p:sp>
              <p:nvSpPr>
                <p:cNvPr id="9" name="Rectangle 8">
                  <a:extLst>
                    <a:ext uri="{FF2B5EF4-FFF2-40B4-BE49-F238E27FC236}">
                      <a16:creationId xmlns:a16="http://schemas.microsoft.com/office/drawing/2014/main" id="{C205B4B0-E092-557D-C4A2-BAA103063193}"/>
                    </a:ext>
                  </a:extLst>
                </p:cNvPr>
                <p:cNvSpPr>
                  <a:spLocks noRot="1" noChangeAspect="1" noMove="1" noResize="1" noEditPoints="1" noAdjustHandles="1" noChangeArrowheads="1" noChangeShapeType="1" noTextEdit="1"/>
                </p:cNvSpPr>
                <p:nvPr/>
              </p:nvSpPr>
              <p:spPr>
                <a:xfrm>
                  <a:off x="6436753" y="855896"/>
                  <a:ext cx="961920" cy="489047"/>
                </a:xfrm>
                <a:prstGeom prst="rect">
                  <a:avLst/>
                </a:prstGeom>
                <a:blipFill>
                  <a:blip r:embed="rId5"/>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28E583D-8545-6FBB-41AD-FB56A1FE6E9A}"/>
                    </a:ext>
                  </a:extLst>
                </p:cNvPr>
                <p:cNvSpPr/>
                <p:nvPr/>
              </p:nvSpPr>
              <p:spPr>
                <a:xfrm>
                  <a:off x="9084928" y="855896"/>
                  <a:ext cx="926985"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smtClean="0">
                                <a:solidFill>
                                  <a:schemeClr val="tx1"/>
                                </a:solidFill>
                                <a:latin typeface="Cambria Math" panose="02040503050406030204" pitchFamily="18" charset="0"/>
                              </a:rPr>
                              <m:t>𝑐</m:t>
                            </m:r>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𝑐</m:t>
                                </m:r>
                              </m:e>
                              <m:sup>
                                <m:r>
                                  <a:rPr lang="en-US" sz="2800" i="0">
                                    <a:solidFill>
                                      <a:schemeClr val="tx1"/>
                                    </a:solidFill>
                                    <a:latin typeface="Cambria Math" panose="02040503050406030204" pitchFamily="18" charset="0"/>
                                  </a:rPr>
                                  <m:t>′</m:t>
                                </m:r>
                              </m:sup>
                            </m:sSup>
                          </m:sub>
                        </m:sSub>
                      </m:oMath>
                    </m:oMathPara>
                  </a14:m>
                  <a:endParaRPr lang="en-US" sz="2800" dirty="0"/>
                </a:p>
              </p:txBody>
            </p:sp>
          </mc:Choice>
          <mc:Fallback xmlns="">
            <p:sp>
              <p:nvSpPr>
                <p:cNvPr id="10" name="Rectangle 9">
                  <a:extLst>
                    <a:ext uri="{FF2B5EF4-FFF2-40B4-BE49-F238E27FC236}">
                      <a16:creationId xmlns:a16="http://schemas.microsoft.com/office/drawing/2014/main" id="{C28E583D-8545-6FBB-41AD-FB56A1FE6E9A}"/>
                    </a:ext>
                  </a:extLst>
                </p:cNvPr>
                <p:cNvSpPr>
                  <a:spLocks noRot="1" noChangeAspect="1" noMove="1" noResize="1" noEditPoints="1" noAdjustHandles="1" noChangeArrowheads="1" noChangeShapeType="1" noTextEdit="1"/>
                </p:cNvSpPr>
                <p:nvPr/>
              </p:nvSpPr>
              <p:spPr>
                <a:xfrm>
                  <a:off x="9084928" y="855896"/>
                  <a:ext cx="926985" cy="489047"/>
                </a:xfrm>
                <a:prstGeom prst="rect">
                  <a:avLst/>
                </a:prstGeom>
                <a:blipFill>
                  <a:blip r:embed="rId6"/>
                  <a:stretch>
                    <a:fillRect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3814577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4734-5E98-7773-85A1-6BC5F459497A}"/>
              </a:ext>
            </a:extLst>
          </p:cNvPr>
          <p:cNvSpPr>
            <a:spLocks noGrp="1"/>
          </p:cNvSpPr>
          <p:nvPr>
            <p:ph type="title"/>
          </p:nvPr>
        </p:nvSpPr>
        <p:spPr/>
        <p:txBody>
          <a:bodyPr/>
          <a:lstStyle/>
          <a:p>
            <a:r>
              <a:rPr lang="en-US" dirty="0"/>
              <a:t>Why use three-phase systems?</a:t>
            </a:r>
          </a:p>
        </p:txBody>
      </p:sp>
      <p:sp>
        <p:nvSpPr>
          <p:cNvPr id="5" name="Content Placeholder 4">
            <a:extLst>
              <a:ext uri="{FF2B5EF4-FFF2-40B4-BE49-F238E27FC236}">
                <a16:creationId xmlns:a16="http://schemas.microsoft.com/office/drawing/2014/main" id="{D71BAE15-37B6-FCA2-FE55-17800B263FDB}"/>
              </a:ext>
            </a:extLst>
          </p:cNvPr>
          <p:cNvSpPr>
            <a:spLocks noGrp="1"/>
          </p:cNvSpPr>
          <p:nvPr>
            <p:ph idx="1"/>
          </p:nvPr>
        </p:nvSpPr>
        <p:spPr/>
        <p:txBody>
          <a:bodyPr>
            <a:normAutofit/>
          </a:bodyPr>
          <a:lstStyle/>
          <a:p>
            <a:pPr>
              <a:lnSpc>
                <a:spcPct val="120000"/>
              </a:lnSpc>
              <a:spcBef>
                <a:spcPts val="0"/>
              </a:spcBef>
            </a:pPr>
            <a:r>
              <a:rPr lang="en-US" sz="3200" dirty="0">
                <a:latin typeface="Calibri" pitchFamily="34" charset="0"/>
              </a:rPr>
              <a:t>Three-phase systems can produce a rotating magnetic field</a:t>
            </a:r>
          </a:p>
          <a:p>
            <a:pPr lvl="1">
              <a:lnSpc>
                <a:spcPct val="120000"/>
              </a:lnSpc>
              <a:spcBef>
                <a:spcPts val="0"/>
              </a:spcBef>
            </a:pPr>
            <a:r>
              <a:rPr lang="en-US" sz="2800" dirty="0">
                <a:latin typeface="Calibri" pitchFamily="34" charset="0"/>
              </a:rPr>
              <a:t>Three-phase motors start without the need for extra equipment</a:t>
            </a:r>
          </a:p>
          <a:p>
            <a:pPr>
              <a:lnSpc>
                <a:spcPct val="120000"/>
              </a:lnSpc>
              <a:spcBef>
                <a:spcPts val="0"/>
              </a:spcBef>
            </a:pPr>
            <a:r>
              <a:rPr lang="en-US" sz="3200" dirty="0">
                <a:latin typeface="Calibri" pitchFamily="34" charset="0"/>
              </a:rPr>
              <a:t>For the same physical size, a three-phase generator produces more power than a single-phase generator</a:t>
            </a:r>
          </a:p>
          <a:p>
            <a:pPr>
              <a:lnSpc>
                <a:spcPct val="120000"/>
              </a:lnSpc>
              <a:spcBef>
                <a:spcPts val="0"/>
              </a:spcBef>
            </a:pPr>
            <a:r>
              <a:rPr lang="en-US" sz="3200" dirty="0">
                <a:latin typeface="Calibri" pitchFamily="34" charset="0"/>
              </a:rPr>
              <a:t>Three-phase lines transmit more power</a:t>
            </a:r>
          </a:p>
          <a:p>
            <a:pPr>
              <a:lnSpc>
                <a:spcPct val="120000"/>
              </a:lnSpc>
              <a:spcBef>
                <a:spcPts val="0"/>
              </a:spcBef>
            </a:pPr>
            <a:r>
              <a:rPr lang="en-US" sz="3200" dirty="0">
                <a:latin typeface="Calibri" pitchFamily="34" charset="0"/>
              </a:rPr>
              <a:t>Power in a three-phase system does not pulsate at twice the frequency as it does in a single-phase system</a:t>
            </a:r>
          </a:p>
        </p:txBody>
      </p:sp>
      <p:sp>
        <p:nvSpPr>
          <p:cNvPr id="3" name="Date Placeholder 2">
            <a:extLst>
              <a:ext uri="{FF2B5EF4-FFF2-40B4-BE49-F238E27FC236}">
                <a16:creationId xmlns:a16="http://schemas.microsoft.com/office/drawing/2014/main" id="{26FC5AD0-8AA4-FFB2-8DBC-A05B7B36276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2EFB5E1-883F-8388-1F3A-C36409CED260}"/>
              </a:ext>
            </a:extLst>
          </p:cNvPr>
          <p:cNvSpPr>
            <a:spLocks noGrp="1"/>
          </p:cNvSpPr>
          <p:nvPr>
            <p:ph type="sldNum" sz="quarter" idx="12"/>
          </p:nvPr>
        </p:nvSpPr>
        <p:spPr/>
        <p:txBody>
          <a:bodyPr/>
          <a:lstStyle/>
          <a:p>
            <a:fld id="{697646A6-6B76-9347-9EA0-ECEE7D8FD72D}" type="slidenum">
              <a:rPr lang="en-US" smtClean="0"/>
              <a:t>19</a:t>
            </a:fld>
            <a:endParaRPr lang="en-US"/>
          </a:p>
        </p:txBody>
      </p:sp>
    </p:spTree>
    <p:extLst>
      <p:ext uri="{BB962C8B-B14F-4D97-AF65-F5344CB8AC3E}">
        <p14:creationId xmlns:p14="http://schemas.microsoft.com/office/powerpoint/2010/main" val="284612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6F9D-E793-6B87-7836-82BC93F1A833}"/>
              </a:ext>
            </a:extLst>
          </p:cNvPr>
          <p:cNvSpPr>
            <a:spLocks noGrp="1"/>
          </p:cNvSpPr>
          <p:nvPr>
            <p:ph type="title"/>
          </p:nvPr>
        </p:nvSpPr>
        <p:spPr/>
        <p:txBody>
          <a:bodyPr/>
          <a:lstStyle/>
          <a:p>
            <a:r>
              <a:rPr lang="en-US" dirty="0"/>
              <a:t>Example: steam plant</a:t>
            </a:r>
          </a:p>
        </p:txBody>
      </p:sp>
      <p:sp>
        <p:nvSpPr>
          <p:cNvPr id="4" name="Date Placeholder 3">
            <a:extLst>
              <a:ext uri="{FF2B5EF4-FFF2-40B4-BE49-F238E27FC236}">
                <a16:creationId xmlns:a16="http://schemas.microsoft.com/office/drawing/2014/main" id="{DF87567F-CD3A-516A-C65F-5FA09B2393D8}"/>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E18D44A9-FE44-1A21-6368-5DE0C6C7FF3B}"/>
              </a:ext>
            </a:extLst>
          </p:cNvPr>
          <p:cNvSpPr>
            <a:spLocks noGrp="1"/>
          </p:cNvSpPr>
          <p:nvPr>
            <p:ph type="sldNum" sz="quarter" idx="12"/>
          </p:nvPr>
        </p:nvSpPr>
        <p:spPr/>
        <p:txBody>
          <a:bodyPr/>
          <a:lstStyle/>
          <a:p>
            <a:fld id="{697646A6-6B76-9347-9EA0-ECEE7D8FD72D}" type="slidenum">
              <a:rPr lang="en-US" smtClean="0"/>
              <a:t>2</a:t>
            </a:fld>
            <a:endParaRPr lang="en-US"/>
          </a:p>
        </p:txBody>
      </p:sp>
      <p:grpSp>
        <p:nvGrpSpPr>
          <p:cNvPr id="6" name="Group 5">
            <a:extLst>
              <a:ext uri="{FF2B5EF4-FFF2-40B4-BE49-F238E27FC236}">
                <a16:creationId xmlns:a16="http://schemas.microsoft.com/office/drawing/2014/main" id="{D2117C32-D547-9918-A223-F3316C259BDF}"/>
              </a:ext>
            </a:extLst>
          </p:cNvPr>
          <p:cNvGrpSpPr/>
          <p:nvPr/>
        </p:nvGrpSpPr>
        <p:grpSpPr>
          <a:xfrm>
            <a:off x="1125938" y="1655844"/>
            <a:ext cx="10382353" cy="4665437"/>
            <a:chOff x="1116106" y="1184034"/>
            <a:chExt cx="10382353" cy="4665437"/>
          </a:xfrm>
        </p:grpSpPr>
        <p:grpSp>
          <p:nvGrpSpPr>
            <p:cNvPr id="7" name="Group 6">
              <a:extLst>
                <a:ext uri="{FF2B5EF4-FFF2-40B4-BE49-F238E27FC236}">
                  <a16:creationId xmlns:a16="http://schemas.microsoft.com/office/drawing/2014/main" id="{E4EFA081-83AF-23C9-11C3-0DB0F3B82B64}"/>
                </a:ext>
              </a:extLst>
            </p:cNvPr>
            <p:cNvGrpSpPr/>
            <p:nvPr/>
          </p:nvGrpSpPr>
          <p:grpSpPr>
            <a:xfrm>
              <a:off x="1116106" y="1667435"/>
              <a:ext cx="10382353" cy="4182036"/>
              <a:chOff x="2588193" y="2582798"/>
              <a:chExt cx="7985073" cy="2659856"/>
            </a:xfrm>
          </p:grpSpPr>
          <p:sp>
            <p:nvSpPr>
              <p:cNvPr id="10" name="AutoShape 18">
                <a:extLst>
                  <a:ext uri="{FF2B5EF4-FFF2-40B4-BE49-F238E27FC236}">
                    <a16:creationId xmlns:a16="http://schemas.microsoft.com/office/drawing/2014/main" id="{F86BEBEB-5A04-4209-1623-59D5A16AA3C3}"/>
                  </a:ext>
                </a:extLst>
              </p:cNvPr>
              <p:cNvSpPr>
                <a:spLocks noChangeArrowheads="1"/>
              </p:cNvSpPr>
              <p:nvPr/>
            </p:nvSpPr>
            <p:spPr bwMode="auto">
              <a:xfrm rot="16200000">
                <a:off x="8416541" y="2645306"/>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1" name="Text Box 19">
                <a:extLst>
                  <a:ext uri="{FF2B5EF4-FFF2-40B4-BE49-F238E27FC236}">
                    <a16:creationId xmlns:a16="http://schemas.microsoft.com/office/drawing/2014/main" id="{BE2C6DBC-403D-A658-9A71-0C5A089A9BD2}"/>
                  </a:ext>
                </a:extLst>
              </p:cNvPr>
              <p:cNvSpPr txBox="1">
                <a:spLocks noChangeArrowheads="1"/>
              </p:cNvSpPr>
              <p:nvPr/>
            </p:nvSpPr>
            <p:spPr bwMode="auto">
              <a:xfrm>
                <a:off x="9145799" y="3100282"/>
                <a:ext cx="1427467" cy="2544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Electrical power</a:t>
                </a:r>
              </a:p>
            </p:txBody>
          </p:sp>
          <p:sp>
            <p:nvSpPr>
              <p:cNvPr id="12" name="Line 14">
                <a:extLst>
                  <a:ext uri="{FF2B5EF4-FFF2-40B4-BE49-F238E27FC236}">
                    <a16:creationId xmlns:a16="http://schemas.microsoft.com/office/drawing/2014/main" id="{EA1D2353-EAC1-0B1C-364C-12C4892878CF}"/>
                  </a:ext>
                </a:extLst>
              </p:cNvPr>
              <p:cNvSpPr>
                <a:spLocks noChangeShapeType="1"/>
              </p:cNvSpPr>
              <p:nvPr/>
            </p:nvSpPr>
            <p:spPr bwMode="auto">
              <a:xfrm>
                <a:off x="6636556" y="3240023"/>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3" name="Text Box 20">
                <a:extLst>
                  <a:ext uri="{FF2B5EF4-FFF2-40B4-BE49-F238E27FC236}">
                    <a16:creationId xmlns:a16="http://schemas.microsoft.com/office/drawing/2014/main" id="{DCED71D0-CD80-B975-B236-984836A1DEFE}"/>
                  </a:ext>
                </a:extLst>
              </p:cNvPr>
              <p:cNvSpPr txBox="1">
                <a:spLocks noChangeArrowheads="1"/>
              </p:cNvSpPr>
              <p:nvPr/>
            </p:nvSpPr>
            <p:spPr bwMode="auto">
              <a:xfrm>
                <a:off x="4235066" y="4221258"/>
                <a:ext cx="611751" cy="2544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a:t>Boiler</a:t>
                </a:r>
              </a:p>
            </p:txBody>
          </p:sp>
          <p:sp>
            <p:nvSpPr>
              <p:cNvPr id="14" name="AutoShape 12">
                <a:extLst>
                  <a:ext uri="{FF2B5EF4-FFF2-40B4-BE49-F238E27FC236}">
                    <a16:creationId xmlns:a16="http://schemas.microsoft.com/office/drawing/2014/main" id="{5A3A28A4-AFC9-1F55-335F-357093E20EFD}"/>
                  </a:ext>
                </a:extLst>
              </p:cNvPr>
              <p:cNvSpPr>
                <a:spLocks noChangeArrowheads="1"/>
              </p:cNvSpPr>
              <p:nvPr/>
            </p:nvSpPr>
            <p:spPr bwMode="auto">
              <a:xfrm rot="5400000" flipH="1">
                <a:off x="5972188" y="2769726"/>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none" lIns="0" tIns="0" rIns="0" bIns="0" anchor="ctr" anchorCtr="1"/>
              <a:lstStyle/>
              <a:p>
                <a:pPr algn="ctr">
                  <a:spcBef>
                    <a:spcPct val="0"/>
                  </a:spcBef>
                </a:pPr>
                <a:r>
                  <a:rPr lang="en-GB" altLang="x-none" sz="2000"/>
                  <a:t>Steam</a:t>
                </a:r>
                <a:endParaRPr lang="en-GB" altLang="x-none" sz="2000" dirty="0"/>
              </a:p>
              <a:p>
                <a:pPr algn="ctr">
                  <a:spcBef>
                    <a:spcPct val="0"/>
                  </a:spcBef>
                </a:pPr>
                <a:r>
                  <a:rPr lang="en-GB" altLang="x-none" sz="2000" dirty="0"/>
                  <a:t>turbine</a:t>
                </a:r>
              </a:p>
            </p:txBody>
          </p:sp>
          <p:sp>
            <p:nvSpPr>
              <p:cNvPr id="15" name="Rectangle 13">
                <a:extLst>
                  <a:ext uri="{FF2B5EF4-FFF2-40B4-BE49-F238E27FC236}">
                    <a16:creationId xmlns:a16="http://schemas.microsoft.com/office/drawing/2014/main" id="{7D39756D-4CFC-5131-97D9-27272D19A9EF}"/>
                  </a:ext>
                </a:extLst>
              </p:cNvPr>
              <p:cNvSpPr>
                <a:spLocks noChangeArrowheads="1"/>
              </p:cNvSpPr>
              <p:nvPr/>
            </p:nvSpPr>
            <p:spPr bwMode="auto">
              <a:xfrm>
                <a:off x="3770722" y="2943557"/>
                <a:ext cx="1632347" cy="2299097"/>
              </a:xfrm>
              <a:prstGeom prst="rect">
                <a:avLst/>
              </a:prstGeom>
              <a:solidFill>
                <a:srgbClr val="FF33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6" name="Rectangle 16">
                <a:extLst>
                  <a:ext uri="{FF2B5EF4-FFF2-40B4-BE49-F238E27FC236}">
                    <a16:creationId xmlns:a16="http://schemas.microsoft.com/office/drawing/2014/main" id="{0A74B0B8-8D33-B7B9-C464-B816790E5C53}"/>
                  </a:ext>
                </a:extLst>
              </p:cNvPr>
              <p:cNvSpPr>
                <a:spLocks noChangeArrowheads="1"/>
              </p:cNvSpPr>
              <p:nvPr/>
            </p:nvSpPr>
            <p:spPr bwMode="auto">
              <a:xfrm>
                <a:off x="7403319" y="2843545"/>
                <a:ext cx="1156097" cy="773906"/>
              </a:xfrm>
              <a:prstGeom prst="rect">
                <a:avLst/>
              </a:prstGeom>
              <a:solidFill>
                <a:srgbClr val="00B0F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2000" dirty="0"/>
                  <a:t>Generator</a:t>
                </a:r>
                <a:endParaRPr lang="en-GB" altLang="x-none" sz="2000" dirty="0">
                  <a:latin typeface="Times" charset="0"/>
                </a:endParaRPr>
              </a:p>
            </p:txBody>
          </p:sp>
          <p:sp>
            <p:nvSpPr>
              <p:cNvPr id="17" name="Text Box 19">
                <a:extLst>
                  <a:ext uri="{FF2B5EF4-FFF2-40B4-BE49-F238E27FC236}">
                    <a16:creationId xmlns:a16="http://schemas.microsoft.com/office/drawing/2014/main" id="{7A398112-3218-C3C1-C2BD-441E4D936CDE}"/>
                  </a:ext>
                </a:extLst>
              </p:cNvPr>
              <p:cNvSpPr txBox="1">
                <a:spLocks noChangeArrowheads="1"/>
              </p:cNvSpPr>
              <p:nvPr/>
            </p:nvSpPr>
            <p:spPr bwMode="auto">
              <a:xfrm>
                <a:off x="2588193" y="4746575"/>
                <a:ext cx="481066" cy="2544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Fuel</a:t>
                </a:r>
              </a:p>
            </p:txBody>
          </p:sp>
          <p:sp>
            <p:nvSpPr>
              <p:cNvPr id="18" name="Freeform 21">
                <a:extLst>
                  <a:ext uri="{FF2B5EF4-FFF2-40B4-BE49-F238E27FC236}">
                    <a16:creationId xmlns:a16="http://schemas.microsoft.com/office/drawing/2014/main" id="{CE6DF66B-64CD-213A-DAC6-8887B81A9746}"/>
                  </a:ext>
                </a:extLst>
              </p:cNvPr>
              <p:cNvSpPr>
                <a:spLocks/>
              </p:cNvSpPr>
              <p:nvPr/>
            </p:nvSpPr>
            <p:spPr bwMode="auto">
              <a:xfrm>
                <a:off x="4092191" y="2582798"/>
                <a:ext cx="2928938" cy="1843087"/>
              </a:xfrm>
              <a:custGeom>
                <a:avLst/>
                <a:gdLst>
                  <a:gd name="T0" fmla="*/ 2460 w 2460"/>
                  <a:gd name="T1" fmla="*/ 1039 h 1548"/>
                  <a:gd name="T2" fmla="*/ 2460 w 2460"/>
                  <a:gd name="T3" fmla="*/ 1548 h 1548"/>
                  <a:gd name="T4" fmla="*/ 1375 w 2460"/>
                  <a:gd name="T5" fmla="*/ 1548 h 1548"/>
                  <a:gd name="T6" fmla="*/ 1375 w 2460"/>
                  <a:gd name="T7" fmla="*/ 875 h 1548"/>
                  <a:gd name="T8" fmla="*/ 0 w 2460"/>
                  <a:gd name="T9" fmla="*/ 875 h 1548"/>
                  <a:gd name="T10" fmla="*/ 0 w 2460"/>
                  <a:gd name="T11" fmla="*/ 0 h 1548"/>
                  <a:gd name="T12" fmla="*/ 1689 w 2460"/>
                  <a:gd name="T13" fmla="*/ 0 h 1548"/>
                  <a:gd name="T14" fmla="*/ 1689 w 2460"/>
                  <a:gd name="T15" fmla="*/ 314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0" h="1548">
                    <a:moveTo>
                      <a:pt x="2460" y="1039"/>
                    </a:moveTo>
                    <a:lnTo>
                      <a:pt x="2460" y="1548"/>
                    </a:lnTo>
                    <a:lnTo>
                      <a:pt x="1375" y="1548"/>
                    </a:lnTo>
                    <a:lnTo>
                      <a:pt x="1375" y="875"/>
                    </a:lnTo>
                    <a:lnTo>
                      <a:pt x="0" y="875"/>
                    </a:lnTo>
                    <a:lnTo>
                      <a:pt x="0" y="0"/>
                    </a:lnTo>
                    <a:lnTo>
                      <a:pt x="1689" y="0"/>
                    </a:lnTo>
                    <a:lnTo>
                      <a:pt x="1689" y="314"/>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2000"/>
              </a:p>
            </p:txBody>
          </p:sp>
          <p:sp>
            <p:nvSpPr>
              <p:cNvPr id="19" name="Rectangle 22">
                <a:extLst>
                  <a:ext uri="{FF2B5EF4-FFF2-40B4-BE49-F238E27FC236}">
                    <a16:creationId xmlns:a16="http://schemas.microsoft.com/office/drawing/2014/main" id="{28A03AF2-91E2-22DA-839D-4A58639CAA8A}"/>
                  </a:ext>
                </a:extLst>
              </p:cNvPr>
              <p:cNvSpPr>
                <a:spLocks noChangeArrowheads="1"/>
              </p:cNvSpPr>
              <p:nvPr/>
            </p:nvSpPr>
            <p:spPr bwMode="auto">
              <a:xfrm>
                <a:off x="5888247" y="4135146"/>
                <a:ext cx="1025726" cy="578644"/>
              </a:xfrm>
              <a:prstGeom prst="rect">
                <a:avLst/>
              </a:prstGeom>
              <a:solidFill>
                <a:srgbClr val="92D05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2000" dirty="0"/>
                  <a:t>Condenser</a:t>
                </a:r>
                <a:endParaRPr lang="en-GB" altLang="x-none" sz="2000" dirty="0">
                  <a:latin typeface="Times" charset="0"/>
                </a:endParaRPr>
              </a:p>
            </p:txBody>
          </p:sp>
          <p:sp>
            <p:nvSpPr>
              <p:cNvPr id="20" name="Oval 23">
                <a:extLst>
                  <a:ext uri="{FF2B5EF4-FFF2-40B4-BE49-F238E27FC236}">
                    <a16:creationId xmlns:a16="http://schemas.microsoft.com/office/drawing/2014/main" id="{9E090063-E9B6-1F82-AC71-FF1085517790}"/>
                  </a:ext>
                </a:extLst>
              </p:cNvPr>
              <p:cNvSpPr>
                <a:spLocks noChangeArrowheads="1"/>
              </p:cNvSpPr>
              <p:nvPr/>
            </p:nvSpPr>
            <p:spPr bwMode="auto">
              <a:xfrm>
                <a:off x="5641194" y="3865101"/>
                <a:ext cx="204788" cy="204787"/>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1" name="Rectangle 24">
                <a:extLst>
                  <a:ext uri="{FF2B5EF4-FFF2-40B4-BE49-F238E27FC236}">
                    <a16:creationId xmlns:a16="http://schemas.microsoft.com/office/drawing/2014/main" id="{DBCED486-E40C-E62C-23CA-72CD5F567C14}"/>
                  </a:ext>
                </a:extLst>
              </p:cNvPr>
              <p:cNvSpPr>
                <a:spLocks noChangeArrowheads="1"/>
              </p:cNvSpPr>
              <p:nvPr/>
            </p:nvSpPr>
            <p:spPr bwMode="auto">
              <a:xfrm>
                <a:off x="4269594" y="3374564"/>
                <a:ext cx="916781" cy="5619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GB" altLang="x-none" sz="2000" dirty="0"/>
                  <a:t>Steam</a:t>
                </a:r>
              </a:p>
              <a:p>
                <a:pPr algn="ctr">
                  <a:spcBef>
                    <a:spcPct val="0"/>
                  </a:spcBef>
                </a:pPr>
                <a:r>
                  <a:rPr lang="en-GB" altLang="x-none" sz="2000" dirty="0"/>
                  <a:t>Generator</a:t>
                </a:r>
                <a:endParaRPr lang="en-GB" altLang="x-none" sz="2000" dirty="0">
                  <a:latin typeface="Times" charset="0"/>
                </a:endParaRPr>
              </a:p>
            </p:txBody>
          </p:sp>
          <p:sp>
            <p:nvSpPr>
              <p:cNvPr id="22" name="Text Box 25">
                <a:extLst>
                  <a:ext uri="{FF2B5EF4-FFF2-40B4-BE49-F238E27FC236}">
                    <a16:creationId xmlns:a16="http://schemas.microsoft.com/office/drawing/2014/main" id="{79072AA1-11A9-C963-EF7D-20B3C8E289E7}"/>
                  </a:ext>
                </a:extLst>
              </p:cNvPr>
              <p:cNvSpPr txBox="1">
                <a:spLocks noChangeArrowheads="1"/>
              </p:cNvSpPr>
              <p:nvPr/>
            </p:nvSpPr>
            <p:spPr bwMode="auto">
              <a:xfrm>
                <a:off x="5809072" y="3843830"/>
                <a:ext cx="609285" cy="2544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a:t>Pump</a:t>
                </a:r>
                <a:endParaRPr lang="en-GB" altLang="x-none" sz="2000">
                  <a:latin typeface="Times" charset="0"/>
                </a:endParaRPr>
              </a:p>
            </p:txBody>
          </p:sp>
          <p:pic>
            <p:nvPicPr>
              <p:cNvPr id="23" name="Picture 22">
                <a:extLst>
                  <a:ext uri="{FF2B5EF4-FFF2-40B4-BE49-F238E27FC236}">
                    <a16:creationId xmlns:a16="http://schemas.microsoft.com/office/drawing/2014/main" id="{6137AB6B-6925-8DD4-5A5F-C58E1538F2B6}"/>
                  </a:ext>
                </a:extLst>
              </p:cNvPr>
              <p:cNvPicPr>
                <a:picLocks noChangeAspect="1"/>
              </p:cNvPicPr>
              <p:nvPr/>
            </p:nvPicPr>
            <p:blipFill>
              <a:blip r:embed="rId2"/>
              <a:stretch>
                <a:fillRect/>
              </a:stretch>
            </p:blipFill>
            <p:spPr>
              <a:xfrm>
                <a:off x="3787273" y="4390141"/>
                <a:ext cx="1601620" cy="839716"/>
              </a:xfrm>
              <a:prstGeom prst="rect">
                <a:avLst/>
              </a:prstGeom>
              <a:noFill/>
            </p:spPr>
          </p:pic>
          <p:sp>
            <p:nvSpPr>
              <p:cNvPr id="24" name="AutoShape 18">
                <a:extLst>
                  <a:ext uri="{FF2B5EF4-FFF2-40B4-BE49-F238E27FC236}">
                    <a16:creationId xmlns:a16="http://schemas.microsoft.com/office/drawing/2014/main" id="{0D22F5FE-872A-824D-4067-DEAFBF6EAE12}"/>
                  </a:ext>
                </a:extLst>
              </p:cNvPr>
              <p:cNvSpPr>
                <a:spLocks noChangeArrowheads="1"/>
              </p:cNvSpPr>
              <p:nvPr/>
            </p:nvSpPr>
            <p:spPr bwMode="auto">
              <a:xfrm rot="16200000">
                <a:off x="3499259" y="4299933"/>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5" name="Text Box 30">
                <a:extLst>
                  <a:ext uri="{FF2B5EF4-FFF2-40B4-BE49-F238E27FC236}">
                    <a16:creationId xmlns:a16="http://schemas.microsoft.com/office/drawing/2014/main" id="{CFC5E002-DA66-609D-2AF5-1978C701421F}"/>
                  </a:ext>
                </a:extLst>
              </p:cNvPr>
              <p:cNvSpPr txBox="1">
                <a:spLocks noChangeArrowheads="1"/>
              </p:cNvSpPr>
              <p:nvPr/>
            </p:nvSpPr>
            <p:spPr bwMode="auto">
              <a:xfrm>
                <a:off x="4280561" y="4022930"/>
                <a:ext cx="611751" cy="2544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Boiler</a:t>
                </a:r>
              </a:p>
            </p:txBody>
          </p:sp>
        </p:grpSp>
        <p:sp>
          <p:nvSpPr>
            <p:cNvPr id="8" name="Text Box 19">
              <a:extLst>
                <a:ext uri="{FF2B5EF4-FFF2-40B4-BE49-F238E27FC236}">
                  <a16:creationId xmlns:a16="http://schemas.microsoft.com/office/drawing/2014/main" id="{DB625521-71E2-A775-298C-D21401E5677B}"/>
                </a:ext>
              </a:extLst>
            </p:cNvPr>
            <p:cNvSpPr txBox="1">
              <a:spLocks noChangeArrowheads="1"/>
            </p:cNvSpPr>
            <p:nvPr/>
          </p:nvSpPr>
          <p:spPr bwMode="auto">
            <a:xfrm>
              <a:off x="6379869" y="1184034"/>
              <a:ext cx="2107693" cy="40011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Mechanical power</a:t>
              </a:r>
            </a:p>
          </p:txBody>
        </p:sp>
        <p:sp>
          <p:nvSpPr>
            <p:cNvPr id="9" name="Line 30">
              <a:extLst>
                <a:ext uri="{FF2B5EF4-FFF2-40B4-BE49-F238E27FC236}">
                  <a16:creationId xmlns:a16="http://schemas.microsoft.com/office/drawing/2014/main" id="{169AD463-4FBC-BE44-8CAC-1147EB9B0E42}"/>
                </a:ext>
              </a:extLst>
            </p:cNvPr>
            <p:cNvSpPr>
              <a:spLocks noChangeShapeType="1"/>
            </p:cNvSpPr>
            <p:nvPr/>
          </p:nvSpPr>
          <p:spPr bwMode="auto">
            <a:xfrm>
              <a:off x="7140388" y="1600199"/>
              <a:ext cx="12442" cy="1068405"/>
            </a:xfrm>
            <a:prstGeom prst="line">
              <a:avLst/>
            </a:prstGeom>
            <a:noFill/>
            <a:ln w="50800">
              <a:solidFill>
                <a:srgbClr val="00B050"/>
              </a:solidFill>
              <a:round/>
              <a:headEnd type="non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Tree>
    <p:extLst>
      <p:ext uri="{BB962C8B-B14F-4D97-AF65-F5344CB8AC3E}">
        <p14:creationId xmlns:p14="http://schemas.microsoft.com/office/powerpoint/2010/main" val="3442636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C9D6-8B4D-BA01-A96C-7EEDF578F313}"/>
              </a:ext>
            </a:extLst>
          </p:cNvPr>
          <p:cNvSpPr>
            <a:spLocks noGrp="1"/>
          </p:cNvSpPr>
          <p:nvPr>
            <p:ph type="title"/>
          </p:nvPr>
        </p:nvSpPr>
        <p:spPr/>
        <p:txBody>
          <a:bodyPr/>
          <a:lstStyle/>
          <a:p>
            <a:r>
              <a:rPr lang="en-US" dirty="0"/>
              <a:t>Three-phase sources</a:t>
            </a:r>
          </a:p>
        </p:txBody>
      </p:sp>
      <p:sp>
        <p:nvSpPr>
          <p:cNvPr id="6" name="Content Placeholder 5">
            <a:extLst>
              <a:ext uri="{FF2B5EF4-FFF2-40B4-BE49-F238E27FC236}">
                <a16:creationId xmlns:a16="http://schemas.microsoft.com/office/drawing/2014/main" id="{50A673AC-CBF9-CF23-ECBF-B1BDD19F23F2}"/>
              </a:ext>
            </a:extLst>
          </p:cNvPr>
          <p:cNvSpPr>
            <a:spLocks noGrp="1"/>
          </p:cNvSpPr>
          <p:nvPr>
            <p:ph sz="half" idx="2"/>
          </p:nvPr>
        </p:nvSpPr>
        <p:spPr/>
        <p:txBody>
          <a:bodyPr/>
          <a:lstStyle/>
          <a:p>
            <a:pPr>
              <a:spcBef>
                <a:spcPts val="900"/>
              </a:spcBef>
            </a:pPr>
            <a:r>
              <a:rPr lang="en-US" sz="2800" dirty="0">
                <a:latin typeface="Calibri" pitchFamily="34" charset="0"/>
              </a:rPr>
              <a:t>3 sets of windings </a:t>
            </a:r>
            <a:r>
              <a:rPr lang="en-US" sz="2800" dirty="0">
                <a:latin typeface="Calibri" pitchFamily="34" charset="0"/>
                <a:sym typeface="Wingdings" pitchFamily="2" charset="2"/>
              </a:rPr>
              <a:t> </a:t>
            </a:r>
            <a:r>
              <a:rPr lang="en-US" sz="2800" dirty="0">
                <a:latin typeface="Calibri" pitchFamily="34" charset="0"/>
              </a:rPr>
              <a:t>6 terminals</a:t>
            </a:r>
          </a:p>
          <a:p>
            <a:pPr>
              <a:spcBef>
                <a:spcPts val="900"/>
              </a:spcBef>
            </a:pPr>
            <a:r>
              <a:rPr lang="en-US" sz="2800" dirty="0">
                <a:latin typeface="Calibri" pitchFamily="34" charset="0"/>
              </a:rPr>
              <a:t>Connecting 6 wires over a long distance is expensive</a:t>
            </a:r>
          </a:p>
          <a:p>
            <a:pPr>
              <a:spcBef>
                <a:spcPts val="900"/>
              </a:spcBef>
            </a:pPr>
            <a:r>
              <a:rPr lang="en-US" sz="2800" dirty="0">
                <a:latin typeface="Calibri" pitchFamily="34" charset="0"/>
              </a:rPr>
              <a:t>We don’t need 6 wires to have a three- phase system</a:t>
            </a:r>
          </a:p>
          <a:p>
            <a:pPr>
              <a:spcBef>
                <a:spcPts val="900"/>
              </a:spcBef>
            </a:pPr>
            <a:r>
              <a:rPr lang="en-US" sz="2800" dirty="0">
                <a:solidFill>
                  <a:srgbClr val="FF0000"/>
                </a:solidFill>
                <a:latin typeface="Calibri" pitchFamily="34" charset="0"/>
              </a:rPr>
              <a:t>Y </a:t>
            </a:r>
            <a:r>
              <a:rPr lang="en-US" sz="2800" dirty="0">
                <a:latin typeface="Calibri" pitchFamily="34" charset="0"/>
              </a:rPr>
              <a:t>connection </a:t>
            </a:r>
            <a:r>
              <a:rPr lang="en-US" sz="2800" dirty="0">
                <a:latin typeface="Calibri" pitchFamily="34" charset="0"/>
                <a:sym typeface="Wingdings"/>
              </a:rPr>
              <a:t> use three or four wires</a:t>
            </a:r>
            <a:endParaRPr lang="en-US" sz="2800" dirty="0">
              <a:latin typeface="Calibri" pitchFamily="34" charset="0"/>
            </a:endParaRPr>
          </a:p>
          <a:p>
            <a:pPr>
              <a:spcBef>
                <a:spcPts val="900"/>
              </a:spcBef>
            </a:pPr>
            <a:r>
              <a:rPr lang="en-US" sz="2800" dirty="0">
                <a:solidFill>
                  <a:srgbClr val="FF0000"/>
                </a:solidFill>
                <a:latin typeface="Calibri" pitchFamily="34" charset="0"/>
              </a:rPr>
              <a:t>Delta</a:t>
            </a:r>
            <a:r>
              <a:rPr lang="en-US" sz="2800" dirty="0">
                <a:latin typeface="Calibri" pitchFamily="34" charset="0"/>
              </a:rPr>
              <a:t> connection </a:t>
            </a:r>
            <a:r>
              <a:rPr lang="en-US" sz="2800" dirty="0">
                <a:latin typeface="Calibri" pitchFamily="34" charset="0"/>
                <a:sym typeface="Wingdings"/>
              </a:rPr>
              <a:t> use three wires</a:t>
            </a:r>
          </a:p>
          <a:p>
            <a:endParaRPr lang="en-US" dirty="0"/>
          </a:p>
        </p:txBody>
      </p:sp>
      <p:sp>
        <p:nvSpPr>
          <p:cNvPr id="4" name="Date Placeholder 3">
            <a:extLst>
              <a:ext uri="{FF2B5EF4-FFF2-40B4-BE49-F238E27FC236}">
                <a16:creationId xmlns:a16="http://schemas.microsoft.com/office/drawing/2014/main" id="{0A305CD8-C47B-E06E-33E1-A476FE2BA9F5}"/>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CD9B28D-8778-D1E5-B886-1006A5816034}"/>
              </a:ext>
            </a:extLst>
          </p:cNvPr>
          <p:cNvSpPr>
            <a:spLocks noGrp="1"/>
          </p:cNvSpPr>
          <p:nvPr>
            <p:ph type="sldNum" sz="quarter" idx="12"/>
          </p:nvPr>
        </p:nvSpPr>
        <p:spPr/>
        <p:txBody>
          <a:bodyPr/>
          <a:lstStyle/>
          <a:p>
            <a:fld id="{697646A6-6B76-9347-9EA0-ECEE7D8FD72D}" type="slidenum">
              <a:rPr lang="en-US" smtClean="0"/>
              <a:t>20</a:t>
            </a:fld>
            <a:endParaRPr lang="en-US"/>
          </a:p>
        </p:txBody>
      </p:sp>
      <p:grpSp>
        <p:nvGrpSpPr>
          <p:cNvPr id="8" name="Group 7">
            <a:extLst>
              <a:ext uri="{FF2B5EF4-FFF2-40B4-BE49-F238E27FC236}">
                <a16:creationId xmlns:a16="http://schemas.microsoft.com/office/drawing/2014/main" id="{5F862A32-9DCA-EF71-1BB1-46BF23CD7904}"/>
              </a:ext>
            </a:extLst>
          </p:cNvPr>
          <p:cNvGrpSpPr/>
          <p:nvPr/>
        </p:nvGrpSpPr>
        <p:grpSpPr>
          <a:xfrm>
            <a:off x="6348751" y="1048004"/>
            <a:ext cx="5496520" cy="5334885"/>
            <a:chOff x="918010" y="1032101"/>
            <a:chExt cx="5496520" cy="5334885"/>
          </a:xfrm>
        </p:grpSpPr>
        <p:grpSp>
          <p:nvGrpSpPr>
            <p:cNvPr id="9" name="Group 8">
              <a:extLst>
                <a:ext uri="{FF2B5EF4-FFF2-40B4-BE49-F238E27FC236}">
                  <a16:creationId xmlns:a16="http://schemas.microsoft.com/office/drawing/2014/main" id="{17EBD8CF-D81D-30B8-7F08-A48DCF257747}"/>
                </a:ext>
              </a:extLst>
            </p:cNvPr>
            <p:cNvGrpSpPr/>
            <p:nvPr/>
          </p:nvGrpSpPr>
          <p:grpSpPr>
            <a:xfrm>
              <a:off x="918010" y="1493671"/>
              <a:ext cx="4292301" cy="4292301"/>
              <a:chOff x="151983" y="1272216"/>
              <a:chExt cx="4292301" cy="4292301"/>
            </a:xfrm>
          </p:grpSpPr>
          <p:sp>
            <p:nvSpPr>
              <p:cNvPr id="36" name="Donut 35">
                <a:extLst>
                  <a:ext uri="{FF2B5EF4-FFF2-40B4-BE49-F238E27FC236}">
                    <a16:creationId xmlns:a16="http://schemas.microsoft.com/office/drawing/2014/main" id="{DFA1F3C0-7B86-7ECB-E681-6C09CDD982DC}"/>
                  </a:ext>
                </a:extLst>
              </p:cNvPr>
              <p:cNvSpPr/>
              <p:nvPr/>
            </p:nvSpPr>
            <p:spPr>
              <a:xfrm>
                <a:off x="151983" y="1272216"/>
                <a:ext cx="4292301" cy="4292301"/>
              </a:xfrm>
              <a:prstGeom prst="donut">
                <a:avLst>
                  <a:gd name="adj" fmla="val 12949"/>
                </a:avLst>
              </a:prstGeom>
              <a:solidFill>
                <a:schemeClr val="tx2">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153BC30C-53D0-BAB4-BA69-6E96DA3FE6F9}"/>
                  </a:ext>
                </a:extLst>
              </p:cNvPr>
              <p:cNvGrpSpPr/>
              <p:nvPr/>
            </p:nvGrpSpPr>
            <p:grpSpPr>
              <a:xfrm>
                <a:off x="2174420" y="1593932"/>
                <a:ext cx="247426" cy="247426"/>
                <a:chOff x="5862918" y="1699708"/>
                <a:chExt cx="247426" cy="247426"/>
              </a:xfrm>
            </p:grpSpPr>
            <p:sp>
              <p:nvSpPr>
                <p:cNvPr id="61" name="Rectangle 60">
                  <a:extLst>
                    <a:ext uri="{FF2B5EF4-FFF2-40B4-BE49-F238E27FC236}">
                      <a16:creationId xmlns:a16="http://schemas.microsoft.com/office/drawing/2014/main" id="{772E73A0-5A97-0FE0-8FE2-FE686B981108}"/>
                    </a:ext>
                  </a:extLst>
                </p:cNvPr>
                <p:cNvSpPr/>
                <p:nvPr/>
              </p:nvSpPr>
              <p:spPr>
                <a:xfrm>
                  <a:off x="5862918"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1AEB8398-490C-03F5-4F92-93C704130330}"/>
                    </a:ext>
                  </a:extLst>
                </p:cNvPr>
                <p:cNvSpPr/>
                <p:nvPr/>
              </p:nvSpPr>
              <p:spPr>
                <a:xfrm>
                  <a:off x="5862918"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CB1A5E97-649D-215F-9BD3-E90E2721CCDA}"/>
                    </a:ext>
                  </a:extLst>
                </p:cNvPr>
                <p:cNvSpPr/>
                <p:nvPr/>
              </p:nvSpPr>
              <p:spPr>
                <a:xfrm>
                  <a:off x="5962777" y="1799567"/>
                  <a:ext cx="47708" cy="47708"/>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16586F75-BBCF-264D-76E8-A619B53CF3E5}"/>
                  </a:ext>
                </a:extLst>
              </p:cNvPr>
              <p:cNvGrpSpPr/>
              <p:nvPr/>
            </p:nvGrpSpPr>
            <p:grpSpPr>
              <a:xfrm rot="1784619">
                <a:off x="711142" y="2444697"/>
                <a:ext cx="247426" cy="247426"/>
                <a:chOff x="6420834" y="1699708"/>
                <a:chExt cx="247426" cy="247426"/>
              </a:xfrm>
            </p:grpSpPr>
            <p:sp>
              <p:nvSpPr>
                <p:cNvPr id="57" name="Rectangle 56">
                  <a:extLst>
                    <a:ext uri="{FF2B5EF4-FFF2-40B4-BE49-F238E27FC236}">
                      <a16:creationId xmlns:a16="http://schemas.microsoft.com/office/drawing/2014/main" id="{008ED8EC-1F46-E7B3-DE49-7E61B7BFD3D2}"/>
                    </a:ext>
                  </a:extLst>
                </p:cNvPr>
                <p:cNvSpPr/>
                <p:nvPr/>
              </p:nvSpPr>
              <p:spPr>
                <a:xfrm>
                  <a:off x="6420834"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C3FB8092-2059-72DC-91D1-62E457B0F05D}"/>
                    </a:ext>
                  </a:extLst>
                </p:cNvPr>
                <p:cNvSpPr/>
                <p:nvPr/>
              </p:nvSpPr>
              <p:spPr>
                <a:xfrm>
                  <a:off x="6420834"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38C5B814-E54D-31B6-88AD-8DDAAD13BDA8}"/>
                    </a:ext>
                  </a:extLst>
                </p:cNvPr>
                <p:cNvCxnSpPr>
                  <a:stCxn id="58" idx="1"/>
                  <a:endCxn id="58" idx="5"/>
                </p:cNvCxnSpPr>
                <p:nvPr/>
              </p:nvCxnSpPr>
              <p:spPr>
                <a:xfrm>
                  <a:off x="6457069" y="1735943"/>
                  <a:ext cx="174956" cy="174956"/>
                </a:xfrm>
                <a:prstGeom prst="line">
                  <a:avLst/>
                </a:prstGeom>
                <a:noFill/>
                <a:ln w="19050" cap="flat" cmpd="sng" algn="ctr">
                  <a:solidFill>
                    <a:sysClr val="windowText" lastClr="000000"/>
                  </a:solidFill>
                  <a:prstDash val="solid"/>
                  <a:miter lim="800000"/>
                </a:ln>
                <a:effectLst/>
              </p:spPr>
            </p:cxnSp>
            <p:cxnSp>
              <p:nvCxnSpPr>
                <p:cNvPr id="60" name="Straight Connector 59">
                  <a:extLst>
                    <a:ext uri="{FF2B5EF4-FFF2-40B4-BE49-F238E27FC236}">
                      <a16:creationId xmlns:a16="http://schemas.microsoft.com/office/drawing/2014/main" id="{E8D1BD03-2C45-5570-4654-B5B2C0F905CB}"/>
                    </a:ext>
                  </a:extLst>
                </p:cNvPr>
                <p:cNvCxnSpPr>
                  <a:cxnSpLocks/>
                  <a:stCxn id="58" idx="3"/>
                  <a:endCxn id="58" idx="7"/>
                </p:cNvCxnSpPr>
                <p:nvPr/>
              </p:nvCxnSpPr>
              <p:spPr>
                <a:xfrm flipV="1">
                  <a:off x="6457069" y="1735943"/>
                  <a:ext cx="174956" cy="174956"/>
                </a:xfrm>
                <a:prstGeom prst="line">
                  <a:avLst/>
                </a:prstGeom>
                <a:noFill/>
                <a:ln w="19050" cap="flat" cmpd="sng" algn="ctr">
                  <a:solidFill>
                    <a:sysClr val="windowText" lastClr="000000"/>
                  </a:solidFill>
                  <a:prstDash val="solid"/>
                  <a:miter lim="800000"/>
                </a:ln>
                <a:effectLst/>
              </p:spPr>
            </p:cxnSp>
          </p:grpSp>
          <p:grpSp>
            <p:nvGrpSpPr>
              <p:cNvPr id="39" name="Group 38">
                <a:extLst>
                  <a:ext uri="{FF2B5EF4-FFF2-40B4-BE49-F238E27FC236}">
                    <a16:creationId xmlns:a16="http://schemas.microsoft.com/office/drawing/2014/main" id="{7BB0A28F-A21A-AD3D-7244-CA523E1E802D}"/>
                  </a:ext>
                </a:extLst>
              </p:cNvPr>
              <p:cNvGrpSpPr/>
              <p:nvPr/>
            </p:nvGrpSpPr>
            <p:grpSpPr>
              <a:xfrm rot="3538267">
                <a:off x="700874" y="4147862"/>
                <a:ext cx="247426" cy="247426"/>
                <a:chOff x="5862918" y="1699708"/>
                <a:chExt cx="247426" cy="247426"/>
              </a:xfrm>
            </p:grpSpPr>
            <p:sp>
              <p:nvSpPr>
                <p:cNvPr id="54" name="Rectangle 53">
                  <a:extLst>
                    <a:ext uri="{FF2B5EF4-FFF2-40B4-BE49-F238E27FC236}">
                      <a16:creationId xmlns:a16="http://schemas.microsoft.com/office/drawing/2014/main" id="{420F8C42-EEC2-8CD4-4ADB-BCDD4B7E7AA0}"/>
                    </a:ext>
                  </a:extLst>
                </p:cNvPr>
                <p:cNvSpPr/>
                <p:nvPr/>
              </p:nvSpPr>
              <p:spPr>
                <a:xfrm>
                  <a:off x="5862918"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DA838F89-A69B-923A-47BF-B970CFB66BCB}"/>
                    </a:ext>
                  </a:extLst>
                </p:cNvPr>
                <p:cNvSpPr/>
                <p:nvPr/>
              </p:nvSpPr>
              <p:spPr>
                <a:xfrm>
                  <a:off x="5862918"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38B62C4E-B77E-D8C3-01C2-C9747F33BE79}"/>
                    </a:ext>
                  </a:extLst>
                </p:cNvPr>
                <p:cNvSpPr/>
                <p:nvPr/>
              </p:nvSpPr>
              <p:spPr>
                <a:xfrm>
                  <a:off x="5962777" y="1799567"/>
                  <a:ext cx="47708" cy="47708"/>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794D7623-5EF7-C9D2-2DF6-FE08B0A16BEC}"/>
                  </a:ext>
                </a:extLst>
              </p:cNvPr>
              <p:cNvGrpSpPr/>
              <p:nvPr/>
            </p:nvGrpSpPr>
            <p:grpSpPr>
              <a:xfrm rot="17987922">
                <a:off x="3643712" y="4149328"/>
                <a:ext cx="247426" cy="247426"/>
                <a:chOff x="5862918" y="1699708"/>
                <a:chExt cx="247426" cy="247426"/>
              </a:xfrm>
            </p:grpSpPr>
            <p:sp>
              <p:nvSpPr>
                <p:cNvPr id="51" name="Rectangle 50">
                  <a:extLst>
                    <a:ext uri="{FF2B5EF4-FFF2-40B4-BE49-F238E27FC236}">
                      <a16:creationId xmlns:a16="http://schemas.microsoft.com/office/drawing/2014/main" id="{22D1108F-3DAB-CE26-2F79-B7D00A90C889}"/>
                    </a:ext>
                  </a:extLst>
                </p:cNvPr>
                <p:cNvSpPr/>
                <p:nvPr/>
              </p:nvSpPr>
              <p:spPr>
                <a:xfrm>
                  <a:off x="5862918"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5108BDEE-C2EA-54AC-E485-0C65B8C78AEE}"/>
                    </a:ext>
                  </a:extLst>
                </p:cNvPr>
                <p:cNvSpPr/>
                <p:nvPr/>
              </p:nvSpPr>
              <p:spPr>
                <a:xfrm>
                  <a:off x="5862918"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B801893B-F869-A732-EE9D-AC4DADEBDF18}"/>
                    </a:ext>
                  </a:extLst>
                </p:cNvPr>
                <p:cNvSpPr/>
                <p:nvPr/>
              </p:nvSpPr>
              <p:spPr>
                <a:xfrm>
                  <a:off x="5962777" y="1799567"/>
                  <a:ext cx="47708" cy="47708"/>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B12F0032-6FC5-999F-E916-338EBFBE4DFB}"/>
                  </a:ext>
                </a:extLst>
              </p:cNvPr>
              <p:cNvGrpSpPr/>
              <p:nvPr/>
            </p:nvGrpSpPr>
            <p:grpSpPr>
              <a:xfrm rot="3568848">
                <a:off x="3644276" y="2436447"/>
                <a:ext cx="247426" cy="247426"/>
                <a:chOff x="6420834" y="1699708"/>
                <a:chExt cx="247426" cy="247426"/>
              </a:xfrm>
            </p:grpSpPr>
            <p:sp>
              <p:nvSpPr>
                <p:cNvPr id="47" name="Rectangle 46">
                  <a:extLst>
                    <a:ext uri="{FF2B5EF4-FFF2-40B4-BE49-F238E27FC236}">
                      <a16:creationId xmlns:a16="http://schemas.microsoft.com/office/drawing/2014/main" id="{8193F3B5-E4DC-BF53-BCBF-C0EBCAAD5CB4}"/>
                    </a:ext>
                  </a:extLst>
                </p:cNvPr>
                <p:cNvSpPr/>
                <p:nvPr/>
              </p:nvSpPr>
              <p:spPr>
                <a:xfrm>
                  <a:off x="6420834"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F7278DE-A481-B451-7DCC-CECAB88DAB34}"/>
                    </a:ext>
                  </a:extLst>
                </p:cNvPr>
                <p:cNvSpPr/>
                <p:nvPr/>
              </p:nvSpPr>
              <p:spPr>
                <a:xfrm>
                  <a:off x="6420834"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6BA79F2A-518D-4C03-3DFF-A55E54F2B08C}"/>
                    </a:ext>
                  </a:extLst>
                </p:cNvPr>
                <p:cNvCxnSpPr>
                  <a:stCxn id="48" idx="1"/>
                  <a:endCxn id="48" idx="5"/>
                </p:cNvCxnSpPr>
                <p:nvPr/>
              </p:nvCxnSpPr>
              <p:spPr>
                <a:xfrm>
                  <a:off x="6457069" y="1735943"/>
                  <a:ext cx="174956" cy="174956"/>
                </a:xfrm>
                <a:prstGeom prst="line">
                  <a:avLst/>
                </a:prstGeom>
                <a:noFill/>
                <a:ln w="19050" cap="flat" cmpd="sng" algn="ctr">
                  <a:solidFill>
                    <a:sysClr val="windowText" lastClr="000000"/>
                  </a:solidFill>
                  <a:prstDash val="solid"/>
                  <a:miter lim="800000"/>
                </a:ln>
                <a:effectLst/>
              </p:spPr>
            </p:cxnSp>
            <p:cxnSp>
              <p:nvCxnSpPr>
                <p:cNvPr id="50" name="Straight Connector 49">
                  <a:extLst>
                    <a:ext uri="{FF2B5EF4-FFF2-40B4-BE49-F238E27FC236}">
                      <a16:creationId xmlns:a16="http://schemas.microsoft.com/office/drawing/2014/main" id="{C6BCCBD4-3A13-3ED4-3F97-047E74F058B8}"/>
                    </a:ext>
                  </a:extLst>
                </p:cNvPr>
                <p:cNvCxnSpPr>
                  <a:cxnSpLocks/>
                  <a:stCxn id="48" idx="3"/>
                  <a:endCxn id="48" idx="7"/>
                </p:cNvCxnSpPr>
                <p:nvPr/>
              </p:nvCxnSpPr>
              <p:spPr>
                <a:xfrm flipV="1">
                  <a:off x="6457069" y="1735943"/>
                  <a:ext cx="174956" cy="174956"/>
                </a:xfrm>
                <a:prstGeom prst="line">
                  <a:avLst/>
                </a:prstGeom>
                <a:noFill/>
                <a:ln w="19050" cap="flat" cmpd="sng" algn="ctr">
                  <a:solidFill>
                    <a:sysClr val="windowText" lastClr="000000"/>
                  </a:solidFill>
                  <a:prstDash val="solid"/>
                  <a:miter lim="800000"/>
                </a:ln>
                <a:effectLst/>
              </p:spPr>
            </p:cxnSp>
          </p:grpSp>
          <p:grpSp>
            <p:nvGrpSpPr>
              <p:cNvPr id="42" name="Group 41">
                <a:extLst>
                  <a:ext uri="{FF2B5EF4-FFF2-40B4-BE49-F238E27FC236}">
                    <a16:creationId xmlns:a16="http://schemas.microsoft.com/office/drawing/2014/main" id="{D17C71C1-775D-5879-20EC-428D73B12735}"/>
                  </a:ext>
                </a:extLst>
              </p:cNvPr>
              <p:cNvGrpSpPr/>
              <p:nvPr/>
            </p:nvGrpSpPr>
            <p:grpSpPr>
              <a:xfrm>
                <a:off x="2168070" y="4996872"/>
                <a:ext cx="247426" cy="247426"/>
                <a:chOff x="6420834" y="1699708"/>
                <a:chExt cx="247426" cy="247426"/>
              </a:xfrm>
            </p:grpSpPr>
            <p:sp>
              <p:nvSpPr>
                <p:cNvPr id="43" name="Rectangle 42">
                  <a:extLst>
                    <a:ext uri="{FF2B5EF4-FFF2-40B4-BE49-F238E27FC236}">
                      <a16:creationId xmlns:a16="http://schemas.microsoft.com/office/drawing/2014/main" id="{D956814F-9F5F-365C-9EAE-7FBAF256C6F4}"/>
                    </a:ext>
                  </a:extLst>
                </p:cNvPr>
                <p:cNvSpPr/>
                <p:nvPr/>
              </p:nvSpPr>
              <p:spPr>
                <a:xfrm>
                  <a:off x="6420834" y="1699708"/>
                  <a:ext cx="247426" cy="24742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C4492E-219E-1D4C-D46F-3D41D6314A1A}"/>
                    </a:ext>
                  </a:extLst>
                </p:cNvPr>
                <p:cNvSpPr/>
                <p:nvPr/>
              </p:nvSpPr>
              <p:spPr>
                <a:xfrm>
                  <a:off x="6420834" y="1699708"/>
                  <a:ext cx="247426" cy="24742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36D811D4-9714-DB93-7F3B-7D6771794104}"/>
                    </a:ext>
                  </a:extLst>
                </p:cNvPr>
                <p:cNvCxnSpPr>
                  <a:stCxn id="44" idx="1"/>
                  <a:endCxn id="44" idx="5"/>
                </p:cNvCxnSpPr>
                <p:nvPr/>
              </p:nvCxnSpPr>
              <p:spPr>
                <a:xfrm>
                  <a:off x="6457069" y="1735943"/>
                  <a:ext cx="174956" cy="174956"/>
                </a:xfrm>
                <a:prstGeom prst="line">
                  <a:avLst/>
                </a:prstGeom>
                <a:noFill/>
                <a:ln w="1905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8D5A7BA7-9A84-C08B-4BD8-BBA8DA3A1643}"/>
                    </a:ext>
                  </a:extLst>
                </p:cNvPr>
                <p:cNvCxnSpPr>
                  <a:cxnSpLocks/>
                  <a:stCxn id="44" idx="3"/>
                  <a:endCxn id="44" idx="7"/>
                </p:cNvCxnSpPr>
                <p:nvPr/>
              </p:nvCxnSpPr>
              <p:spPr>
                <a:xfrm flipV="1">
                  <a:off x="6457069" y="1735943"/>
                  <a:ext cx="174956" cy="174956"/>
                </a:xfrm>
                <a:prstGeom prst="line">
                  <a:avLst/>
                </a:prstGeom>
                <a:noFill/>
                <a:ln w="19050" cap="flat" cmpd="sng" algn="ctr">
                  <a:solidFill>
                    <a:sysClr val="windowText" lastClr="000000"/>
                  </a:solidFill>
                  <a:prstDash val="solid"/>
                  <a:miter lim="800000"/>
                </a:ln>
                <a:effectLst/>
              </p:spPr>
            </p:cxnSp>
          </p:grpSp>
        </p:grpSp>
        <p:sp>
          <p:nvSpPr>
            <p:cNvPr id="10" name="TextBox 9">
              <a:extLst>
                <a:ext uri="{FF2B5EF4-FFF2-40B4-BE49-F238E27FC236}">
                  <a16:creationId xmlns:a16="http://schemas.microsoft.com/office/drawing/2014/main" id="{2EE9B7B1-538E-08CA-AE79-F14AF8CD268D}"/>
                </a:ext>
              </a:extLst>
            </p:cNvPr>
            <p:cNvSpPr txBox="1"/>
            <p:nvPr/>
          </p:nvSpPr>
          <p:spPr>
            <a:xfrm>
              <a:off x="2905192" y="1471088"/>
              <a:ext cx="295274"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a</a:t>
              </a:r>
            </a:p>
          </p:txBody>
        </p:sp>
        <p:sp>
          <p:nvSpPr>
            <p:cNvPr id="11" name="TextBox 10">
              <a:extLst>
                <a:ext uri="{FF2B5EF4-FFF2-40B4-BE49-F238E27FC236}">
                  <a16:creationId xmlns:a16="http://schemas.microsoft.com/office/drawing/2014/main" id="{792A11F8-5DD3-77AA-C89C-95400F594B69}"/>
                </a:ext>
              </a:extLst>
            </p:cNvPr>
            <p:cNvSpPr txBox="1"/>
            <p:nvPr/>
          </p:nvSpPr>
          <p:spPr>
            <a:xfrm>
              <a:off x="2897287" y="5427399"/>
              <a:ext cx="352982"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a’</a:t>
              </a:r>
            </a:p>
          </p:txBody>
        </p:sp>
        <p:sp>
          <p:nvSpPr>
            <p:cNvPr id="12" name="TextBox 11">
              <a:extLst>
                <a:ext uri="{FF2B5EF4-FFF2-40B4-BE49-F238E27FC236}">
                  <a16:creationId xmlns:a16="http://schemas.microsoft.com/office/drawing/2014/main" id="{63A99329-E26F-D33F-73F7-6C8C920FF583}"/>
                </a:ext>
              </a:extLst>
            </p:cNvPr>
            <p:cNvSpPr txBox="1"/>
            <p:nvPr/>
          </p:nvSpPr>
          <p:spPr>
            <a:xfrm>
              <a:off x="4623388" y="4460293"/>
              <a:ext cx="306494"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b</a:t>
              </a:r>
            </a:p>
          </p:txBody>
        </p:sp>
        <p:sp>
          <p:nvSpPr>
            <p:cNvPr id="13" name="TextBox 12">
              <a:extLst>
                <a:ext uri="{FF2B5EF4-FFF2-40B4-BE49-F238E27FC236}">
                  <a16:creationId xmlns:a16="http://schemas.microsoft.com/office/drawing/2014/main" id="{43443E3B-B5FA-227D-CF88-1CC27D78A02B}"/>
                </a:ext>
              </a:extLst>
            </p:cNvPr>
            <p:cNvSpPr txBox="1"/>
            <p:nvPr/>
          </p:nvSpPr>
          <p:spPr>
            <a:xfrm>
              <a:off x="1216311" y="2519263"/>
              <a:ext cx="364202"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b’</a:t>
              </a:r>
            </a:p>
          </p:txBody>
        </p:sp>
        <p:sp>
          <p:nvSpPr>
            <p:cNvPr id="14" name="TextBox 13">
              <a:extLst>
                <a:ext uri="{FF2B5EF4-FFF2-40B4-BE49-F238E27FC236}">
                  <a16:creationId xmlns:a16="http://schemas.microsoft.com/office/drawing/2014/main" id="{C70AF127-2418-5014-6272-2FC2C13FECD6}"/>
                </a:ext>
              </a:extLst>
            </p:cNvPr>
            <p:cNvSpPr txBox="1"/>
            <p:nvPr/>
          </p:nvSpPr>
          <p:spPr>
            <a:xfrm>
              <a:off x="1216311" y="4460293"/>
              <a:ext cx="282450"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c</a:t>
              </a:r>
            </a:p>
          </p:txBody>
        </p:sp>
        <p:sp>
          <p:nvSpPr>
            <p:cNvPr id="15" name="TextBox 14">
              <a:extLst>
                <a:ext uri="{FF2B5EF4-FFF2-40B4-BE49-F238E27FC236}">
                  <a16:creationId xmlns:a16="http://schemas.microsoft.com/office/drawing/2014/main" id="{C45C21EA-B067-91A4-B768-13BB8716D272}"/>
                </a:ext>
              </a:extLst>
            </p:cNvPr>
            <p:cNvSpPr txBox="1"/>
            <p:nvPr/>
          </p:nvSpPr>
          <p:spPr>
            <a:xfrm>
              <a:off x="4623388" y="2475127"/>
              <a:ext cx="340158"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c’</a:t>
              </a:r>
            </a:p>
          </p:txBody>
        </p:sp>
        <p:cxnSp>
          <p:nvCxnSpPr>
            <p:cNvPr id="16" name="Straight Connector 15">
              <a:extLst>
                <a:ext uri="{FF2B5EF4-FFF2-40B4-BE49-F238E27FC236}">
                  <a16:creationId xmlns:a16="http://schemas.microsoft.com/office/drawing/2014/main" id="{5050A5B7-3272-8F0C-9E5C-09F69CDA54C3}"/>
                </a:ext>
              </a:extLst>
            </p:cNvPr>
            <p:cNvCxnSpPr>
              <a:cxnSpLocks/>
            </p:cNvCxnSpPr>
            <p:nvPr/>
          </p:nvCxnSpPr>
          <p:spPr>
            <a:xfrm flipV="1">
              <a:off x="1607818" y="1215483"/>
              <a:ext cx="0" cy="1574382"/>
            </a:xfrm>
            <a:prstGeom prst="line">
              <a:avLst/>
            </a:prstGeom>
            <a:noFill/>
            <a:ln w="28575"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177D1A19-4410-692A-F1DE-C1352500AEFB}"/>
                </a:ext>
              </a:extLst>
            </p:cNvPr>
            <p:cNvCxnSpPr>
              <a:cxnSpLocks/>
            </p:cNvCxnSpPr>
            <p:nvPr/>
          </p:nvCxnSpPr>
          <p:spPr>
            <a:xfrm>
              <a:off x="3063098" y="5342040"/>
              <a:ext cx="2925180" cy="0"/>
            </a:xfrm>
            <a:prstGeom prst="line">
              <a:avLst/>
            </a:prstGeom>
            <a:noFill/>
            <a:ln w="28575"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33381485-89FC-32A0-F2CB-6C88669BED09}"/>
                </a:ext>
              </a:extLst>
            </p:cNvPr>
            <p:cNvCxnSpPr>
              <a:cxnSpLocks/>
            </p:cNvCxnSpPr>
            <p:nvPr/>
          </p:nvCxnSpPr>
          <p:spPr>
            <a:xfrm flipH="1">
              <a:off x="4533452" y="2781615"/>
              <a:ext cx="1454826" cy="0"/>
            </a:xfrm>
            <a:prstGeom prst="line">
              <a:avLst/>
            </a:prstGeom>
            <a:noFill/>
            <a:ln w="28575" cap="flat" cmpd="sng" algn="ctr">
              <a:solidFill>
                <a:sysClr val="windowText" lastClr="000000"/>
              </a:solidFill>
              <a:prstDash val="solid"/>
              <a:miter lim="800000"/>
            </a:ln>
            <a:effectLst/>
          </p:spPr>
        </p:cxnSp>
        <p:cxnSp>
          <p:nvCxnSpPr>
            <p:cNvPr id="19" name="Straight Connector 18">
              <a:extLst>
                <a:ext uri="{FF2B5EF4-FFF2-40B4-BE49-F238E27FC236}">
                  <a16:creationId xmlns:a16="http://schemas.microsoft.com/office/drawing/2014/main" id="{31D5EB76-9F2D-73B1-C18E-0196F2943D07}"/>
                </a:ext>
              </a:extLst>
            </p:cNvPr>
            <p:cNvCxnSpPr>
              <a:cxnSpLocks/>
            </p:cNvCxnSpPr>
            <p:nvPr/>
          </p:nvCxnSpPr>
          <p:spPr>
            <a:xfrm flipV="1">
              <a:off x="3061040" y="1940561"/>
              <a:ext cx="2935449" cy="1"/>
            </a:xfrm>
            <a:prstGeom prst="line">
              <a:avLst/>
            </a:prstGeom>
            <a:noFill/>
            <a:ln w="28575"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330E76AE-10E5-9532-9314-4C55D68311BA}"/>
                </a:ext>
              </a:extLst>
            </p:cNvPr>
            <p:cNvCxnSpPr>
              <a:cxnSpLocks/>
            </p:cNvCxnSpPr>
            <p:nvPr/>
          </p:nvCxnSpPr>
          <p:spPr>
            <a:xfrm>
              <a:off x="4524104" y="4494378"/>
              <a:ext cx="1472385" cy="8062"/>
            </a:xfrm>
            <a:prstGeom prst="line">
              <a:avLst/>
            </a:prstGeom>
            <a:noFill/>
            <a:ln w="28575"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F6D304E8-B6DA-2D18-835E-DEE7EB34F07A}"/>
                </a:ext>
              </a:extLst>
            </p:cNvPr>
            <p:cNvCxnSpPr>
              <a:cxnSpLocks/>
            </p:cNvCxnSpPr>
            <p:nvPr/>
          </p:nvCxnSpPr>
          <p:spPr>
            <a:xfrm>
              <a:off x="1580513" y="6171687"/>
              <a:ext cx="4407765" cy="0"/>
            </a:xfrm>
            <a:prstGeom prst="line">
              <a:avLst/>
            </a:prstGeom>
            <a:noFill/>
            <a:ln w="28575"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EEC46FA8-F63B-867D-8306-21E7523EF48A}"/>
                </a:ext>
              </a:extLst>
            </p:cNvPr>
            <p:cNvCxnSpPr>
              <a:cxnSpLocks/>
            </p:cNvCxnSpPr>
            <p:nvPr/>
          </p:nvCxnSpPr>
          <p:spPr>
            <a:xfrm flipH="1" flipV="1">
              <a:off x="1590615" y="4524018"/>
              <a:ext cx="2" cy="1647669"/>
            </a:xfrm>
            <a:prstGeom prst="line">
              <a:avLst/>
            </a:prstGeom>
            <a:noFill/>
            <a:ln w="28575" cap="flat" cmpd="sng" algn="ctr">
              <a:solidFill>
                <a:sysClr val="windowText" lastClr="000000"/>
              </a:solidFill>
              <a:prstDash val="solid"/>
              <a:miter lim="800000"/>
            </a:ln>
            <a:effectLst/>
          </p:spPr>
        </p:cxnSp>
        <p:sp>
          <p:nvSpPr>
            <p:cNvPr id="23" name="TextBox 22">
              <a:extLst>
                <a:ext uri="{FF2B5EF4-FFF2-40B4-BE49-F238E27FC236}">
                  <a16:creationId xmlns:a16="http://schemas.microsoft.com/office/drawing/2014/main" id="{29E39172-678E-C022-9CB5-96677126683E}"/>
                </a:ext>
              </a:extLst>
            </p:cNvPr>
            <p:cNvSpPr txBox="1"/>
            <p:nvPr/>
          </p:nvSpPr>
          <p:spPr>
            <a:xfrm>
              <a:off x="6119256" y="1754434"/>
              <a:ext cx="295274"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a</a:t>
              </a:r>
            </a:p>
          </p:txBody>
        </p:sp>
        <p:sp>
          <p:nvSpPr>
            <p:cNvPr id="24" name="TextBox 23">
              <a:extLst>
                <a:ext uri="{FF2B5EF4-FFF2-40B4-BE49-F238E27FC236}">
                  <a16:creationId xmlns:a16="http://schemas.microsoft.com/office/drawing/2014/main" id="{C12327DE-C07E-207B-E6D8-01ECD8039C02}"/>
                </a:ext>
              </a:extLst>
            </p:cNvPr>
            <p:cNvSpPr txBox="1"/>
            <p:nvPr/>
          </p:nvSpPr>
          <p:spPr>
            <a:xfrm>
              <a:off x="6108036" y="4313373"/>
              <a:ext cx="306494"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b</a:t>
              </a:r>
            </a:p>
          </p:txBody>
        </p:sp>
        <p:sp>
          <p:nvSpPr>
            <p:cNvPr id="25" name="TextBox 24">
              <a:extLst>
                <a:ext uri="{FF2B5EF4-FFF2-40B4-BE49-F238E27FC236}">
                  <a16:creationId xmlns:a16="http://schemas.microsoft.com/office/drawing/2014/main" id="{DE451E91-33A4-6840-9E41-B76A41BBD4B8}"/>
                </a:ext>
              </a:extLst>
            </p:cNvPr>
            <p:cNvSpPr txBox="1"/>
            <p:nvPr/>
          </p:nvSpPr>
          <p:spPr>
            <a:xfrm>
              <a:off x="6132080" y="5997654"/>
              <a:ext cx="282450"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c</a:t>
              </a:r>
            </a:p>
          </p:txBody>
        </p:sp>
        <p:sp>
          <p:nvSpPr>
            <p:cNvPr id="26" name="Oval 25">
              <a:extLst>
                <a:ext uri="{FF2B5EF4-FFF2-40B4-BE49-F238E27FC236}">
                  <a16:creationId xmlns:a16="http://schemas.microsoft.com/office/drawing/2014/main" id="{C2B42102-FA99-F7C2-45FD-2EC29717AEC6}"/>
                </a:ext>
              </a:extLst>
            </p:cNvPr>
            <p:cNvSpPr/>
            <p:nvPr/>
          </p:nvSpPr>
          <p:spPr>
            <a:xfrm>
              <a:off x="5899751" y="1864672"/>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5D6509D8-AC5A-0315-319B-880ADE809A49}"/>
                </a:ext>
              </a:extLst>
            </p:cNvPr>
            <p:cNvSpPr/>
            <p:nvPr/>
          </p:nvSpPr>
          <p:spPr>
            <a:xfrm>
              <a:off x="5899751" y="4428801"/>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4B65DC53-A8FD-45D4-2A0A-C31BA8D013F5}"/>
                </a:ext>
              </a:extLst>
            </p:cNvPr>
            <p:cNvSpPr/>
            <p:nvPr/>
          </p:nvSpPr>
          <p:spPr>
            <a:xfrm>
              <a:off x="5899751" y="6091707"/>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78277CD7-D69A-6581-2106-96FECEA49082}"/>
                </a:ext>
              </a:extLst>
            </p:cNvPr>
            <p:cNvCxnSpPr>
              <a:cxnSpLocks/>
            </p:cNvCxnSpPr>
            <p:nvPr/>
          </p:nvCxnSpPr>
          <p:spPr>
            <a:xfrm>
              <a:off x="1596644" y="1215483"/>
              <a:ext cx="4407765" cy="0"/>
            </a:xfrm>
            <a:prstGeom prst="line">
              <a:avLst/>
            </a:prstGeom>
            <a:noFill/>
            <a:ln w="28575" cap="flat" cmpd="sng" algn="ctr">
              <a:solidFill>
                <a:sysClr val="windowText" lastClr="000000"/>
              </a:solidFill>
              <a:prstDash val="solid"/>
              <a:miter lim="800000"/>
            </a:ln>
            <a:effectLst/>
          </p:spPr>
        </p:cxnSp>
        <p:sp>
          <p:nvSpPr>
            <p:cNvPr id="30" name="Oval 29">
              <a:extLst>
                <a:ext uri="{FF2B5EF4-FFF2-40B4-BE49-F238E27FC236}">
                  <a16:creationId xmlns:a16="http://schemas.microsoft.com/office/drawing/2014/main" id="{A8DF8559-6DF4-AF10-D907-315B4F09EF34}"/>
                </a:ext>
              </a:extLst>
            </p:cNvPr>
            <p:cNvSpPr/>
            <p:nvPr/>
          </p:nvSpPr>
          <p:spPr>
            <a:xfrm>
              <a:off x="5922061" y="1133242"/>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81DF4B99-FA21-3850-C07A-57F9CBAB6AEC}"/>
                </a:ext>
              </a:extLst>
            </p:cNvPr>
            <p:cNvSpPr/>
            <p:nvPr/>
          </p:nvSpPr>
          <p:spPr>
            <a:xfrm>
              <a:off x="5922061" y="2708149"/>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CEAE1D6-C086-CDCC-0AFB-2B93F513AB7E}"/>
                </a:ext>
              </a:extLst>
            </p:cNvPr>
            <p:cNvSpPr/>
            <p:nvPr/>
          </p:nvSpPr>
          <p:spPr>
            <a:xfrm>
              <a:off x="5899751" y="5272851"/>
              <a:ext cx="148856" cy="148856"/>
            </a:xfrm>
            <a:prstGeom prst="ellipse">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E906A7A-AD2B-05EC-B007-13BC935296F7}"/>
                </a:ext>
              </a:extLst>
            </p:cNvPr>
            <p:cNvSpPr txBox="1"/>
            <p:nvPr/>
          </p:nvSpPr>
          <p:spPr>
            <a:xfrm>
              <a:off x="6074372" y="2596102"/>
              <a:ext cx="340158"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c’</a:t>
              </a:r>
            </a:p>
          </p:txBody>
        </p:sp>
        <p:sp>
          <p:nvSpPr>
            <p:cNvPr id="34" name="TextBox 33">
              <a:extLst>
                <a:ext uri="{FF2B5EF4-FFF2-40B4-BE49-F238E27FC236}">
                  <a16:creationId xmlns:a16="http://schemas.microsoft.com/office/drawing/2014/main" id="{6FEED136-B36E-73F8-504E-E15844CA8C6E}"/>
                </a:ext>
              </a:extLst>
            </p:cNvPr>
            <p:cNvSpPr txBox="1"/>
            <p:nvPr/>
          </p:nvSpPr>
          <p:spPr>
            <a:xfrm>
              <a:off x="6050328" y="1032101"/>
              <a:ext cx="364202"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b’</a:t>
              </a:r>
            </a:p>
          </p:txBody>
        </p:sp>
        <p:sp>
          <p:nvSpPr>
            <p:cNvPr id="35" name="TextBox 34">
              <a:extLst>
                <a:ext uri="{FF2B5EF4-FFF2-40B4-BE49-F238E27FC236}">
                  <a16:creationId xmlns:a16="http://schemas.microsoft.com/office/drawing/2014/main" id="{1520F5E0-1938-B2CA-C4A1-D0F8A9728C6D}"/>
                </a:ext>
              </a:extLst>
            </p:cNvPr>
            <p:cNvSpPr txBox="1"/>
            <p:nvPr/>
          </p:nvSpPr>
          <p:spPr>
            <a:xfrm>
              <a:off x="6061548" y="5153604"/>
              <a:ext cx="352982" cy="369332"/>
            </a:xfrm>
            <a:prstGeom prst="rect">
              <a:avLst/>
            </a:prstGeom>
            <a:noFill/>
          </p:spPr>
          <p:txBody>
            <a:bodyPr wrap="none" rtlCol="0">
              <a:spAutoFit/>
            </a:bodyPr>
            <a:lstStyle/>
            <a:p>
              <a:pPr eaLnBrk="1" fontAlgn="auto" hangingPunct="1">
                <a:spcBef>
                  <a:spcPts val="0"/>
                </a:spcBef>
                <a:spcAft>
                  <a:spcPts val="0"/>
                </a:spcAft>
              </a:pPr>
              <a:r>
                <a:rPr lang="en-US" sz="1800" dirty="0">
                  <a:solidFill>
                    <a:prstClr val="black"/>
                  </a:solidFill>
                  <a:latin typeface="Calibri" panose="020F0502020204030204"/>
                </a:rPr>
                <a:t>a’</a:t>
              </a:r>
            </a:p>
          </p:txBody>
        </p:sp>
      </p:grpSp>
    </p:spTree>
    <p:extLst>
      <p:ext uri="{BB962C8B-B14F-4D97-AF65-F5344CB8AC3E}">
        <p14:creationId xmlns:p14="http://schemas.microsoft.com/office/powerpoint/2010/main" val="67326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89D70D-6151-9613-3120-E67150C926D6}"/>
              </a:ext>
            </a:extLst>
          </p:cNvPr>
          <p:cNvSpPr>
            <a:spLocks noGrp="1"/>
          </p:cNvSpPr>
          <p:nvPr>
            <p:ph type="title"/>
          </p:nvPr>
        </p:nvSpPr>
        <p:spPr/>
        <p:txBody>
          <a:bodyPr/>
          <a:lstStyle/>
          <a:p>
            <a:r>
              <a:rPr lang="en-US" dirty="0"/>
              <a:t>Y-connection</a:t>
            </a:r>
          </a:p>
        </p:txBody>
      </p:sp>
      <p:sp>
        <p:nvSpPr>
          <p:cNvPr id="5" name="Date Placeholder 4">
            <a:extLst>
              <a:ext uri="{FF2B5EF4-FFF2-40B4-BE49-F238E27FC236}">
                <a16:creationId xmlns:a16="http://schemas.microsoft.com/office/drawing/2014/main" id="{E61233D5-AFE3-1ECA-3C06-ED8DE95E4EE6}"/>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90A46E8B-B3E1-5296-47E7-314EB4585986}"/>
              </a:ext>
            </a:extLst>
          </p:cNvPr>
          <p:cNvSpPr>
            <a:spLocks noGrp="1"/>
          </p:cNvSpPr>
          <p:nvPr>
            <p:ph type="sldNum" sz="quarter" idx="12"/>
          </p:nvPr>
        </p:nvSpPr>
        <p:spPr/>
        <p:txBody>
          <a:bodyPr/>
          <a:lstStyle/>
          <a:p>
            <a:fld id="{697646A6-6B76-9347-9EA0-ECEE7D8FD72D}" type="slidenum">
              <a:rPr lang="en-US" smtClean="0"/>
              <a:t>21</a:t>
            </a:fld>
            <a:endParaRPr lang="en-US"/>
          </a:p>
        </p:txBody>
      </p:sp>
      <p:grpSp>
        <p:nvGrpSpPr>
          <p:cNvPr id="10" name="Group 9">
            <a:extLst>
              <a:ext uri="{FF2B5EF4-FFF2-40B4-BE49-F238E27FC236}">
                <a16:creationId xmlns:a16="http://schemas.microsoft.com/office/drawing/2014/main" id="{E0534A46-44FB-DEB1-9A0A-1EFAD6DD2F2D}"/>
              </a:ext>
            </a:extLst>
          </p:cNvPr>
          <p:cNvGrpSpPr/>
          <p:nvPr/>
        </p:nvGrpSpPr>
        <p:grpSpPr>
          <a:xfrm>
            <a:off x="7361709" y="1947096"/>
            <a:ext cx="4159729" cy="4088599"/>
            <a:chOff x="3588490" y="1569055"/>
            <a:chExt cx="3371039" cy="3313395"/>
          </a:xfrm>
        </p:grpSpPr>
        <p:sp>
          <p:nvSpPr>
            <p:cNvPr id="11" name="Oval 10">
              <a:extLst>
                <a:ext uri="{FF2B5EF4-FFF2-40B4-BE49-F238E27FC236}">
                  <a16:creationId xmlns:a16="http://schemas.microsoft.com/office/drawing/2014/main" id="{BCB28A41-8E3B-A3E1-B972-B4153CB2A23F}"/>
                </a:ext>
              </a:extLst>
            </p:cNvPr>
            <p:cNvSpPr>
              <a:spLocks noChangeAspect="1"/>
            </p:cNvSpPr>
            <p:nvPr/>
          </p:nvSpPr>
          <p:spPr>
            <a:xfrm>
              <a:off x="3614470" y="1706723"/>
              <a:ext cx="3044952" cy="3044952"/>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BCA4073-B7CE-F9BD-8C5D-AFE723713977}"/>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EA8C4BBA-7625-A85B-B455-CBD270DFDD76}"/>
                  </a:ext>
                </a:extLst>
              </p:cNvPr>
              <p:cNvCxnSpPr>
                <a:cxnSpLocks/>
              </p:cNvCxnSpPr>
              <p:nvPr/>
            </p:nvCxnSpPr>
            <p:spPr>
              <a:xfrm flipV="1">
                <a:off x="5140869" y="3220055"/>
                <a:ext cx="1515796" cy="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205CDC-FD1C-A0CB-3046-222B14B7C5E8}"/>
                  </a:ext>
                </a:extLst>
              </p:cNvPr>
              <p:cNvCxnSpPr>
                <a:cxnSpLocks/>
              </p:cNvCxnSpPr>
              <p:nvPr/>
            </p:nvCxnSpPr>
            <p:spPr>
              <a:xfrm flipH="1" flipV="1">
                <a:off x="4371501" y="1897491"/>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5C1098-8134-C72F-386F-D66AA4F3A393}"/>
                  </a:ext>
                </a:extLst>
              </p:cNvPr>
              <p:cNvCxnSpPr>
                <a:cxnSpLocks/>
              </p:cNvCxnSpPr>
              <p:nvPr/>
            </p:nvCxnSpPr>
            <p:spPr>
              <a:xfrm flipH="1">
                <a:off x="4371011" y="3226274"/>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2F7F07C8-8D6F-439E-56D8-7B2C267F8E4F}"/>
                </a:ext>
              </a:extLst>
            </p:cNvPr>
            <p:cNvSpPr txBox="1"/>
            <p:nvPr/>
          </p:nvSpPr>
          <p:spPr>
            <a:xfrm>
              <a:off x="6664255" y="3035389"/>
              <a:ext cx="295274"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2F721607-73A5-3A92-2EA0-F4F1D58DBFE2}"/>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8DD43506-BDC1-7A1E-78BF-E30437D79652}"/>
                </a:ext>
              </a:extLst>
            </p:cNvPr>
            <p:cNvSpPr txBox="1"/>
            <p:nvPr/>
          </p:nvSpPr>
          <p:spPr>
            <a:xfrm>
              <a:off x="4170938" y="4513118"/>
              <a:ext cx="306494" cy="369332"/>
            </a:xfrm>
            <a:prstGeom prst="rect">
              <a:avLst/>
            </a:prstGeom>
            <a:noFill/>
          </p:spPr>
          <p:txBody>
            <a:bodyPr wrap="none" rtlCol="0">
              <a:spAutoFit/>
            </a:bodyPr>
            <a:lstStyle/>
            <a:p>
              <a:r>
                <a:rPr lang="en-US" dirty="0"/>
                <a:t>b</a:t>
              </a:r>
            </a:p>
          </p:txBody>
        </p:sp>
        <p:sp>
          <p:nvSpPr>
            <p:cNvPr id="16" name="TextBox 15">
              <a:extLst>
                <a:ext uri="{FF2B5EF4-FFF2-40B4-BE49-F238E27FC236}">
                  <a16:creationId xmlns:a16="http://schemas.microsoft.com/office/drawing/2014/main" id="{A1B57E1E-EC4C-DA28-15B2-F2E75C2C7CF2}"/>
                </a:ext>
              </a:extLst>
            </p:cNvPr>
            <p:cNvSpPr txBox="1"/>
            <p:nvPr/>
          </p:nvSpPr>
          <p:spPr>
            <a:xfrm>
              <a:off x="4163523" y="1569055"/>
              <a:ext cx="282450" cy="369332"/>
            </a:xfrm>
            <a:prstGeom prst="rect">
              <a:avLst/>
            </a:prstGeom>
            <a:noFill/>
          </p:spPr>
          <p:txBody>
            <a:bodyPr wrap="none" rtlCol="0">
              <a:spAutoFit/>
            </a:bodyPr>
            <a:lstStyle/>
            <a:p>
              <a:r>
                <a:rPr lang="en-US" dirty="0"/>
                <a:t>c</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4230B6F-083A-BB4F-EE95-3DEEA3A0B1B5}"/>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25" name="Rectangle 24">
                  <a:extLst>
                    <a:ext uri="{FF2B5EF4-FFF2-40B4-BE49-F238E27FC236}">
                      <a16:creationId xmlns:a16="http://schemas.microsoft.com/office/drawing/2014/main" id="{CE57E73C-6F53-B441-BCF8-F7CD5B09561D}"/>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3A67800-A0D7-1E10-F3B2-AB2B47D5257F}"/>
                    </a:ext>
                  </a:extLst>
                </p:cNvPr>
                <p:cNvSpPr/>
                <p:nvPr/>
              </p:nvSpPr>
              <p:spPr>
                <a:xfrm>
                  <a:off x="4371871"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28" name="Rectangle 27">
                  <a:extLst>
                    <a:ext uri="{FF2B5EF4-FFF2-40B4-BE49-F238E27FC236}">
                      <a16:creationId xmlns:a16="http://schemas.microsoft.com/office/drawing/2014/main" id="{68E72FA6-B3C9-4348-952C-19BF009E7567}"/>
                    </a:ext>
                  </a:extLst>
                </p:cNvPr>
                <p:cNvSpPr>
                  <a:spLocks noRot="1" noChangeAspect="1" noMove="1" noResize="1" noEditPoints="1" noAdjustHandles="1" noChangeArrowheads="1" noChangeShapeType="1" noTextEdit="1"/>
                </p:cNvSpPr>
                <p:nvPr/>
              </p:nvSpPr>
              <p:spPr>
                <a:xfrm>
                  <a:off x="4371871" y="2740547"/>
                  <a:ext cx="53412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FAEFD3B-8E57-E097-12B9-8E55D5B80ED9}"/>
                    </a:ext>
                  </a:extLst>
                </p:cNvPr>
                <p:cNvSpPr/>
                <p:nvPr/>
              </p:nvSpPr>
              <p:spPr>
                <a:xfrm>
                  <a:off x="4868667" y="3546652"/>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29" name="Rectangle 28">
                  <a:extLst>
                    <a:ext uri="{FF2B5EF4-FFF2-40B4-BE49-F238E27FC236}">
                      <a16:creationId xmlns:a16="http://schemas.microsoft.com/office/drawing/2014/main" id="{934838B3-56DC-6F40-9E1F-CCA08514E479}"/>
                    </a:ext>
                  </a:extLst>
                </p:cNvPr>
                <p:cNvSpPr>
                  <a:spLocks noRot="1" noChangeAspect="1" noMove="1" noResize="1" noEditPoints="1" noAdjustHandles="1" noChangeArrowheads="1" noChangeShapeType="1" noTextEdit="1"/>
                </p:cNvSpPr>
                <p:nvPr/>
              </p:nvSpPr>
              <p:spPr>
                <a:xfrm>
                  <a:off x="4868667" y="3546652"/>
                  <a:ext cx="573619" cy="369332"/>
                </a:xfrm>
                <a:prstGeom prst="rect">
                  <a:avLst/>
                </a:prstGeom>
                <a:blipFill>
                  <a:blip r:embed="rId4"/>
                  <a:stretch>
                    <a:fillRect/>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8A23CD32-C76A-87E1-41B1-B3A75279CE0D}"/>
                </a:ext>
              </a:extLst>
            </p:cNvPr>
            <p:cNvSpPr>
              <a:spLocks noChangeAspect="1"/>
            </p:cNvSpPr>
            <p:nvPr/>
          </p:nvSpPr>
          <p:spPr>
            <a:xfrm>
              <a:off x="4145197" y="221699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C808770-8388-4C1B-DE3F-247871174A21}"/>
                </a:ext>
              </a:extLst>
            </p:cNvPr>
            <p:cNvSpPr>
              <a:spLocks noChangeAspect="1"/>
            </p:cNvSpPr>
            <p:nvPr/>
          </p:nvSpPr>
          <p:spPr>
            <a:xfrm flipV="1">
              <a:off x="4145540" y="2222289"/>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A12E558D-DAAC-9096-CB68-6060947FFCBC}"/>
                </a:ext>
              </a:extLst>
            </p:cNvPr>
            <p:cNvSpPr>
              <a:spLocks noChangeAspect="1"/>
            </p:cNvSpPr>
            <p:nvPr/>
          </p:nvSpPr>
          <p:spPr>
            <a:xfrm rot="7197923" flipV="1">
              <a:off x="4115918" y="222421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u="sng" dirty="0"/>
            </a:p>
          </p:txBody>
        </p:sp>
        <p:sp>
          <p:nvSpPr>
            <p:cNvPr id="23" name="TextBox 22">
              <a:extLst>
                <a:ext uri="{FF2B5EF4-FFF2-40B4-BE49-F238E27FC236}">
                  <a16:creationId xmlns:a16="http://schemas.microsoft.com/office/drawing/2014/main" id="{A64BEAA5-211D-B278-2F6E-F64A92567984}"/>
                </a:ext>
              </a:extLst>
            </p:cNvPr>
            <p:cNvSpPr txBox="1"/>
            <p:nvPr/>
          </p:nvSpPr>
          <p:spPr>
            <a:xfrm>
              <a:off x="5637355" y="2108611"/>
              <a:ext cx="519694" cy="307777"/>
            </a:xfrm>
            <a:prstGeom prst="rect">
              <a:avLst/>
            </a:prstGeom>
            <a:noFill/>
          </p:spPr>
          <p:txBody>
            <a:bodyPr wrap="none" rtlCol="0">
              <a:spAutoFit/>
            </a:bodyPr>
            <a:lstStyle/>
            <a:p>
              <a:r>
                <a:rPr lang="en-US" sz="1400" dirty="0"/>
                <a:t>120°</a:t>
              </a:r>
            </a:p>
          </p:txBody>
        </p:sp>
        <p:sp>
          <p:nvSpPr>
            <p:cNvPr id="24" name="TextBox 23">
              <a:extLst>
                <a:ext uri="{FF2B5EF4-FFF2-40B4-BE49-F238E27FC236}">
                  <a16:creationId xmlns:a16="http://schemas.microsoft.com/office/drawing/2014/main" id="{30C91177-DFF4-1740-E4D1-6FA5E44300CC}"/>
                </a:ext>
              </a:extLst>
            </p:cNvPr>
            <p:cNvSpPr txBox="1"/>
            <p:nvPr/>
          </p:nvSpPr>
          <p:spPr>
            <a:xfrm>
              <a:off x="5637355" y="4013523"/>
              <a:ext cx="519694" cy="307777"/>
            </a:xfrm>
            <a:prstGeom prst="rect">
              <a:avLst/>
            </a:prstGeom>
            <a:noFill/>
          </p:spPr>
          <p:txBody>
            <a:bodyPr wrap="none" rtlCol="0">
              <a:spAutoFit/>
            </a:bodyPr>
            <a:lstStyle/>
            <a:p>
              <a:r>
                <a:rPr lang="en-US" sz="1400" dirty="0"/>
                <a:t>120°</a:t>
              </a:r>
            </a:p>
          </p:txBody>
        </p:sp>
        <p:sp>
          <p:nvSpPr>
            <p:cNvPr id="25" name="TextBox 24">
              <a:extLst>
                <a:ext uri="{FF2B5EF4-FFF2-40B4-BE49-F238E27FC236}">
                  <a16:creationId xmlns:a16="http://schemas.microsoft.com/office/drawing/2014/main" id="{B35B4B51-3E53-6089-0039-5AA771585E59}"/>
                </a:ext>
              </a:extLst>
            </p:cNvPr>
            <p:cNvSpPr txBox="1"/>
            <p:nvPr/>
          </p:nvSpPr>
          <p:spPr>
            <a:xfrm>
              <a:off x="3588490" y="3075310"/>
              <a:ext cx="519694" cy="307777"/>
            </a:xfrm>
            <a:prstGeom prst="rect">
              <a:avLst/>
            </a:prstGeom>
            <a:noFill/>
          </p:spPr>
          <p:txBody>
            <a:bodyPr wrap="none" rtlCol="0">
              <a:spAutoFit/>
            </a:bodyPr>
            <a:lstStyle/>
            <a:p>
              <a:r>
                <a:rPr lang="en-US" sz="1400" dirty="0"/>
                <a:t>120°</a:t>
              </a:r>
            </a:p>
          </p:txBody>
        </p:sp>
      </p:grpSp>
      <p:grpSp>
        <p:nvGrpSpPr>
          <p:cNvPr id="29" name="Group 28">
            <a:extLst>
              <a:ext uri="{FF2B5EF4-FFF2-40B4-BE49-F238E27FC236}">
                <a16:creationId xmlns:a16="http://schemas.microsoft.com/office/drawing/2014/main" id="{B116D1AC-2BB1-BBB8-543A-47032C4B6FB4}"/>
              </a:ext>
            </a:extLst>
          </p:cNvPr>
          <p:cNvGrpSpPr/>
          <p:nvPr/>
        </p:nvGrpSpPr>
        <p:grpSpPr>
          <a:xfrm>
            <a:off x="1129883" y="1571740"/>
            <a:ext cx="5415414" cy="4895898"/>
            <a:chOff x="1129883" y="824317"/>
            <a:chExt cx="5415414" cy="4895898"/>
          </a:xfrm>
        </p:grpSpPr>
        <p:grpSp>
          <p:nvGrpSpPr>
            <p:cNvPr id="30" name="Group 29">
              <a:extLst>
                <a:ext uri="{FF2B5EF4-FFF2-40B4-BE49-F238E27FC236}">
                  <a16:creationId xmlns:a16="http://schemas.microsoft.com/office/drawing/2014/main" id="{2146889B-2687-F959-7036-8C3893268E3B}"/>
                </a:ext>
              </a:extLst>
            </p:cNvPr>
            <p:cNvGrpSpPr/>
            <p:nvPr/>
          </p:nvGrpSpPr>
          <p:grpSpPr>
            <a:xfrm>
              <a:off x="1129883" y="846900"/>
              <a:ext cx="4292301" cy="4292301"/>
              <a:chOff x="1129883" y="1282849"/>
              <a:chExt cx="4292301" cy="4292301"/>
            </a:xfrm>
          </p:grpSpPr>
          <p:grpSp>
            <p:nvGrpSpPr>
              <p:cNvPr id="55" name="Group 54">
                <a:extLst>
                  <a:ext uri="{FF2B5EF4-FFF2-40B4-BE49-F238E27FC236}">
                    <a16:creationId xmlns:a16="http://schemas.microsoft.com/office/drawing/2014/main" id="{3CE0BF1D-AA23-EBBB-863B-9F4ECF105C2D}"/>
                  </a:ext>
                </a:extLst>
              </p:cNvPr>
              <p:cNvGrpSpPr/>
              <p:nvPr/>
            </p:nvGrpSpPr>
            <p:grpSpPr>
              <a:xfrm>
                <a:off x="1129883" y="1282849"/>
                <a:ext cx="4292301" cy="4292301"/>
                <a:chOff x="151983" y="1272216"/>
                <a:chExt cx="4292301" cy="4292301"/>
              </a:xfrm>
            </p:grpSpPr>
            <p:sp>
              <p:nvSpPr>
                <p:cNvPr id="57" name="Donut 56">
                  <a:extLst>
                    <a:ext uri="{FF2B5EF4-FFF2-40B4-BE49-F238E27FC236}">
                      <a16:creationId xmlns:a16="http://schemas.microsoft.com/office/drawing/2014/main" id="{F4A04E32-5B39-0516-CEC7-E1EAEF1B7032}"/>
                    </a:ext>
                  </a:extLst>
                </p:cNvPr>
                <p:cNvSpPr/>
                <p:nvPr/>
              </p:nvSpPr>
              <p:spPr>
                <a:xfrm>
                  <a:off x="151983" y="1272216"/>
                  <a:ext cx="4292301" cy="4292301"/>
                </a:xfrm>
                <a:prstGeom prst="donut">
                  <a:avLst>
                    <a:gd name="adj" fmla="val 12949"/>
                  </a:avLst>
                </a:prstGeom>
                <a:solidFill>
                  <a:srgbClr val="8397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8" name="Group 57">
                  <a:extLst>
                    <a:ext uri="{FF2B5EF4-FFF2-40B4-BE49-F238E27FC236}">
                      <a16:creationId xmlns:a16="http://schemas.microsoft.com/office/drawing/2014/main" id="{11F0308F-5B1B-7024-D661-B65C5A1E424C}"/>
                    </a:ext>
                  </a:extLst>
                </p:cNvPr>
                <p:cNvGrpSpPr/>
                <p:nvPr/>
              </p:nvGrpSpPr>
              <p:grpSpPr>
                <a:xfrm>
                  <a:off x="2174420" y="1593932"/>
                  <a:ext cx="247426" cy="247426"/>
                  <a:chOff x="5862918" y="1699708"/>
                  <a:chExt cx="247426" cy="247426"/>
                </a:xfrm>
              </p:grpSpPr>
              <p:sp>
                <p:nvSpPr>
                  <p:cNvPr id="82" name="Rectangle 81">
                    <a:extLst>
                      <a:ext uri="{FF2B5EF4-FFF2-40B4-BE49-F238E27FC236}">
                        <a16:creationId xmlns:a16="http://schemas.microsoft.com/office/drawing/2014/main" id="{18AA857C-A414-C1D6-7D30-78B8BE5E321F}"/>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F603823-8C35-A661-A591-9296C548AAFB}"/>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C2F83E0-9DDC-C2D4-8B6F-4AD3B08BBE27}"/>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7EF3F7D0-2386-9140-D46C-885AC2812E9B}"/>
                    </a:ext>
                  </a:extLst>
                </p:cNvPr>
                <p:cNvGrpSpPr/>
                <p:nvPr/>
              </p:nvGrpSpPr>
              <p:grpSpPr>
                <a:xfrm rot="1784619">
                  <a:off x="711142" y="2444697"/>
                  <a:ext cx="247426" cy="247426"/>
                  <a:chOff x="6420834" y="1699708"/>
                  <a:chExt cx="247426" cy="247426"/>
                </a:xfrm>
              </p:grpSpPr>
              <p:sp>
                <p:nvSpPr>
                  <p:cNvPr id="78" name="Rectangle 77">
                    <a:extLst>
                      <a:ext uri="{FF2B5EF4-FFF2-40B4-BE49-F238E27FC236}">
                        <a16:creationId xmlns:a16="http://schemas.microsoft.com/office/drawing/2014/main" id="{E541490F-A11E-7158-E1D6-83B45AE87773}"/>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3F9EEF3-1E79-51D7-AB7F-31B15E70E5FD}"/>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3808ACC-661B-1878-79DE-A58239CBDEEF}"/>
                      </a:ext>
                    </a:extLst>
                  </p:cNvPr>
                  <p:cNvCxnSpPr>
                    <a:stCxn id="79" idx="1"/>
                    <a:endCxn id="79"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5AC54-9403-D147-57AE-26C1EE0C9664}"/>
                      </a:ext>
                    </a:extLst>
                  </p:cNvPr>
                  <p:cNvCxnSpPr>
                    <a:cxnSpLocks/>
                    <a:stCxn id="79" idx="3"/>
                    <a:endCxn id="79"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9279CCE-42F1-A414-5437-C5681D705F79}"/>
                    </a:ext>
                  </a:extLst>
                </p:cNvPr>
                <p:cNvGrpSpPr/>
                <p:nvPr/>
              </p:nvGrpSpPr>
              <p:grpSpPr>
                <a:xfrm rot="3538267">
                  <a:off x="700874" y="4147862"/>
                  <a:ext cx="247426" cy="247426"/>
                  <a:chOff x="5862918" y="1699708"/>
                  <a:chExt cx="247426" cy="247426"/>
                </a:xfrm>
              </p:grpSpPr>
              <p:sp>
                <p:nvSpPr>
                  <p:cNvPr id="75" name="Rectangle 74">
                    <a:extLst>
                      <a:ext uri="{FF2B5EF4-FFF2-40B4-BE49-F238E27FC236}">
                        <a16:creationId xmlns:a16="http://schemas.microsoft.com/office/drawing/2014/main" id="{4E8A8BE5-3598-D066-FFEB-34BDB12157E7}"/>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5E3CA43-3565-5E08-D448-F6F28B473197}"/>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E2B4373-9E6C-8E6E-5BEB-4580E357CE02}"/>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E439F68-1B45-E3F2-09DF-D7F66EDA14DF}"/>
                    </a:ext>
                  </a:extLst>
                </p:cNvPr>
                <p:cNvGrpSpPr/>
                <p:nvPr/>
              </p:nvGrpSpPr>
              <p:grpSpPr>
                <a:xfrm rot="17987922">
                  <a:off x="3643712" y="4149328"/>
                  <a:ext cx="247426" cy="247426"/>
                  <a:chOff x="5862918" y="1699708"/>
                  <a:chExt cx="247426" cy="247426"/>
                </a:xfrm>
              </p:grpSpPr>
              <p:sp>
                <p:nvSpPr>
                  <p:cNvPr id="72" name="Rectangle 71">
                    <a:extLst>
                      <a:ext uri="{FF2B5EF4-FFF2-40B4-BE49-F238E27FC236}">
                        <a16:creationId xmlns:a16="http://schemas.microsoft.com/office/drawing/2014/main" id="{CFD5CDB0-168B-3876-E461-D68AC019DC90}"/>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F82B5CF-DA2B-51CA-5E12-2FE0D1027CDA}"/>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705005C-E346-5C0C-B927-65C0CBEBA730}"/>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632A1601-9231-A95F-B79E-472BA1A86DA8}"/>
                    </a:ext>
                  </a:extLst>
                </p:cNvPr>
                <p:cNvGrpSpPr/>
                <p:nvPr/>
              </p:nvGrpSpPr>
              <p:grpSpPr>
                <a:xfrm rot="3568848">
                  <a:off x="3644276" y="2436447"/>
                  <a:ext cx="247426" cy="247426"/>
                  <a:chOff x="6420834" y="1699708"/>
                  <a:chExt cx="247426" cy="247426"/>
                </a:xfrm>
              </p:grpSpPr>
              <p:sp>
                <p:nvSpPr>
                  <p:cNvPr id="68" name="Rectangle 67">
                    <a:extLst>
                      <a:ext uri="{FF2B5EF4-FFF2-40B4-BE49-F238E27FC236}">
                        <a16:creationId xmlns:a16="http://schemas.microsoft.com/office/drawing/2014/main" id="{636DE2B1-7806-6CAC-20FD-2ACAC0D37FC2}"/>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267A863-0053-5CE5-5D3F-823123B42FFA}"/>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83743F9A-99B3-4E6C-0E51-AF403BB32D5D}"/>
                      </a:ext>
                    </a:extLst>
                  </p:cNvPr>
                  <p:cNvCxnSpPr>
                    <a:stCxn id="69" idx="1"/>
                    <a:endCxn id="69"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C5146-425C-70CF-1AC1-E5FF2DEA437B}"/>
                      </a:ext>
                    </a:extLst>
                  </p:cNvPr>
                  <p:cNvCxnSpPr>
                    <a:cxnSpLocks/>
                    <a:stCxn id="69" idx="3"/>
                    <a:endCxn id="69"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356A6E3-DE2F-8744-455A-64E3CDBDF61B}"/>
                    </a:ext>
                  </a:extLst>
                </p:cNvPr>
                <p:cNvGrpSpPr/>
                <p:nvPr/>
              </p:nvGrpSpPr>
              <p:grpSpPr>
                <a:xfrm>
                  <a:off x="2168070" y="4996872"/>
                  <a:ext cx="247426" cy="247426"/>
                  <a:chOff x="6420834" y="1699708"/>
                  <a:chExt cx="247426" cy="247426"/>
                </a:xfrm>
              </p:grpSpPr>
              <p:sp>
                <p:nvSpPr>
                  <p:cNvPr id="64" name="Rectangle 63">
                    <a:extLst>
                      <a:ext uri="{FF2B5EF4-FFF2-40B4-BE49-F238E27FC236}">
                        <a16:creationId xmlns:a16="http://schemas.microsoft.com/office/drawing/2014/main" id="{3F8314ED-DC56-57AC-CC09-57F85514D7E1}"/>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C8B02D0-314F-EDB0-A726-8924A6B79919}"/>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1DE61DCA-E5E9-EA68-24FB-7160584608DE}"/>
                      </a:ext>
                    </a:extLst>
                  </p:cNvPr>
                  <p:cNvCxnSpPr>
                    <a:stCxn id="65" idx="1"/>
                    <a:endCxn id="65"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0A87C71-D1FE-E3DB-FB90-0E47CEC60017}"/>
                      </a:ext>
                    </a:extLst>
                  </p:cNvPr>
                  <p:cNvCxnSpPr>
                    <a:cxnSpLocks/>
                    <a:stCxn id="65" idx="3"/>
                    <a:endCxn id="65"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Oval 55">
                <a:extLst>
                  <a:ext uri="{FF2B5EF4-FFF2-40B4-BE49-F238E27FC236}">
                    <a16:creationId xmlns:a16="http://schemas.microsoft.com/office/drawing/2014/main" id="{337954C8-AE18-6EE6-5103-7C751F059A5D}"/>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86B639A-89A6-F8E6-F88C-B5BAECCE2B18}"/>
                </a:ext>
              </a:extLst>
            </p:cNvPr>
            <p:cNvSpPr txBox="1"/>
            <p:nvPr/>
          </p:nvSpPr>
          <p:spPr>
            <a:xfrm>
              <a:off x="3117065" y="824317"/>
              <a:ext cx="295274" cy="369332"/>
            </a:xfrm>
            <a:prstGeom prst="rect">
              <a:avLst/>
            </a:prstGeom>
            <a:noFill/>
          </p:spPr>
          <p:txBody>
            <a:bodyPr wrap="none" rtlCol="0">
              <a:spAutoFit/>
            </a:bodyPr>
            <a:lstStyle/>
            <a:p>
              <a:r>
                <a:rPr lang="en-US" dirty="0"/>
                <a:t>a</a:t>
              </a:r>
            </a:p>
          </p:txBody>
        </p:sp>
        <p:sp>
          <p:nvSpPr>
            <p:cNvPr id="32" name="TextBox 31">
              <a:extLst>
                <a:ext uri="{FF2B5EF4-FFF2-40B4-BE49-F238E27FC236}">
                  <a16:creationId xmlns:a16="http://schemas.microsoft.com/office/drawing/2014/main" id="{32D72B75-91C0-17FA-4E21-C74DA8B1153A}"/>
                </a:ext>
              </a:extLst>
            </p:cNvPr>
            <p:cNvSpPr txBox="1"/>
            <p:nvPr/>
          </p:nvSpPr>
          <p:spPr>
            <a:xfrm>
              <a:off x="3109160" y="4780628"/>
              <a:ext cx="352982" cy="369332"/>
            </a:xfrm>
            <a:prstGeom prst="rect">
              <a:avLst/>
            </a:prstGeom>
            <a:noFill/>
          </p:spPr>
          <p:txBody>
            <a:bodyPr wrap="none" rtlCol="0">
              <a:spAutoFit/>
            </a:bodyPr>
            <a:lstStyle/>
            <a:p>
              <a:r>
                <a:rPr lang="en-US" dirty="0"/>
                <a:t>a’</a:t>
              </a:r>
            </a:p>
          </p:txBody>
        </p:sp>
        <p:sp>
          <p:nvSpPr>
            <p:cNvPr id="33" name="TextBox 32">
              <a:extLst>
                <a:ext uri="{FF2B5EF4-FFF2-40B4-BE49-F238E27FC236}">
                  <a16:creationId xmlns:a16="http://schemas.microsoft.com/office/drawing/2014/main" id="{38A83901-CEAD-C434-0ECC-96CBBB604793}"/>
                </a:ext>
              </a:extLst>
            </p:cNvPr>
            <p:cNvSpPr txBox="1"/>
            <p:nvPr/>
          </p:nvSpPr>
          <p:spPr>
            <a:xfrm>
              <a:off x="4835261" y="3813522"/>
              <a:ext cx="306494" cy="369332"/>
            </a:xfrm>
            <a:prstGeom prst="rect">
              <a:avLst/>
            </a:prstGeom>
            <a:noFill/>
          </p:spPr>
          <p:txBody>
            <a:bodyPr wrap="none" rtlCol="0">
              <a:spAutoFit/>
            </a:bodyPr>
            <a:lstStyle/>
            <a:p>
              <a:r>
                <a:rPr lang="en-US" dirty="0"/>
                <a:t>b</a:t>
              </a:r>
            </a:p>
          </p:txBody>
        </p:sp>
        <p:sp>
          <p:nvSpPr>
            <p:cNvPr id="34" name="TextBox 33">
              <a:extLst>
                <a:ext uri="{FF2B5EF4-FFF2-40B4-BE49-F238E27FC236}">
                  <a16:creationId xmlns:a16="http://schemas.microsoft.com/office/drawing/2014/main" id="{945D1E98-75FF-B6FB-D4E8-2B13248F1736}"/>
                </a:ext>
              </a:extLst>
            </p:cNvPr>
            <p:cNvSpPr txBox="1"/>
            <p:nvPr/>
          </p:nvSpPr>
          <p:spPr>
            <a:xfrm>
              <a:off x="1428184" y="1872492"/>
              <a:ext cx="364202"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AAD609B7-9F67-7A4F-CCE4-3C81A9791E83}"/>
                </a:ext>
              </a:extLst>
            </p:cNvPr>
            <p:cNvSpPr txBox="1"/>
            <p:nvPr/>
          </p:nvSpPr>
          <p:spPr>
            <a:xfrm>
              <a:off x="1428184" y="3813522"/>
              <a:ext cx="282450" cy="369332"/>
            </a:xfrm>
            <a:prstGeom prst="rect">
              <a:avLst/>
            </a:prstGeom>
            <a:noFill/>
          </p:spPr>
          <p:txBody>
            <a:bodyPr wrap="none" rtlCol="0">
              <a:spAutoFit/>
            </a:bodyPr>
            <a:lstStyle/>
            <a:p>
              <a:r>
                <a:rPr lang="en-US" dirty="0"/>
                <a:t>c</a:t>
              </a:r>
            </a:p>
          </p:txBody>
        </p:sp>
        <p:sp>
          <p:nvSpPr>
            <p:cNvPr id="36" name="TextBox 35">
              <a:extLst>
                <a:ext uri="{FF2B5EF4-FFF2-40B4-BE49-F238E27FC236}">
                  <a16:creationId xmlns:a16="http://schemas.microsoft.com/office/drawing/2014/main" id="{75AD7496-D040-9742-5D49-7D810C0C56B1}"/>
                </a:ext>
              </a:extLst>
            </p:cNvPr>
            <p:cNvSpPr txBox="1"/>
            <p:nvPr/>
          </p:nvSpPr>
          <p:spPr>
            <a:xfrm>
              <a:off x="4835261" y="1872492"/>
              <a:ext cx="340158" cy="369332"/>
            </a:xfrm>
            <a:prstGeom prst="rect">
              <a:avLst/>
            </a:prstGeom>
            <a:noFill/>
          </p:spPr>
          <p:txBody>
            <a:bodyPr wrap="none" rtlCol="0">
              <a:spAutoFit/>
            </a:bodyPr>
            <a:lstStyle/>
            <a:p>
              <a:r>
                <a:rPr lang="en-US" dirty="0"/>
                <a:t>c’</a:t>
              </a:r>
            </a:p>
          </p:txBody>
        </p:sp>
        <p:sp>
          <p:nvSpPr>
            <p:cNvPr id="37" name="TextBox 36">
              <a:extLst>
                <a:ext uri="{FF2B5EF4-FFF2-40B4-BE49-F238E27FC236}">
                  <a16:creationId xmlns:a16="http://schemas.microsoft.com/office/drawing/2014/main" id="{A046D5A1-47CC-2A6F-8F87-173B6E3EE081}"/>
                </a:ext>
              </a:extLst>
            </p:cNvPr>
            <p:cNvSpPr txBox="1"/>
            <p:nvPr/>
          </p:nvSpPr>
          <p:spPr>
            <a:xfrm>
              <a:off x="3125992" y="2510731"/>
              <a:ext cx="319318" cy="400110"/>
            </a:xfrm>
            <a:prstGeom prst="rect">
              <a:avLst/>
            </a:prstGeom>
            <a:noFill/>
          </p:spPr>
          <p:txBody>
            <a:bodyPr wrap="none" rtlCol="0">
              <a:spAutoFit/>
            </a:bodyPr>
            <a:lstStyle/>
            <a:p>
              <a:r>
                <a:rPr lang="en-US" sz="2000" dirty="0"/>
                <a:t>n</a:t>
              </a:r>
              <a:endParaRPr lang="en-US" dirty="0"/>
            </a:p>
          </p:txBody>
        </p:sp>
        <p:cxnSp>
          <p:nvCxnSpPr>
            <p:cNvPr id="38" name="Straight Connector 37">
              <a:extLst>
                <a:ext uri="{FF2B5EF4-FFF2-40B4-BE49-F238E27FC236}">
                  <a16:creationId xmlns:a16="http://schemas.microsoft.com/office/drawing/2014/main" id="{EDC1565A-B665-6A0D-8F8D-11F8DE262442}"/>
                </a:ext>
              </a:extLst>
            </p:cNvPr>
            <p:cNvCxnSpPr>
              <a:cxnSpLocks/>
              <a:endCxn id="56" idx="0"/>
            </p:cNvCxnSpPr>
            <p:nvPr/>
          </p:nvCxnSpPr>
          <p:spPr>
            <a:xfrm>
              <a:off x="1819691" y="2143094"/>
              <a:ext cx="1435642" cy="838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720AA7-C650-1D07-C77B-6486C6748E17}"/>
                </a:ext>
              </a:extLst>
            </p:cNvPr>
            <p:cNvCxnSpPr>
              <a:cxnSpLocks/>
              <a:endCxn id="56" idx="3"/>
            </p:cNvCxnSpPr>
            <p:nvPr/>
          </p:nvCxnSpPr>
          <p:spPr>
            <a:xfrm flipV="1">
              <a:off x="3274971" y="3016069"/>
              <a:ext cx="7317" cy="1679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1BD9D-06F4-A1FC-A636-A809711942E7}"/>
                </a:ext>
              </a:extLst>
            </p:cNvPr>
            <p:cNvCxnSpPr>
              <a:cxnSpLocks/>
              <a:stCxn id="56" idx="5"/>
            </p:cNvCxnSpPr>
            <p:nvPr/>
          </p:nvCxnSpPr>
          <p:spPr>
            <a:xfrm flipV="1">
              <a:off x="3299052" y="2134844"/>
              <a:ext cx="1446273" cy="851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260BF8-F8D1-1B76-3AC3-14D1B59F1637}"/>
                </a:ext>
              </a:extLst>
            </p:cNvPr>
            <p:cNvCxnSpPr>
              <a:cxnSpLocks/>
            </p:cNvCxnSpPr>
            <p:nvPr/>
          </p:nvCxnSpPr>
          <p:spPr>
            <a:xfrm flipV="1">
              <a:off x="3272913" y="1293790"/>
              <a:ext cx="293544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3A1F7A3-8BA7-C183-EC1A-E4C5BD87F85A}"/>
                </a:ext>
              </a:extLst>
            </p:cNvPr>
            <p:cNvCxnSpPr>
              <a:cxnSpLocks/>
            </p:cNvCxnSpPr>
            <p:nvPr/>
          </p:nvCxnSpPr>
          <p:spPr>
            <a:xfrm>
              <a:off x="4735977" y="3847607"/>
              <a:ext cx="1472385" cy="80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88D553-1404-451C-6C19-1B8D51D7AD51}"/>
                </a:ext>
              </a:extLst>
            </p:cNvPr>
            <p:cNvCxnSpPr>
              <a:cxnSpLocks/>
            </p:cNvCxnSpPr>
            <p:nvPr/>
          </p:nvCxnSpPr>
          <p:spPr>
            <a:xfrm flipV="1">
              <a:off x="3280833" y="2992710"/>
              <a:ext cx="293544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38216A-0849-7D1D-9521-1841FAA3432D}"/>
                </a:ext>
              </a:extLst>
            </p:cNvPr>
            <p:cNvCxnSpPr>
              <a:cxnSpLocks/>
            </p:cNvCxnSpPr>
            <p:nvPr/>
          </p:nvCxnSpPr>
          <p:spPr>
            <a:xfrm>
              <a:off x="1792386" y="5524916"/>
              <a:ext cx="44077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B2B704-5694-02BA-31C0-3148632258F2}"/>
                </a:ext>
              </a:extLst>
            </p:cNvPr>
            <p:cNvCxnSpPr>
              <a:cxnSpLocks/>
            </p:cNvCxnSpPr>
            <p:nvPr/>
          </p:nvCxnSpPr>
          <p:spPr>
            <a:xfrm flipH="1" flipV="1">
              <a:off x="1802488" y="3877247"/>
              <a:ext cx="2" cy="16476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59E8044-78AD-D378-8ACA-F1E7FE273528}"/>
                </a:ext>
              </a:extLst>
            </p:cNvPr>
            <p:cNvSpPr txBox="1"/>
            <p:nvPr/>
          </p:nvSpPr>
          <p:spPr>
            <a:xfrm>
              <a:off x="6225979" y="1107663"/>
              <a:ext cx="295274" cy="369332"/>
            </a:xfrm>
            <a:prstGeom prst="rect">
              <a:avLst/>
            </a:prstGeom>
            <a:noFill/>
          </p:spPr>
          <p:txBody>
            <a:bodyPr wrap="none" rtlCol="0">
              <a:spAutoFit/>
            </a:bodyPr>
            <a:lstStyle/>
            <a:p>
              <a:r>
                <a:rPr lang="en-US" dirty="0"/>
                <a:t>a</a:t>
              </a:r>
            </a:p>
          </p:txBody>
        </p:sp>
        <p:sp>
          <p:nvSpPr>
            <p:cNvPr id="47" name="TextBox 46">
              <a:extLst>
                <a:ext uri="{FF2B5EF4-FFF2-40B4-BE49-F238E27FC236}">
                  <a16:creationId xmlns:a16="http://schemas.microsoft.com/office/drawing/2014/main" id="{D97D8B9D-964A-C467-35D7-DB706D0EBFE3}"/>
                </a:ext>
              </a:extLst>
            </p:cNvPr>
            <p:cNvSpPr txBox="1"/>
            <p:nvPr/>
          </p:nvSpPr>
          <p:spPr>
            <a:xfrm>
              <a:off x="6225979" y="3666602"/>
              <a:ext cx="306494" cy="369332"/>
            </a:xfrm>
            <a:prstGeom prst="rect">
              <a:avLst/>
            </a:prstGeom>
            <a:noFill/>
          </p:spPr>
          <p:txBody>
            <a:bodyPr wrap="none" rtlCol="0">
              <a:spAutoFit/>
            </a:bodyPr>
            <a:lstStyle/>
            <a:p>
              <a:r>
                <a:rPr lang="en-US" dirty="0"/>
                <a:t>b</a:t>
              </a:r>
            </a:p>
          </p:txBody>
        </p:sp>
        <p:sp>
          <p:nvSpPr>
            <p:cNvPr id="48" name="TextBox 47">
              <a:extLst>
                <a:ext uri="{FF2B5EF4-FFF2-40B4-BE49-F238E27FC236}">
                  <a16:creationId xmlns:a16="http://schemas.microsoft.com/office/drawing/2014/main" id="{F54759E9-159E-AF83-7F0F-2BCB58397E86}"/>
                </a:ext>
              </a:extLst>
            </p:cNvPr>
            <p:cNvSpPr txBox="1"/>
            <p:nvPr/>
          </p:nvSpPr>
          <p:spPr>
            <a:xfrm>
              <a:off x="6225979" y="5350883"/>
              <a:ext cx="282450" cy="369332"/>
            </a:xfrm>
            <a:prstGeom prst="rect">
              <a:avLst/>
            </a:prstGeom>
            <a:noFill/>
          </p:spPr>
          <p:txBody>
            <a:bodyPr wrap="none" rtlCol="0">
              <a:spAutoFit/>
            </a:bodyPr>
            <a:lstStyle/>
            <a:p>
              <a:r>
                <a:rPr lang="en-US" dirty="0"/>
                <a:t>c</a:t>
              </a:r>
            </a:p>
          </p:txBody>
        </p:sp>
        <p:sp>
          <p:nvSpPr>
            <p:cNvPr id="49" name="TextBox 48">
              <a:extLst>
                <a:ext uri="{FF2B5EF4-FFF2-40B4-BE49-F238E27FC236}">
                  <a16:creationId xmlns:a16="http://schemas.microsoft.com/office/drawing/2014/main" id="{0705CCA6-B02D-EE82-F62B-C3722AC9D589}"/>
                </a:ext>
              </a:extLst>
            </p:cNvPr>
            <p:cNvSpPr txBox="1"/>
            <p:nvPr/>
          </p:nvSpPr>
          <p:spPr>
            <a:xfrm>
              <a:off x="6225979" y="2791774"/>
              <a:ext cx="319318" cy="400110"/>
            </a:xfrm>
            <a:prstGeom prst="rect">
              <a:avLst/>
            </a:prstGeom>
            <a:noFill/>
          </p:spPr>
          <p:txBody>
            <a:bodyPr wrap="none" rtlCol="0">
              <a:spAutoFit/>
            </a:bodyPr>
            <a:lstStyle/>
            <a:p>
              <a:r>
                <a:rPr lang="en-US" sz="2000" dirty="0"/>
                <a:t>n</a:t>
              </a:r>
              <a:endParaRPr lang="en-US" dirty="0"/>
            </a:p>
          </p:txBody>
        </p:sp>
        <p:sp>
          <p:nvSpPr>
            <p:cNvPr id="50" name="Oval 49">
              <a:extLst>
                <a:ext uri="{FF2B5EF4-FFF2-40B4-BE49-F238E27FC236}">
                  <a16:creationId xmlns:a16="http://schemas.microsoft.com/office/drawing/2014/main" id="{D3202117-BD6F-AF37-9EAD-9856B938FBD7}"/>
                </a:ext>
              </a:extLst>
            </p:cNvPr>
            <p:cNvSpPr/>
            <p:nvPr/>
          </p:nvSpPr>
          <p:spPr>
            <a:xfrm>
              <a:off x="6111624" y="1217901"/>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7CB8AD4-2007-9A33-02DE-63B5DA879558}"/>
                </a:ext>
              </a:extLst>
            </p:cNvPr>
            <p:cNvSpPr/>
            <p:nvPr/>
          </p:nvSpPr>
          <p:spPr>
            <a:xfrm>
              <a:off x="6111624" y="2910841"/>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08F222F-1752-CF00-47AC-D291F0ADC60A}"/>
                </a:ext>
              </a:extLst>
            </p:cNvPr>
            <p:cNvSpPr/>
            <p:nvPr/>
          </p:nvSpPr>
          <p:spPr>
            <a:xfrm>
              <a:off x="6111624" y="3782030"/>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CBDAE6B-145B-6F36-A814-EE50CC775B59}"/>
                </a:ext>
              </a:extLst>
            </p:cNvPr>
            <p:cNvSpPr/>
            <p:nvPr/>
          </p:nvSpPr>
          <p:spPr>
            <a:xfrm>
              <a:off x="6111624" y="5444936"/>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214843-02E0-B213-AFAD-55807267C4AF}"/>
                </a:ext>
              </a:extLst>
            </p:cNvPr>
            <p:cNvSpPr/>
            <p:nvPr/>
          </p:nvSpPr>
          <p:spPr>
            <a:xfrm>
              <a:off x="3214927" y="2923298"/>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328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89D70D-6151-9613-3120-E67150C926D6}"/>
              </a:ext>
            </a:extLst>
          </p:cNvPr>
          <p:cNvSpPr>
            <a:spLocks noGrp="1"/>
          </p:cNvSpPr>
          <p:nvPr>
            <p:ph type="title"/>
          </p:nvPr>
        </p:nvSpPr>
        <p:spPr/>
        <p:txBody>
          <a:bodyPr/>
          <a:lstStyle/>
          <a:p>
            <a:r>
              <a:rPr lang="en-US" dirty="0"/>
              <a:t>Line-ot-neutral voltages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C8D946-D463-6113-B3B4-DADBEA72A7D9}"/>
                  </a:ext>
                </a:extLst>
              </p:cNvPr>
              <p:cNvSpPr>
                <a:spLocks noGrp="1"/>
              </p:cNvSpPr>
              <p:nvPr>
                <p:ph sz="half" idx="2"/>
              </p:nvPr>
            </p:nvSpPr>
            <p:spPr>
              <a:xfrm>
                <a:off x="548639" y="1555668"/>
                <a:ext cx="6550327" cy="4633995"/>
              </a:xfrm>
            </p:spPr>
            <p:txBody>
              <a:bodyPr>
                <a:normAutofit/>
              </a:bodyPr>
              <a:lstStyle/>
              <a:p>
                <a:pPr marL="0" marR="0" indent="0">
                  <a:lnSpc>
                    <a:spcPct val="120000"/>
                  </a:lnSpc>
                  <a:spcBef>
                    <a:spcPts val="0"/>
                  </a:spcBef>
                  <a:spcAft>
                    <a:spcPts val="600"/>
                  </a:spcAft>
                  <a:buNone/>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𝑏𝑛</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𝑐𝑛</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ea typeface="Times New Roman" panose="02020603050405020304" pitchFamily="18" charset="0"/>
                    <a:cs typeface="Times New Roman" panose="02020603050405020304" pitchFamily="18" charset="0"/>
                  </a:rPr>
                  <a:t> </a:t>
                </a:r>
              </a:p>
              <a:p>
                <a:pPr marL="0" indent="0">
                  <a:buNone/>
                </a:pPr>
                <a:endParaRPr lang="en-US" dirty="0"/>
              </a:p>
              <a:p>
                <a:pPr marL="0" indent="0">
                  <a:buNone/>
                </a:pPr>
                <a:r>
                  <a:rPr lang="en-US" dirty="0">
                    <a:latin typeface="Arial" panose="020B0604020202020204" pitchFamily="34" charset="0"/>
                    <a:cs typeface="Arial" panose="020B0604020202020204" pitchFamily="34" charset="0"/>
                  </a:rPr>
                  <a:t>Balanced three-phase voltage phasors</a:t>
                </a:r>
              </a:p>
              <a:p>
                <a:pPr marL="800100" lvl="1" indent="-342900"/>
                <a:r>
                  <a:rPr lang="en-US" dirty="0">
                    <a:latin typeface="Arial" panose="020B0604020202020204" pitchFamily="34" charset="0"/>
                    <a:cs typeface="Arial" panose="020B0604020202020204" pitchFamily="34" charset="0"/>
                  </a:rPr>
                  <a:t>Equal magnitude</a:t>
                </a:r>
              </a:p>
              <a:p>
                <a:pPr marL="800100" lvl="1" indent="-342900"/>
                <a:r>
                  <a:rPr lang="en-US" dirty="0">
                    <a:latin typeface="Arial" panose="020B0604020202020204" pitchFamily="34" charset="0"/>
                    <a:cs typeface="Arial" panose="020B0604020202020204" pitchFamily="34" charset="0"/>
                  </a:rPr>
                  <a:t>Equal 120° phase differences</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7CC8D946-D463-6113-B3B4-DADBEA72A7D9}"/>
                  </a:ext>
                </a:extLst>
              </p:cNvPr>
              <p:cNvSpPr>
                <a:spLocks noGrp="1" noRot="1" noChangeAspect="1" noMove="1" noResize="1" noEditPoints="1" noAdjustHandles="1" noChangeArrowheads="1" noChangeShapeType="1" noTextEdit="1"/>
              </p:cNvSpPr>
              <p:nvPr>
                <p:ph sz="half" idx="2"/>
              </p:nvPr>
            </p:nvSpPr>
            <p:spPr>
              <a:xfrm>
                <a:off x="548639" y="1555668"/>
                <a:ext cx="6550327" cy="4633995"/>
              </a:xfrm>
              <a:blipFill>
                <a:blip r:embed="rId2"/>
                <a:stretch>
                  <a:fillRect l="-193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61233D5-AFE3-1ECA-3C06-ED8DE95E4EE6}"/>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90A46E8B-B3E1-5296-47E7-314EB4585986}"/>
              </a:ext>
            </a:extLst>
          </p:cNvPr>
          <p:cNvSpPr>
            <a:spLocks noGrp="1"/>
          </p:cNvSpPr>
          <p:nvPr>
            <p:ph type="sldNum" sz="quarter" idx="12"/>
          </p:nvPr>
        </p:nvSpPr>
        <p:spPr/>
        <p:txBody>
          <a:bodyPr/>
          <a:lstStyle/>
          <a:p>
            <a:fld id="{697646A6-6B76-9347-9EA0-ECEE7D8FD72D}" type="slidenum">
              <a:rPr lang="en-US" smtClean="0"/>
              <a:t>22</a:t>
            </a:fld>
            <a:endParaRPr lang="en-US"/>
          </a:p>
        </p:txBody>
      </p:sp>
      <p:grpSp>
        <p:nvGrpSpPr>
          <p:cNvPr id="10" name="Group 9">
            <a:extLst>
              <a:ext uri="{FF2B5EF4-FFF2-40B4-BE49-F238E27FC236}">
                <a16:creationId xmlns:a16="http://schemas.microsoft.com/office/drawing/2014/main" id="{E0534A46-44FB-DEB1-9A0A-1EFAD6DD2F2D}"/>
              </a:ext>
            </a:extLst>
          </p:cNvPr>
          <p:cNvGrpSpPr/>
          <p:nvPr/>
        </p:nvGrpSpPr>
        <p:grpSpPr>
          <a:xfrm>
            <a:off x="7361709" y="1947096"/>
            <a:ext cx="4159729" cy="4088599"/>
            <a:chOff x="3588490" y="1569055"/>
            <a:chExt cx="3371039" cy="3313395"/>
          </a:xfrm>
        </p:grpSpPr>
        <p:sp>
          <p:nvSpPr>
            <p:cNvPr id="11" name="Oval 10">
              <a:extLst>
                <a:ext uri="{FF2B5EF4-FFF2-40B4-BE49-F238E27FC236}">
                  <a16:creationId xmlns:a16="http://schemas.microsoft.com/office/drawing/2014/main" id="{BCB28A41-8E3B-A3E1-B972-B4153CB2A23F}"/>
                </a:ext>
              </a:extLst>
            </p:cNvPr>
            <p:cNvSpPr>
              <a:spLocks noChangeAspect="1"/>
            </p:cNvSpPr>
            <p:nvPr/>
          </p:nvSpPr>
          <p:spPr>
            <a:xfrm>
              <a:off x="3614470" y="1706723"/>
              <a:ext cx="3044952" cy="3044952"/>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BCA4073-B7CE-F9BD-8C5D-AFE723713977}"/>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EA8C4BBA-7625-A85B-B455-CBD270DFDD76}"/>
                  </a:ext>
                </a:extLst>
              </p:cNvPr>
              <p:cNvCxnSpPr>
                <a:cxnSpLocks/>
              </p:cNvCxnSpPr>
              <p:nvPr/>
            </p:nvCxnSpPr>
            <p:spPr>
              <a:xfrm flipV="1">
                <a:off x="5140869" y="3220055"/>
                <a:ext cx="1515796" cy="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205CDC-FD1C-A0CB-3046-222B14B7C5E8}"/>
                  </a:ext>
                </a:extLst>
              </p:cNvPr>
              <p:cNvCxnSpPr>
                <a:cxnSpLocks/>
              </p:cNvCxnSpPr>
              <p:nvPr/>
            </p:nvCxnSpPr>
            <p:spPr>
              <a:xfrm flipH="1" flipV="1">
                <a:off x="4371501" y="1897491"/>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5C1098-8134-C72F-386F-D66AA4F3A393}"/>
                  </a:ext>
                </a:extLst>
              </p:cNvPr>
              <p:cNvCxnSpPr>
                <a:cxnSpLocks/>
              </p:cNvCxnSpPr>
              <p:nvPr/>
            </p:nvCxnSpPr>
            <p:spPr>
              <a:xfrm flipH="1">
                <a:off x="4371011" y="3226274"/>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2F7F07C8-8D6F-439E-56D8-7B2C267F8E4F}"/>
                </a:ext>
              </a:extLst>
            </p:cNvPr>
            <p:cNvSpPr txBox="1"/>
            <p:nvPr/>
          </p:nvSpPr>
          <p:spPr>
            <a:xfrm>
              <a:off x="6664255" y="3035389"/>
              <a:ext cx="295274"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2F721607-73A5-3A92-2EA0-F4F1D58DBFE2}"/>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8DD43506-BDC1-7A1E-78BF-E30437D79652}"/>
                </a:ext>
              </a:extLst>
            </p:cNvPr>
            <p:cNvSpPr txBox="1"/>
            <p:nvPr/>
          </p:nvSpPr>
          <p:spPr>
            <a:xfrm>
              <a:off x="4170938" y="4513118"/>
              <a:ext cx="306494" cy="369332"/>
            </a:xfrm>
            <a:prstGeom prst="rect">
              <a:avLst/>
            </a:prstGeom>
            <a:noFill/>
          </p:spPr>
          <p:txBody>
            <a:bodyPr wrap="none" rtlCol="0">
              <a:spAutoFit/>
            </a:bodyPr>
            <a:lstStyle/>
            <a:p>
              <a:r>
                <a:rPr lang="en-US" dirty="0"/>
                <a:t>b</a:t>
              </a:r>
            </a:p>
          </p:txBody>
        </p:sp>
        <p:sp>
          <p:nvSpPr>
            <p:cNvPr id="16" name="TextBox 15">
              <a:extLst>
                <a:ext uri="{FF2B5EF4-FFF2-40B4-BE49-F238E27FC236}">
                  <a16:creationId xmlns:a16="http://schemas.microsoft.com/office/drawing/2014/main" id="{A1B57E1E-EC4C-DA28-15B2-F2E75C2C7CF2}"/>
                </a:ext>
              </a:extLst>
            </p:cNvPr>
            <p:cNvSpPr txBox="1"/>
            <p:nvPr/>
          </p:nvSpPr>
          <p:spPr>
            <a:xfrm>
              <a:off x="4163523" y="1569055"/>
              <a:ext cx="282450" cy="369332"/>
            </a:xfrm>
            <a:prstGeom prst="rect">
              <a:avLst/>
            </a:prstGeom>
            <a:noFill/>
          </p:spPr>
          <p:txBody>
            <a:bodyPr wrap="none" rtlCol="0">
              <a:spAutoFit/>
            </a:bodyPr>
            <a:lstStyle/>
            <a:p>
              <a:r>
                <a:rPr lang="en-US" dirty="0"/>
                <a:t>c</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4230B6F-083A-BB4F-EE95-3DEEA3A0B1B5}"/>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17" name="Rectangle 16">
                  <a:extLst>
                    <a:ext uri="{FF2B5EF4-FFF2-40B4-BE49-F238E27FC236}">
                      <a16:creationId xmlns:a16="http://schemas.microsoft.com/office/drawing/2014/main" id="{44230B6F-083A-BB4F-EE95-3DEEA3A0B1B5}"/>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3A67800-A0D7-1E10-F3B2-AB2B47D5257F}"/>
                    </a:ext>
                  </a:extLst>
                </p:cNvPr>
                <p:cNvSpPr/>
                <p:nvPr/>
              </p:nvSpPr>
              <p:spPr>
                <a:xfrm>
                  <a:off x="4371871"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18" name="Rectangle 17">
                  <a:extLst>
                    <a:ext uri="{FF2B5EF4-FFF2-40B4-BE49-F238E27FC236}">
                      <a16:creationId xmlns:a16="http://schemas.microsoft.com/office/drawing/2014/main" id="{13A67800-A0D7-1E10-F3B2-AB2B47D5257F}"/>
                    </a:ext>
                  </a:extLst>
                </p:cNvPr>
                <p:cNvSpPr>
                  <a:spLocks noRot="1" noChangeAspect="1" noMove="1" noResize="1" noEditPoints="1" noAdjustHandles="1" noChangeArrowheads="1" noChangeShapeType="1" noTextEdit="1"/>
                </p:cNvSpPr>
                <p:nvPr/>
              </p:nvSpPr>
              <p:spPr>
                <a:xfrm>
                  <a:off x="4371871" y="2740547"/>
                  <a:ext cx="5341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FAEFD3B-8E57-E097-12B9-8E55D5B80ED9}"/>
                    </a:ext>
                  </a:extLst>
                </p:cNvPr>
                <p:cNvSpPr/>
                <p:nvPr/>
              </p:nvSpPr>
              <p:spPr>
                <a:xfrm>
                  <a:off x="4868667" y="3546652"/>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9" name="Rectangle 18">
                  <a:extLst>
                    <a:ext uri="{FF2B5EF4-FFF2-40B4-BE49-F238E27FC236}">
                      <a16:creationId xmlns:a16="http://schemas.microsoft.com/office/drawing/2014/main" id="{BFAEFD3B-8E57-E097-12B9-8E55D5B80ED9}"/>
                    </a:ext>
                  </a:extLst>
                </p:cNvPr>
                <p:cNvSpPr>
                  <a:spLocks noRot="1" noChangeAspect="1" noMove="1" noResize="1" noEditPoints="1" noAdjustHandles="1" noChangeArrowheads="1" noChangeShapeType="1" noTextEdit="1"/>
                </p:cNvSpPr>
                <p:nvPr/>
              </p:nvSpPr>
              <p:spPr>
                <a:xfrm>
                  <a:off x="4868667" y="3546652"/>
                  <a:ext cx="573619" cy="369332"/>
                </a:xfrm>
                <a:prstGeom prst="rect">
                  <a:avLst/>
                </a:prstGeom>
                <a:blipFill>
                  <a:blip r:embed="rId5"/>
                  <a:stretch>
                    <a:fillRect/>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8A23CD32-C76A-87E1-41B1-B3A75279CE0D}"/>
                </a:ext>
              </a:extLst>
            </p:cNvPr>
            <p:cNvSpPr>
              <a:spLocks noChangeAspect="1"/>
            </p:cNvSpPr>
            <p:nvPr/>
          </p:nvSpPr>
          <p:spPr>
            <a:xfrm>
              <a:off x="4145197" y="221699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C808770-8388-4C1B-DE3F-247871174A21}"/>
                </a:ext>
              </a:extLst>
            </p:cNvPr>
            <p:cNvSpPr>
              <a:spLocks noChangeAspect="1"/>
            </p:cNvSpPr>
            <p:nvPr/>
          </p:nvSpPr>
          <p:spPr>
            <a:xfrm flipV="1">
              <a:off x="4145540" y="2222289"/>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A12E558D-DAAC-9096-CB68-6060947FFCBC}"/>
                </a:ext>
              </a:extLst>
            </p:cNvPr>
            <p:cNvSpPr>
              <a:spLocks noChangeAspect="1"/>
            </p:cNvSpPr>
            <p:nvPr/>
          </p:nvSpPr>
          <p:spPr>
            <a:xfrm rot="7197923" flipV="1">
              <a:off x="4115918" y="222421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u="sng" dirty="0"/>
            </a:p>
          </p:txBody>
        </p:sp>
        <p:sp>
          <p:nvSpPr>
            <p:cNvPr id="23" name="TextBox 22">
              <a:extLst>
                <a:ext uri="{FF2B5EF4-FFF2-40B4-BE49-F238E27FC236}">
                  <a16:creationId xmlns:a16="http://schemas.microsoft.com/office/drawing/2014/main" id="{A64BEAA5-211D-B278-2F6E-F64A92567984}"/>
                </a:ext>
              </a:extLst>
            </p:cNvPr>
            <p:cNvSpPr txBox="1"/>
            <p:nvPr/>
          </p:nvSpPr>
          <p:spPr>
            <a:xfrm>
              <a:off x="5637355" y="2108611"/>
              <a:ext cx="519694" cy="307777"/>
            </a:xfrm>
            <a:prstGeom prst="rect">
              <a:avLst/>
            </a:prstGeom>
            <a:noFill/>
          </p:spPr>
          <p:txBody>
            <a:bodyPr wrap="none" rtlCol="0">
              <a:spAutoFit/>
            </a:bodyPr>
            <a:lstStyle/>
            <a:p>
              <a:r>
                <a:rPr lang="en-US" sz="1400" dirty="0"/>
                <a:t>120°</a:t>
              </a:r>
            </a:p>
          </p:txBody>
        </p:sp>
        <p:sp>
          <p:nvSpPr>
            <p:cNvPr id="24" name="TextBox 23">
              <a:extLst>
                <a:ext uri="{FF2B5EF4-FFF2-40B4-BE49-F238E27FC236}">
                  <a16:creationId xmlns:a16="http://schemas.microsoft.com/office/drawing/2014/main" id="{30C91177-DFF4-1740-E4D1-6FA5E44300CC}"/>
                </a:ext>
              </a:extLst>
            </p:cNvPr>
            <p:cNvSpPr txBox="1"/>
            <p:nvPr/>
          </p:nvSpPr>
          <p:spPr>
            <a:xfrm>
              <a:off x="5637355" y="4013523"/>
              <a:ext cx="519694" cy="307777"/>
            </a:xfrm>
            <a:prstGeom prst="rect">
              <a:avLst/>
            </a:prstGeom>
            <a:noFill/>
          </p:spPr>
          <p:txBody>
            <a:bodyPr wrap="none" rtlCol="0">
              <a:spAutoFit/>
            </a:bodyPr>
            <a:lstStyle/>
            <a:p>
              <a:r>
                <a:rPr lang="en-US" sz="1400" dirty="0"/>
                <a:t>120°</a:t>
              </a:r>
            </a:p>
          </p:txBody>
        </p:sp>
        <p:sp>
          <p:nvSpPr>
            <p:cNvPr id="25" name="TextBox 24">
              <a:extLst>
                <a:ext uri="{FF2B5EF4-FFF2-40B4-BE49-F238E27FC236}">
                  <a16:creationId xmlns:a16="http://schemas.microsoft.com/office/drawing/2014/main" id="{B35B4B51-3E53-6089-0039-5AA771585E59}"/>
                </a:ext>
              </a:extLst>
            </p:cNvPr>
            <p:cNvSpPr txBox="1"/>
            <p:nvPr/>
          </p:nvSpPr>
          <p:spPr>
            <a:xfrm>
              <a:off x="3588490" y="3075310"/>
              <a:ext cx="519694" cy="307777"/>
            </a:xfrm>
            <a:prstGeom prst="rect">
              <a:avLst/>
            </a:prstGeom>
            <a:noFill/>
          </p:spPr>
          <p:txBody>
            <a:bodyPr wrap="none" rtlCol="0">
              <a:spAutoFit/>
            </a:bodyPr>
            <a:lstStyle/>
            <a:p>
              <a:r>
                <a:rPr lang="en-US" sz="1400" dirty="0"/>
                <a:t>120°</a:t>
              </a:r>
            </a:p>
          </p:txBody>
        </p:sp>
      </p:grpSp>
    </p:spTree>
    <p:extLst>
      <p:ext uri="{BB962C8B-B14F-4D97-AF65-F5344CB8AC3E}">
        <p14:creationId xmlns:p14="http://schemas.microsoft.com/office/powerpoint/2010/main" val="264592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89D70D-6151-9613-3120-E67150C926D6}"/>
              </a:ext>
            </a:extLst>
          </p:cNvPr>
          <p:cNvSpPr>
            <a:spLocks noGrp="1"/>
          </p:cNvSpPr>
          <p:nvPr>
            <p:ph type="title"/>
          </p:nvPr>
        </p:nvSpPr>
        <p:spPr/>
        <p:txBody>
          <a:bodyPr/>
          <a:lstStyle/>
          <a:p>
            <a:r>
              <a:rPr lang="en-US" dirty="0"/>
              <a:t>Line-to-neutral voltages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C8D946-D463-6113-B3B4-DADBEA72A7D9}"/>
                  </a:ext>
                </a:extLst>
              </p:cNvPr>
              <p:cNvSpPr>
                <a:spLocks noGrp="1"/>
              </p:cNvSpPr>
              <p:nvPr>
                <p:ph sz="half" idx="2"/>
              </p:nvPr>
            </p:nvSpPr>
            <p:spPr>
              <a:xfrm>
                <a:off x="548639" y="1555668"/>
                <a:ext cx="6550327" cy="4633995"/>
              </a:xfrm>
            </p:spPr>
            <p:txBody>
              <a:bodyPr>
                <a:normAutofit fontScale="92500"/>
              </a:bodyPr>
              <a:lstStyle/>
              <a:p>
                <a:pPr marL="0" marR="0" indent="0">
                  <a:spcBef>
                    <a:spcPts val="0"/>
                  </a:spcBef>
                  <a:spcAft>
                    <a:spcPts val="1200"/>
                  </a:spcAft>
                  <a:buNone/>
                </a:pPr>
                <a14:m>
                  <m:oMath xmlns:m="http://schemas.openxmlformats.org/officeDocument/2006/math">
                    <m:acc>
                      <m:accPr>
                        <m:chr m:val="̅"/>
                        <m:ctrlP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𝑏𝑛</m:t>
                            </m:r>
                          </m:sub>
                        </m:sSub>
                      </m:e>
                    </m:ac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𝑐𝑛</m:t>
                            </m:r>
                          </m:sub>
                        </m:sSub>
                      </m:e>
                    </m:acc>
                  </m:oMath>
                </a14:m>
                <a:r>
                  <a:rPr lang="en-US" sz="2800" i="1" dirty="0">
                    <a:effectLst/>
                    <a:latin typeface="Cambria Math" panose="02040503050406030204" pitchFamily="18" charset="0"/>
                    <a:ea typeface="Times New Roman" panose="02020603050405020304" pitchFamily="18" charset="0"/>
                    <a:cs typeface="Times New Roman" panose="02020603050405020304" pitchFamily="18" charset="0"/>
                  </a:rPr>
                  <a:t> </a:t>
                </a:r>
              </a:p>
              <a:p>
                <a:pPr marL="0" marR="0" indent="0">
                  <a:spcBef>
                    <a:spcPts val="0"/>
                  </a:spcBef>
                  <a:spcAft>
                    <a:spcPts val="1200"/>
                  </a:spcAft>
                  <a:buNone/>
                </a:pP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1200"/>
                  </a:spcAft>
                  <a:buNone/>
                </a:pP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800" i="1" dirty="0">
                    <a:effectLst/>
                    <a:latin typeface="Cambria Math" panose="02040503050406030204" pitchFamily="18" charset="0"/>
                    <a:ea typeface="Times New Roman" panose="02020603050405020304" pitchFamily="18" charset="0"/>
                    <a:cs typeface="Times New Roman" panose="02020603050405020304" pitchFamily="18" charset="0"/>
                  </a:rPr>
                  <a:t> </a:t>
                </a:r>
              </a:p>
              <a:p>
                <a:pPr marL="0" marR="0" indent="0">
                  <a:spcBef>
                    <a:spcPts val="0"/>
                  </a:spcBef>
                  <a:spcAft>
                    <a:spcPts val="1200"/>
                  </a:spcAft>
                  <a:buNone/>
                  <a:tabLst>
                    <a:tab pos="396875" algn="l"/>
                  </a:tabLst>
                </a:pPr>
                <a:r>
                  <a:rPr lang="en-US" sz="2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func>
                      <m:func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e>
                    </m:fun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𝑗𝑉</m:t>
                    </m:r>
                    <m:func>
                      <m:func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e>
                    </m:fun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1200"/>
                  </a:spcAft>
                  <a:buNone/>
                  <a:tabLst>
                    <a:tab pos="396875" algn="l"/>
                  </a:tabLst>
                </a:pPr>
                <a:r>
                  <a:rPr lang="en-US" sz="2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𝑉</m:t>
                    </m:r>
                    <m:func>
                      <m:func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e>
                    </m:fun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𝑗𝑉</m:t>
                    </m:r>
                    <m:func>
                      <m:func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m:t>
                        </m:r>
                      </m:e>
                    </m:func>
                  </m:oMath>
                </a14:m>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1200"/>
                  </a:spcAft>
                  <a:buNone/>
                  <a:tabLst>
                    <a:tab pos="396875" algn="l"/>
                  </a:tabLst>
                </a:pPr>
                <a14:m>
                  <m:oMath xmlns:m="http://schemas.openxmlformats.org/officeDocument/2006/math">
                    <m:r>
                      <a:rPr lang="en-US">
                        <a:latin typeface="Cambria Math" panose="02040503050406030204" pitchFamily="18" charset="0"/>
                        <a:ea typeface="Times New Roman" panose="02020603050405020304" pitchFamily="18" charset="0"/>
                        <a:cs typeface="Times New Roman" panose="02020603050405020304" pitchFamily="18" charset="0"/>
                      </a:rPr>
                      <m:t>=</m:t>
                    </m:r>
                    <m:r>
                      <a:rPr lang="en-US">
                        <a:latin typeface="Cambria Math" panose="02040503050406030204" pitchFamily="18" charset="0"/>
                        <a:ea typeface="Times New Roman" panose="02020603050405020304" pitchFamily="18" charset="0"/>
                        <a:cs typeface="Times New Roman" panose="02020603050405020304" pitchFamily="18" charset="0"/>
                      </a:rPr>
                      <m:t>𝑉</m:t>
                    </m:r>
                    <m:d>
                      <m:dPr>
                        <m:begChr m:val="["/>
                        <m:end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a:latin typeface="Cambria Math" panose="02040503050406030204" pitchFamily="18" charset="0"/>
                            <a:ea typeface="Times New Roman" panose="02020603050405020304" pitchFamily="18" charset="0"/>
                            <a:cs typeface="Times New Roman" panose="02020603050405020304" pitchFamily="18" charset="0"/>
                          </a:rPr>
                          <m:t>1+</m:t>
                        </m:r>
                        <m:func>
                          <m:funcPr>
                            <m:ctrlPr>
                              <a:rPr lang="en-US"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a:latin typeface="Cambria Math" panose="02040503050406030204" pitchFamily="18" charset="0"/>
                                    <a:ea typeface="Times New Roman" panose="02020603050405020304" pitchFamily="18" charset="0"/>
                                    <a:cs typeface="Times New Roman" panose="02020603050405020304" pitchFamily="18" charset="0"/>
                                  </a:rPr>
                                  <m:t>−120°</m:t>
                                </m:r>
                              </m:e>
                            </m:d>
                          </m:e>
                        </m:func>
                        <m:r>
                          <a:rPr lang="en-US">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a:latin typeface="Cambria Math" panose="02040503050406030204" pitchFamily="18" charset="0"/>
                                    <a:ea typeface="Times New Roman" panose="02020603050405020304" pitchFamily="18" charset="0"/>
                                    <a:cs typeface="Times New Roman" panose="02020603050405020304" pitchFamily="18" charset="0"/>
                                  </a:rPr>
                                  <m:t>120°</m:t>
                                </m:r>
                              </m:e>
                            </m:d>
                          </m:e>
                        </m:func>
                      </m:e>
                    </m:d>
                    <m:r>
                      <a:rPr lang="en-US">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a typeface="Times New Roman" panose="02020603050405020304" pitchFamily="18" charset="0"/>
                    <a:cs typeface="Times New Roman" panose="02020603050405020304" pitchFamily="18" charset="0"/>
                  </a:rPr>
                  <a:t> </a:t>
                </a:r>
              </a:p>
              <a:p>
                <a:pPr marL="0" marR="0" indent="0">
                  <a:spcBef>
                    <a:spcPts val="0"/>
                  </a:spcBef>
                  <a:spcAft>
                    <a:spcPts val="1200"/>
                  </a:spcAft>
                  <a:buNone/>
                  <a:tabLst>
                    <a:tab pos="396875" algn="l"/>
                  </a:tabLst>
                </a:pPr>
                <a:r>
                  <a:rPr lang="en-US" dirty="0">
                    <a:ea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smtClean="0">
                        <a:latin typeface="Cambria Math" panose="02040503050406030204" pitchFamily="18" charset="0"/>
                        <a:ea typeface="Times New Roman" panose="02020603050405020304" pitchFamily="18" charset="0"/>
                        <a:cs typeface="Times New Roman" panose="02020603050405020304" pitchFamily="18" charset="0"/>
                      </a:rPr>
                      <m:t>j</m:t>
                    </m:r>
                    <m:r>
                      <a:rPr lang="en-US">
                        <a:latin typeface="Cambria Math" panose="02040503050406030204" pitchFamily="18" charset="0"/>
                        <a:ea typeface="Times New Roman" panose="02020603050405020304" pitchFamily="18" charset="0"/>
                        <a:cs typeface="Times New Roman" panose="02020603050405020304" pitchFamily="18" charset="0"/>
                      </a:rPr>
                      <m:t>𝑉</m:t>
                    </m:r>
                    <m:d>
                      <m:dPr>
                        <m:begChr m:val="["/>
                        <m:end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b="0" i="0" smtClean="0">
                            <a:latin typeface="Cambria Math" panose="02040503050406030204" pitchFamily="18" charset="0"/>
                            <a:ea typeface="Times New Roman" panose="02020603050405020304" pitchFamily="18" charset="0"/>
                            <a:cs typeface="Times New Roman" panose="02020603050405020304" pitchFamily="18" charset="0"/>
                          </a:rPr>
                          <m:t>sin</m:t>
                        </m:r>
                        <m:r>
                          <a:rPr lang="en-US" b="0" i="0" smtClean="0">
                            <a:latin typeface="Cambria Math" panose="02040503050406030204" pitchFamily="18" charset="0"/>
                            <a:ea typeface="Times New Roman" panose="02020603050405020304" pitchFamily="18" charset="0"/>
                            <a:cs typeface="Times New Roman" panose="02020603050405020304" pitchFamily="18" charset="0"/>
                          </a:rPr>
                          <m:t> </m:t>
                        </m:r>
                        <m:d>
                          <m:d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dPr>
                          <m:e>
                            <m:r>
                              <a:rPr lang="en-US" b="0" i="0" smtClean="0">
                                <a:latin typeface="Cambria Math" panose="02040503050406030204" pitchFamily="18" charset="0"/>
                                <a:ea typeface="Times New Roman" panose="02020603050405020304" pitchFamily="18" charset="0"/>
                                <a:cs typeface="Times New Roman" panose="02020603050405020304" pitchFamily="18" charset="0"/>
                              </a:rPr>
                              <m:t>120°</m:t>
                            </m:r>
                          </m:e>
                        </m:d>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sin</m:t>
                        </m:r>
                        <m:r>
                          <a:rPr lang="en-US">
                            <a:latin typeface="Cambria Math" panose="02040503050406030204" pitchFamily="18" charset="0"/>
                            <a:ea typeface="Times New Roman" panose="02020603050405020304" pitchFamily="18" charset="0"/>
                            <a:cs typeface="Times New Roman" panose="02020603050405020304" pitchFamily="18" charset="0"/>
                          </a:rPr>
                          <m:t> (−120°)</m:t>
                        </m:r>
                      </m:e>
                    </m:d>
                  </m:oMath>
                </a14:m>
                <a:r>
                  <a:rPr lang="en-US" dirty="0">
                    <a:ea typeface="Times New Roman" panose="02020603050405020304" pitchFamily="18" charset="0"/>
                    <a:cs typeface="Times New Roman" panose="02020603050405020304" pitchFamily="18" charset="0"/>
                  </a:rPr>
                  <a:t> </a:t>
                </a:r>
              </a:p>
              <a:p>
                <a:pPr marL="0" marR="0" indent="0">
                  <a:spcBef>
                    <a:spcPts val="0"/>
                  </a:spcBef>
                  <a:spcAft>
                    <a:spcPts val="1200"/>
                  </a:spcAft>
                  <a:buNone/>
                </a:pPr>
                <a14:m>
                  <m:oMath xmlns:m="http://schemas.openxmlformats.org/officeDocument/2006/math">
                    <m:r>
                      <a:rPr lang="en-US">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a typeface="Times New Roman" panose="02020603050405020304" pitchFamily="18" charset="0"/>
                    <a:cs typeface="Times New Roman" panose="02020603050405020304" pitchFamily="18" charset="0"/>
                  </a:rPr>
                  <a:t> </a:t>
                </a:r>
              </a:p>
              <a:p>
                <a:pPr marL="0" marR="0" indent="0">
                  <a:spcBef>
                    <a:spcPts val="0"/>
                  </a:spcBef>
                  <a:spcAft>
                    <a:spcPts val="1200"/>
                  </a:spcAft>
                  <a:buNone/>
                </a:pPr>
                <a:r>
                  <a:rPr lang="en-US" dirty="0">
                    <a:ea typeface="Times New Roman" panose="02020603050405020304" pitchFamily="18" charset="0"/>
                    <a:cs typeface="Times New Roman" panose="02020603050405020304" pitchFamily="18" charset="0"/>
                  </a:rPr>
                  <a:t>The sum of any set of balanced phasors is zero </a:t>
                </a:r>
              </a:p>
            </p:txBody>
          </p:sp>
        </mc:Choice>
        <mc:Fallback xmlns="">
          <p:sp>
            <p:nvSpPr>
              <p:cNvPr id="2" name="Content Placeholder 1">
                <a:extLst>
                  <a:ext uri="{FF2B5EF4-FFF2-40B4-BE49-F238E27FC236}">
                    <a16:creationId xmlns:a16="http://schemas.microsoft.com/office/drawing/2014/main" id="{7CC8D946-D463-6113-B3B4-DADBEA72A7D9}"/>
                  </a:ext>
                </a:extLst>
              </p:cNvPr>
              <p:cNvSpPr>
                <a:spLocks noGrp="1" noRot="1" noChangeAspect="1" noMove="1" noResize="1" noEditPoints="1" noAdjustHandles="1" noChangeArrowheads="1" noChangeShapeType="1" noTextEdit="1"/>
              </p:cNvSpPr>
              <p:nvPr>
                <p:ph sz="half" idx="2"/>
              </p:nvPr>
            </p:nvSpPr>
            <p:spPr>
              <a:xfrm>
                <a:off x="548639" y="1555668"/>
                <a:ext cx="6550327" cy="4633995"/>
              </a:xfrm>
              <a:blipFill>
                <a:blip r:embed="rId2"/>
                <a:stretch>
                  <a:fillRect l="-1741" r="-193" b="-109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61233D5-AFE3-1ECA-3C06-ED8DE95E4EE6}"/>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90A46E8B-B3E1-5296-47E7-314EB4585986}"/>
              </a:ext>
            </a:extLst>
          </p:cNvPr>
          <p:cNvSpPr>
            <a:spLocks noGrp="1"/>
          </p:cNvSpPr>
          <p:nvPr>
            <p:ph type="sldNum" sz="quarter" idx="12"/>
          </p:nvPr>
        </p:nvSpPr>
        <p:spPr/>
        <p:txBody>
          <a:bodyPr/>
          <a:lstStyle/>
          <a:p>
            <a:fld id="{697646A6-6B76-9347-9EA0-ECEE7D8FD72D}" type="slidenum">
              <a:rPr lang="en-US" smtClean="0"/>
              <a:t>23</a:t>
            </a:fld>
            <a:endParaRPr lang="en-US"/>
          </a:p>
        </p:txBody>
      </p:sp>
      <p:grpSp>
        <p:nvGrpSpPr>
          <p:cNvPr id="10" name="Group 9">
            <a:extLst>
              <a:ext uri="{FF2B5EF4-FFF2-40B4-BE49-F238E27FC236}">
                <a16:creationId xmlns:a16="http://schemas.microsoft.com/office/drawing/2014/main" id="{E0534A46-44FB-DEB1-9A0A-1EFAD6DD2F2D}"/>
              </a:ext>
            </a:extLst>
          </p:cNvPr>
          <p:cNvGrpSpPr/>
          <p:nvPr/>
        </p:nvGrpSpPr>
        <p:grpSpPr>
          <a:xfrm>
            <a:off x="7361709" y="1947096"/>
            <a:ext cx="4159729" cy="4088599"/>
            <a:chOff x="3588490" y="1569055"/>
            <a:chExt cx="3371039" cy="3313395"/>
          </a:xfrm>
        </p:grpSpPr>
        <p:sp>
          <p:nvSpPr>
            <p:cNvPr id="11" name="Oval 10">
              <a:extLst>
                <a:ext uri="{FF2B5EF4-FFF2-40B4-BE49-F238E27FC236}">
                  <a16:creationId xmlns:a16="http://schemas.microsoft.com/office/drawing/2014/main" id="{BCB28A41-8E3B-A3E1-B972-B4153CB2A23F}"/>
                </a:ext>
              </a:extLst>
            </p:cNvPr>
            <p:cNvSpPr>
              <a:spLocks noChangeAspect="1"/>
            </p:cNvSpPr>
            <p:nvPr/>
          </p:nvSpPr>
          <p:spPr>
            <a:xfrm>
              <a:off x="3614470" y="1706723"/>
              <a:ext cx="3044952" cy="3044952"/>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BCA4073-B7CE-F9BD-8C5D-AFE723713977}"/>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EA8C4BBA-7625-A85B-B455-CBD270DFDD76}"/>
                  </a:ext>
                </a:extLst>
              </p:cNvPr>
              <p:cNvCxnSpPr>
                <a:cxnSpLocks/>
              </p:cNvCxnSpPr>
              <p:nvPr/>
            </p:nvCxnSpPr>
            <p:spPr>
              <a:xfrm flipV="1">
                <a:off x="5140869" y="3220055"/>
                <a:ext cx="1515796" cy="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205CDC-FD1C-A0CB-3046-222B14B7C5E8}"/>
                  </a:ext>
                </a:extLst>
              </p:cNvPr>
              <p:cNvCxnSpPr>
                <a:cxnSpLocks/>
              </p:cNvCxnSpPr>
              <p:nvPr/>
            </p:nvCxnSpPr>
            <p:spPr>
              <a:xfrm flipH="1" flipV="1">
                <a:off x="4371501" y="1897491"/>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5C1098-8134-C72F-386F-D66AA4F3A393}"/>
                  </a:ext>
                </a:extLst>
              </p:cNvPr>
              <p:cNvCxnSpPr>
                <a:cxnSpLocks/>
              </p:cNvCxnSpPr>
              <p:nvPr/>
            </p:nvCxnSpPr>
            <p:spPr>
              <a:xfrm flipH="1">
                <a:off x="4371011" y="3226274"/>
                <a:ext cx="771386" cy="1330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2F7F07C8-8D6F-439E-56D8-7B2C267F8E4F}"/>
                </a:ext>
              </a:extLst>
            </p:cNvPr>
            <p:cNvSpPr txBox="1"/>
            <p:nvPr/>
          </p:nvSpPr>
          <p:spPr>
            <a:xfrm>
              <a:off x="6664255" y="3035389"/>
              <a:ext cx="295274"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2F721607-73A5-3A92-2EA0-F4F1D58DBFE2}"/>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8DD43506-BDC1-7A1E-78BF-E30437D79652}"/>
                </a:ext>
              </a:extLst>
            </p:cNvPr>
            <p:cNvSpPr txBox="1"/>
            <p:nvPr/>
          </p:nvSpPr>
          <p:spPr>
            <a:xfrm>
              <a:off x="4170938" y="4513118"/>
              <a:ext cx="306494" cy="369332"/>
            </a:xfrm>
            <a:prstGeom prst="rect">
              <a:avLst/>
            </a:prstGeom>
            <a:noFill/>
          </p:spPr>
          <p:txBody>
            <a:bodyPr wrap="none" rtlCol="0">
              <a:spAutoFit/>
            </a:bodyPr>
            <a:lstStyle/>
            <a:p>
              <a:r>
                <a:rPr lang="en-US" dirty="0"/>
                <a:t>b</a:t>
              </a:r>
            </a:p>
          </p:txBody>
        </p:sp>
        <p:sp>
          <p:nvSpPr>
            <p:cNvPr id="16" name="TextBox 15">
              <a:extLst>
                <a:ext uri="{FF2B5EF4-FFF2-40B4-BE49-F238E27FC236}">
                  <a16:creationId xmlns:a16="http://schemas.microsoft.com/office/drawing/2014/main" id="{A1B57E1E-EC4C-DA28-15B2-F2E75C2C7CF2}"/>
                </a:ext>
              </a:extLst>
            </p:cNvPr>
            <p:cNvSpPr txBox="1"/>
            <p:nvPr/>
          </p:nvSpPr>
          <p:spPr>
            <a:xfrm>
              <a:off x="4163523" y="1569055"/>
              <a:ext cx="282450" cy="369332"/>
            </a:xfrm>
            <a:prstGeom prst="rect">
              <a:avLst/>
            </a:prstGeom>
            <a:noFill/>
          </p:spPr>
          <p:txBody>
            <a:bodyPr wrap="none" rtlCol="0">
              <a:spAutoFit/>
            </a:bodyPr>
            <a:lstStyle/>
            <a:p>
              <a:r>
                <a:rPr lang="en-US" dirty="0"/>
                <a:t>c</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4230B6F-083A-BB4F-EE95-3DEEA3A0B1B5}"/>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17" name="Rectangle 16">
                  <a:extLst>
                    <a:ext uri="{FF2B5EF4-FFF2-40B4-BE49-F238E27FC236}">
                      <a16:creationId xmlns:a16="http://schemas.microsoft.com/office/drawing/2014/main" id="{44230B6F-083A-BB4F-EE95-3DEEA3A0B1B5}"/>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3A67800-A0D7-1E10-F3B2-AB2B47D5257F}"/>
                    </a:ext>
                  </a:extLst>
                </p:cNvPr>
                <p:cNvSpPr/>
                <p:nvPr/>
              </p:nvSpPr>
              <p:spPr>
                <a:xfrm>
                  <a:off x="4371871"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18" name="Rectangle 17">
                  <a:extLst>
                    <a:ext uri="{FF2B5EF4-FFF2-40B4-BE49-F238E27FC236}">
                      <a16:creationId xmlns:a16="http://schemas.microsoft.com/office/drawing/2014/main" id="{13A67800-A0D7-1E10-F3B2-AB2B47D5257F}"/>
                    </a:ext>
                  </a:extLst>
                </p:cNvPr>
                <p:cNvSpPr>
                  <a:spLocks noRot="1" noChangeAspect="1" noMove="1" noResize="1" noEditPoints="1" noAdjustHandles="1" noChangeArrowheads="1" noChangeShapeType="1" noTextEdit="1"/>
                </p:cNvSpPr>
                <p:nvPr/>
              </p:nvSpPr>
              <p:spPr>
                <a:xfrm>
                  <a:off x="4371871" y="2740547"/>
                  <a:ext cx="5341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FAEFD3B-8E57-E097-12B9-8E55D5B80ED9}"/>
                    </a:ext>
                  </a:extLst>
                </p:cNvPr>
                <p:cNvSpPr/>
                <p:nvPr/>
              </p:nvSpPr>
              <p:spPr>
                <a:xfrm>
                  <a:off x="4868667" y="3546652"/>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9" name="Rectangle 18">
                  <a:extLst>
                    <a:ext uri="{FF2B5EF4-FFF2-40B4-BE49-F238E27FC236}">
                      <a16:creationId xmlns:a16="http://schemas.microsoft.com/office/drawing/2014/main" id="{BFAEFD3B-8E57-E097-12B9-8E55D5B80ED9}"/>
                    </a:ext>
                  </a:extLst>
                </p:cNvPr>
                <p:cNvSpPr>
                  <a:spLocks noRot="1" noChangeAspect="1" noMove="1" noResize="1" noEditPoints="1" noAdjustHandles="1" noChangeArrowheads="1" noChangeShapeType="1" noTextEdit="1"/>
                </p:cNvSpPr>
                <p:nvPr/>
              </p:nvSpPr>
              <p:spPr>
                <a:xfrm>
                  <a:off x="4868667" y="3546652"/>
                  <a:ext cx="573619" cy="369332"/>
                </a:xfrm>
                <a:prstGeom prst="rect">
                  <a:avLst/>
                </a:prstGeom>
                <a:blipFill>
                  <a:blip r:embed="rId5"/>
                  <a:stretch>
                    <a:fillRect/>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8A23CD32-C76A-87E1-41B1-B3A75279CE0D}"/>
                </a:ext>
              </a:extLst>
            </p:cNvPr>
            <p:cNvSpPr>
              <a:spLocks noChangeAspect="1"/>
            </p:cNvSpPr>
            <p:nvPr/>
          </p:nvSpPr>
          <p:spPr>
            <a:xfrm>
              <a:off x="4145197" y="221699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C808770-8388-4C1B-DE3F-247871174A21}"/>
                </a:ext>
              </a:extLst>
            </p:cNvPr>
            <p:cNvSpPr>
              <a:spLocks noChangeAspect="1"/>
            </p:cNvSpPr>
            <p:nvPr/>
          </p:nvSpPr>
          <p:spPr>
            <a:xfrm flipV="1">
              <a:off x="4145540" y="2222289"/>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A12E558D-DAAC-9096-CB68-6060947FFCBC}"/>
                </a:ext>
              </a:extLst>
            </p:cNvPr>
            <p:cNvSpPr>
              <a:spLocks noChangeAspect="1"/>
            </p:cNvSpPr>
            <p:nvPr/>
          </p:nvSpPr>
          <p:spPr>
            <a:xfrm rot="7197923" flipV="1">
              <a:off x="4115918" y="2224218"/>
              <a:ext cx="2011680" cy="2011680"/>
            </a:xfrm>
            <a:prstGeom prst="arc">
              <a:avLst>
                <a:gd name="adj1" fmla="val 14361660"/>
                <a:gd name="adj2" fmla="val 4516"/>
              </a:avLst>
            </a:prstGeom>
            <a:ln w="19050">
              <a:solidFill>
                <a:srgbClr val="0070C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u="sng" dirty="0"/>
            </a:p>
          </p:txBody>
        </p:sp>
        <p:sp>
          <p:nvSpPr>
            <p:cNvPr id="23" name="TextBox 22">
              <a:extLst>
                <a:ext uri="{FF2B5EF4-FFF2-40B4-BE49-F238E27FC236}">
                  <a16:creationId xmlns:a16="http://schemas.microsoft.com/office/drawing/2014/main" id="{A64BEAA5-211D-B278-2F6E-F64A92567984}"/>
                </a:ext>
              </a:extLst>
            </p:cNvPr>
            <p:cNvSpPr txBox="1"/>
            <p:nvPr/>
          </p:nvSpPr>
          <p:spPr>
            <a:xfrm>
              <a:off x="5637355" y="2108611"/>
              <a:ext cx="519694" cy="307777"/>
            </a:xfrm>
            <a:prstGeom prst="rect">
              <a:avLst/>
            </a:prstGeom>
            <a:noFill/>
          </p:spPr>
          <p:txBody>
            <a:bodyPr wrap="none" rtlCol="0">
              <a:spAutoFit/>
            </a:bodyPr>
            <a:lstStyle/>
            <a:p>
              <a:r>
                <a:rPr lang="en-US" sz="1400" dirty="0"/>
                <a:t>120°</a:t>
              </a:r>
            </a:p>
          </p:txBody>
        </p:sp>
        <p:sp>
          <p:nvSpPr>
            <p:cNvPr id="24" name="TextBox 23">
              <a:extLst>
                <a:ext uri="{FF2B5EF4-FFF2-40B4-BE49-F238E27FC236}">
                  <a16:creationId xmlns:a16="http://schemas.microsoft.com/office/drawing/2014/main" id="{30C91177-DFF4-1740-E4D1-6FA5E44300CC}"/>
                </a:ext>
              </a:extLst>
            </p:cNvPr>
            <p:cNvSpPr txBox="1"/>
            <p:nvPr/>
          </p:nvSpPr>
          <p:spPr>
            <a:xfrm>
              <a:off x="5637355" y="4013523"/>
              <a:ext cx="519694" cy="307777"/>
            </a:xfrm>
            <a:prstGeom prst="rect">
              <a:avLst/>
            </a:prstGeom>
            <a:noFill/>
          </p:spPr>
          <p:txBody>
            <a:bodyPr wrap="none" rtlCol="0">
              <a:spAutoFit/>
            </a:bodyPr>
            <a:lstStyle/>
            <a:p>
              <a:r>
                <a:rPr lang="en-US" sz="1400" dirty="0"/>
                <a:t>120°</a:t>
              </a:r>
            </a:p>
          </p:txBody>
        </p:sp>
        <p:sp>
          <p:nvSpPr>
            <p:cNvPr id="25" name="TextBox 24">
              <a:extLst>
                <a:ext uri="{FF2B5EF4-FFF2-40B4-BE49-F238E27FC236}">
                  <a16:creationId xmlns:a16="http://schemas.microsoft.com/office/drawing/2014/main" id="{B35B4B51-3E53-6089-0039-5AA771585E59}"/>
                </a:ext>
              </a:extLst>
            </p:cNvPr>
            <p:cNvSpPr txBox="1"/>
            <p:nvPr/>
          </p:nvSpPr>
          <p:spPr>
            <a:xfrm>
              <a:off x="3588490" y="3075310"/>
              <a:ext cx="519694" cy="307777"/>
            </a:xfrm>
            <a:prstGeom prst="rect">
              <a:avLst/>
            </a:prstGeom>
            <a:noFill/>
          </p:spPr>
          <p:txBody>
            <a:bodyPr wrap="none" rtlCol="0">
              <a:spAutoFit/>
            </a:bodyPr>
            <a:lstStyle/>
            <a:p>
              <a:r>
                <a:rPr lang="en-US" sz="1400" dirty="0"/>
                <a:t>120°</a:t>
              </a:r>
            </a:p>
          </p:txBody>
        </p:sp>
      </p:grpSp>
    </p:spTree>
    <p:extLst>
      <p:ext uri="{BB962C8B-B14F-4D97-AF65-F5344CB8AC3E}">
        <p14:creationId xmlns:p14="http://schemas.microsoft.com/office/powerpoint/2010/main" val="40870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E26-B380-6BDB-2174-9643B62040DE}"/>
              </a:ext>
            </a:extLst>
          </p:cNvPr>
          <p:cNvSpPr>
            <a:spLocks noGrp="1"/>
          </p:cNvSpPr>
          <p:nvPr>
            <p:ph type="title"/>
          </p:nvPr>
        </p:nvSpPr>
        <p:spPr/>
        <p:txBody>
          <a:bodyPr/>
          <a:lstStyle/>
          <a:p>
            <a:r>
              <a:rPr lang="en-US" dirty="0"/>
              <a:t>Line-to-line voltages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201C1-5EBC-6C02-EC05-916D839D1842}"/>
                  </a:ext>
                </a:extLst>
              </p:cNvPr>
              <p:cNvSpPr>
                <a:spLocks noGrp="1"/>
              </p:cNvSpPr>
              <p:nvPr>
                <p:ph sz="half" idx="2"/>
              </p:nvPr>
            </p:nvSpPr>
            <p:spPr/>
            <p:txBody>
              <a:bodyPr>
                <a:normAutofit/>
              </a:bodyPr>
              <a:lstStyle/>
              <a:p>
                <a:pPr marL="0" marR="0" indent="0">
                  <a:lnSpc>
                    <a:spcPct val="120000"/>
                  </a:lnSpc>
                  <a:spcBef>
                    <a:spcPts val="0"/>
                  </a:spcBef>
                  <a:spcAft>
                    <a:spcPts val="600"/>
                  </a:spcAft>
                  <a:buNone/>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𝑎𝑏</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𝑛𝑏</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oMath>
                </a14:m>
                <a:r>
                  <a:rPr lang="en-US" i="1" dirty="0">
                    <a:effectLst/>
                    <a:latin typeface="Cambria Math" panose="02040503050406030204" pitchFamily="18" charset="0"/>
                    <a:ea typeface="Times New Roman" panose="02020603050405020304" pitchFamily="18"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𝑏𝑛</m:t>
                            </m:r>
                          </m:sub>
                        </m:sSub>
                      </m:e>
                    </m:acc>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0"/>
                  </a:spcBef>
                  <a:spcAft>
                    <a:spcPts val="60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i="1">
                            <a:effectLst/>
                            <a:latin typeface="Cambria Math" panose="02040503050406030204" pitchFamily="18" charset="0"/>
                            <a:ea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e>
                    </m:rad>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∠30°</m:t>
                    </m:r>
                  </m:oMath>
                </a14:m>
                <a:r>
                  <a:rPr lang="en-US" dirty="0">
                    <a:effectLst/>
                  </a:rPr>
                  <a:t> </a:t>
                </a:r>
                <a:endParaRPr lang="en-US" dirty="0"/>
              </a:p>
            </p:txBody>
          </p:sp>
        </mc:Choice>
        <mc:Fallback xmlns="">
          <p:sp>
            <p:nvSpPr>
              <p:cNvPr id="3" name="Content Placeholder 2">
                <a:extLst>
                  <a:ext uri="{FF2B5EF4-FFF2-40B4-BE49-F238E27FC236}">
                    <a16:creationId xmlns:a16="http://schemas.microsoft.com/office/drawing/2014/main" id="{A37201C1-5EBC-6C02-EC05-916D839D1842}"/>
                  </a:ext>
                </a:extLst>
              </p:cNvPr>
              <p:cNvSpPr>
                <a:spLocks noGrp="1" noRot="1" noChangeAspect="1" noMove="1" noResize="1" noEditPoints="1" noAdjustHandles="1" noChangeArrowheads="1" noChangeShapeType="1" noTextEdit="1"/>
              </p:cNvSpPr>
              <p:nvPr>
                <p:ph sz="half" idx="2"/>
              </p:nvPr>
            </p:nvSpPr>
            <p:spPr>
              <a:blipFill>
                <a:blip r:embed="rId2"/>
                <a:stretch>
                  <a:fillRect l="-73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081A4D67-3BD7-62CB-CE00-231FA948E493}"/>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C648C23D-023C-42B3-26CD-58E762285C86}"/>
              </a:ext>
            </a:extLst>
          </p:cNvPr>
          <p:cNvSpPr>
            <a:spLocks noGrp="1"/>
          </p:cNvSpPr>
          <p:nvPr>
            <p:ph type="sldNum" sz="quarter" idx="12"/>
          </p:nvPr>
        </p:nvSpPr>
        <p:spPr/>
        <p:txBody>
          <a:bodyPr/>
          <a:lstStyle/>
          <a:p>
            <a:fld id="{697646A6-6B76-9347-9EA0-ECEE7D8FD72D}" type="slidenum">
              <a:rPr lang="en-US" smtClean="0"/>
              <a:t>24</a:t>
            </a:fld>
            <a:endParaRPr lang="en-US"/>
          </a:p>
        </p:txBody>
      </p:sp>
      <p:grpSp>
        <p:nvGrpSpPr>
          <p:cNvPr id="7" name="Group 6">
            <a:extLst>
              <a:ext uri="{FF2B5EF4-FFF2-40B4-BE49-F238E27FC236}">
                <a16:creationId xmlns:a16="http://schemas.microsoft.com/office/drawing/2014/main" id="{41A52E8F-C506-DA67-10DF-B18EE40E11ED}"/>
              </a:ext>
            </a:extLst>
          </p:cNvPr>
          <p:cNvGrpSpPr/>
          <p:nvPr/>
        </p:nvGrpSpPr>
        <p:grpSpPr>
          <a:xfrm>
            <a:off x="7231383" y="2048061"/>
            <a:ext cx="4120829" cy="3260622"/>
            <a:chOff x="3713070" y="1563031"/>
            <a:chExt cx="4120829" cy="3260622"/>
          </a:xfrm>
        </p:grpSpPr>
        <p:cxnSp>
          <p:nvCxnSpPr>
            <p:cNvPr id="8" name="Straight Connector 7">
              <a:extLst>
                <a:ext uri="{FF2B5EF4-FFF2-40B4-BE49-F238E27FC236}">
                  <a16:creationId xmlns:a16="http://schemas.microsoft.com/office/drawing/2014/main" id="{D191C8A0-B958-414A-12E0-C385269D7CEF}"/>
                </a:ext>
              </a:extLst>
            </p:cNvPr>
            <p:cNvCxnSpPr>
              <a:cxnSpLocks/>
              <a:stCxn id="11" idx="3"/>
            </p:cNvCxnSpPr>
            <p:nvPr/>
          </p:nvCxnSpPr>
          <p:spPr>
            <a:xfrm flipV="1">
              <a:off x="5118918" y="3213893"/>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075AD9-7126-248F-9A5B-8BC313F983A2}"/>
                </a:ext>
              </a:extLst>
            </p:cNvPr>
            <p:cNvCxnSpPr>
              <a:cxnSpLocks/>
            </p:cNvCxnSpPr>
            <p:nvPr/>
          </p:nvCxnSpPr>
          <p:spPr>
            <a:xfrm flipV="1">
              <a:off x="4370521" y="2784007"/>
              <a:ext cx="3035056" cy="1772906"/>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D6F19F5-3A6D-0EEA-62CD-81398DEC91E8}"/>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F7AEC0E8-37A5-017E-7EA0-A434D3967341}"/>
                  </a:ext>
                </a:extLst>
              </p:cNvPr>
              <p:cNvCxnSpPr>
                <a:cxnSpLocks/>
              </p:cNvCxnSpPr>
              <p:nvPr/>
            </p:nvCxnSpPr>
            <p:spPr>
              <a:xfrm flipV="1">
                <a:off x="5140869" y="3220055"/>
                <a:ext cx="1515796" cy="807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CAFDB3-78E6-410D-EA5D-9D41B028BB49}"/>
                  </a:ext>
                </a:extLst>
              </p:cNvPr>
              <p:cNvCxnSpPr>
                <a:cxnSpLocks/>
              </p:cNvCxnSpPr>
              <p:nvPr/>
            </p:nvCxnSpPr>
            <p:spPr>
              <a:xfrm flipH="1" flipV="1">
                <a:off x="4371501" y="1897491"/>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8C0E1F-E012-02BE-1492-F25B06FC12B4}"/>
                  </a:ext>
                </a:extLst>
              </p:cNvPr>
              <p:cNvCxnSpPr>
                <a:cxnSpLocks/>
              </p:cNvCxnSpPr>
              <p:nvPr/>
            </p:nvCxnSpPr>
            <p:spPr>
              <a:xfrm flipH="1">
                <a:off x="4371011" y="3226274"/>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8E4E8AB-DF0C-D71F-5105-0D4634FBB278}"/>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2" name="TextBox 11">
              <a:extLst>
                <a:ext uri="{FF2B5EF4-FFF2-40B4-BE49-F238E27FC236}">
                  <a16:creationId xmlns:a16="http://schemas.microsoft.com/office/drawing/2014/main" id="{57BE78F9-B982-FD8D-0A0F-176BCDFC9D6C}"/>
                </a:ext>
              </a:extLst>
            </p:cNvPr>
            <p:cNvSpPr txBox="1"/>
            <p:nvPr/>
          </p:nvSpPr>
          <p:spPr>
            <a:xfrm>
              <a:off x="4169444" y="1563031"/>
              <a:ext cx="282450" cy="369332"/>
            </a:xfrm>
            <a:prstGeom prst="rect">
              <a:avLst/>
            </a:prstGeom>
            <a:noFill/>
          </p:spPr>
          <p:txBody>
            <a:bodyPr wrap="none" rtlCol="0">
              <a:spAutoFit/>
            </a:bodyPr>
            <a:lstStyle/>
            <a:p>
              <a:r>
                <a:rPr lang="en-US" dirty="0"/>
                <a:t>c</a:t>
              </a:r>
            </a:p>
          </p:txBody>
        </p:sp>
        <p:sp>
          <p:nvSpPr>
            <p:cNvPr id="13" name="TextBox 12">
              <a:extLst>
                <a:ext uri="{FF2B5EF4-FFF2-40B4-BE49-F238E27FC236}">
                  <a16:creationId xmlns:a16="http://schemas.microsoft.com/office/drawing/2014/main" id="{E18419D5-1C42-545E-9BC9-934015BE07B3}"/>
                </a:ext>
              </a:extLst>
            </p:cNvPr>
            <p:cNvSpPr txBox="1"/>
            <p:nvPr/>
          </p:nvSpPr>
          <p:spPr>
            <a:xfrm>
              <a:off x="4181466" y="4454321"/>
              <a:ext cx="306494"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74F305-A253-D8DE-6EB7-62A8466A2991}"/>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25" name="Rectangle 24">
                  <a:extLst>
                    <a:ext uri="{FF2B5EF4-FFF2-40B4-BE49-F238E27FC236}">
                      <a16:creationId xmlns:a16="http://schemas.microsoft.com/office/drawing/2014/main" id="{CE57E73C-6F53-B441-BCF8-F7CD5B09561D}"/>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17B6D70-3DBA-E5A1-EA14-032CD8D27DBA}"/>
                    </a:ext>
                  </a:extLst>
                </p:cNvPr>
                <p:cNvSpPr/>
                <p:nvPr/>
              </p:nvSpPr>
              <p:spPr>
                <a:xfrm>
                  <a:off x="4451614"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28" name="Rectangle 27">
                  <a:extLst>
                    <a:ext uri="{FF2B5EF4-FFF2-40B4-BE49-F238E27FC236}">
                      <a16:creationId xmlns:a16="http://schemas.microsoft.com/office/drawing/2014/main" id="{68E72FA6-B3C9-4348-952C-19BF009E7567}"/>
                    </a:ext>
                  </a:extLst>
                </p:cNvPr>
                <p:cNvSpPr>
                  <a:spLocks noRot="1" noChangeAspect="1" noMove="1" noResize="1" noEditPoints="1" noAdjustHandles="1" noChangeArrowheads="1" noChangeShapeType="1" noTextEdit="1"/>
                </p:cNvSpPr>
                <p:nvPr/>
              </p:nvSpPr>
              <p:spPr>
                <a:xfrm>
                  <a:off x="4451614" y="2740547"/>
                  <a:ext cx="5341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5720E15-4DED-472F-61ED-98AE6EC51309}"/>
                    </a:ext>
                  </a:extLst>
                </p:cNvPr>
                <p:cNvSpPr/>
                <p:nvPr/>
              </p:nvSpPr>
              <p:spPr>
                <a:xfrm>
                  <a:off x="4868667" y="3509439"/>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29" name="Rectangle 28">
                  <a:extLst>
                    <a:ext uri="{FF2B5EF4-FFF2-40B4-BE49-F238E27FC236}">
                      <a16:creationId xmlns:a16="http://schemas.microsoft.com/office/drawing/2014/main" id="{934838B3-56DC-6F40-9E1F-CCA08514E479}"/>
                    </a:ext>
                  </a:extLst>
                </p:cNvPr>
                <p:cNvSpPr>
                  <a:spLocks noRot="1" noChangeAspect="1" noMove="1" noResize="1" noEditPoints="1" noAdjustHandles="1" noChangeArrowheads="1" noChangeShapeType="1" noTextEdit="1"/>
                </p:cNvSpPr>
                <p:nvPr/>
              </p:nvSpPr>
              <p:spPr>
                <a:xfrm>
                  <a:off x="4868667" y="3509439"/>
                  <a:ext cx="573619" cy="36933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5459E9B-27E2-469E-FE4D-B1A7B5204487}"/>
                </a:ext>
              </a:extLst>
            </p:cNvPr>
            <p:cNvSpPr txBox="1"/>
            <p:nvPr/>
          </p:nvSpPr>
          <p:spPr>
            <a:xfrm>
              <a:off x="7405577" y="2847752"/>
              <a:ext cx="428322" cy="307777"/>
            </a:xfrm>
            <a:prstGeom prst="rect">
              <a:avLst/>
            </a:prstGeom>
            <a:noFill/>
          </p:spPr>
          <p:txBody>
            <a:bodyPr wrap="none" rtlCol="0">
              <a:spAutoFit/>
            </a:bodyPr>
            <a:lstStyle/>
            <a:p>
              <a:r>
                <a:rPr lang="en-US" sz="1400" dirty="0"/>
                <a:t>30°</a:t>
              </a:r>
            </a:p>
          </p:txBody>
        </p:sp>
        <p:cxnSp>
          <p:nvCxnSpPr>
            <p:cNvPr id="18" name="Straight Arrow Connector 17">
              <a:extLst>
                <a:ext uri="{FF2B5EF4-FFF2-40B4-BE49-F238E27FC236}">
                  <a16:creationId xmlns:a16="http://schemas.microsoft.com/office/drawing/2014/main" id="{7D59D968-8E76-A87B-0FD3-1C7688A91A5B}"/>
                </a:ext>
              </a:extLst>
            </p:cNvPr>
            <p:cNvCxnSpPr>
              <a:cxnSpLocks/>
            </p:cNvCxnSpPr>
            <p:nvPr/>
          </p:nvCxnSpPr>
          <p:spPr>
            <a:xfrm flipV="1">
              <a:off x="4371011" y="3220055"/>
              <a:ext cx="2293244" cy="1336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3CC504-C652-9C90-11D9-7A0AF4906293}"/>
                </a:ext>
              </a:extLst>
            </p:cNvPr>
            <p:cNvCxnSpPr>
              <a:cxnSpLocks/>
            </p:cNvCxnSpPr>
            <p:nvPr/>
          </p:nvCxnSpPr>
          <p:spPr>
            <a:xfrm flipH="1" flipV="1">
              <a:off x="4363421" y="1880791"/>
              <a:ext cx="2293244" cy="13368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585AA4-F17B-E1AD-B90D-A3E52DDE0448}"/>
                </a:ext>
              </a:extLst>
            </p:cNvPr>
            <p:cNvCxnSpPr>
              <a:cxnSpLocks/>
            </p:cNvCxnSpPr>
            <p:nvPr/>
          </p:nvCxnSpPr>
          <p:spPr>
            <a:xfrm rot="14400000" flipH="1" flipV="1">
              <a:off x="3234877" y="2562108"/>
              <a:ext cx="2293244" cy="13368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D7B0C4-F7D3-4299-8E58-D654B0993C39}"/>
                    </a:ext>
                  </a:extLst>
                </p:cNvPr>
                <p:cNvSpPr/>
                <p:nvPr/>
              </p:nvSpPr>
              <p:spPr>
                <a:xfrm>
                  <a:off x="5804072" y="3651318"/>
                  <a:ext cx="572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𝑎𝑏</m:t>
                                </m:r>
                              </m:sub>
                            </m:sSub>
                          </m:e>
                        </m:acc>
                      </m:oMath>
                    </m:oMathPara>
                  </a14:m>
                  <a:endParaRPr lang="en-US" dirty="0">
                    <a:solidFill>
                      <a:srgbClr val="0070C0"/>
                    </a:solidFill>
                  </a:endParaRPr>
                </a:p>
              </p:txBody>
            </p:sp>
          </mc:Choice>
          <mc:Fallback xmlns="">
            <p:sp>
              <p:nvSpPr>
                <p:cNvPr id="50" name="Rectangle 49">
                  <a:extLst>
                    <a:ext uri="{FF2B5EF4-FFF2-40B4-BE49-F238E27FC236}">
                      <a16:creationId xmlns:a16="http://schemas.microsoft.com/office/drawing/2014/main" id="{7F72ABA2-5727-1B4A-940B-5128D867B63B}"/>
                    </a:ext>
                  </a:extLst>
                </p:cNvPr>
                <p:cNvSpPr>
                  <a:spLocks noRot="1" noChangeAspect="1" noMove="1" noResize="1" noEditPoints="1" noAdjustHandles="1" noChangeArrowheads="1" noChangeShapeType="1" noTextEdit="1"/>
                </p:cNvSpPr>
                <p:nvPr/>
              </p:nvSpPr>
              <p:spPr>
                <a:xfrm>
                  <a:off x="5804072" y="3651318"/>
                  <a:ext cx="57201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61DE844-FB98-EF68-D5B2-1C629D24E0BC}"/>
                    </a:ext>
                  </a:extLst>
                </p:cNvPr>
                <p:cNvSpPr/>
                <p:nvPr/>
              </p:nvSpPr>
              <p:spPr>
                <a:xfrm>
                  <a:off x="5372038" y="2208279"/>
                  <a:ext cx="532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𝑐𝑎</m:t>
                                </m:r>
                              </m:sub>
                            </m:sSub>
                          </m:e>
                        </m:acc>
                      </m:oMath>
                    </m:oMathPara>
                  </a14:m>
                  <a:endParaRPr lang="en-US" dirty="0">
                    <a:solidFill>
                      <a:srgbClr val="0070C0"/>
                    </a:solidFill>
                  </a:endParaRPr>
                </a:p>
              </p:txBody>
            </p:sp>
          </mc:Choice>
          <mc:Fallback xmlns="">
            <p:sp>
              <p:nvSpPr>
                <p:cNvPr id="51" name="Rectangle 50">
                  <a:extLst>
                    <a:ext uri="{FF2B5EF4-FFF2-40B4-BE49-F238E27FC236}">
                      <a16:creationId xmlns:a16="http://schemas.microsoft.com/office/drawing/2014/main" id="{1D2514D2-C257-BC44-AFBA-41F5E9619E5F}"/>
                    </a:ext>
                  </a:extLst>
                </p:cNvPr>
                <p:cNvSpPr>
                  <a:spLocks noRot="1" noChangeAspect="1" noMove="1" noResize="1" noEditPoints="1" noAdjustHandles="1" noChangeArrowheads="1" noChangeShapeType="1" noTextEdit="1"/>
                </p:cNvSpPr>
                <p:nvPr/>
              </p:nvSpPr>
              <p:spPr>
                <a:xfrm>
                  <a:off x="5372038" y="2208279"/>
                  <a:ext cx="53213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E4B296-5891-A544-A142-364A451852BA}"/>
                    </a:ext>
                  </a:extLst>
                </p:cNvPr>
                <p:cNvSpPr/>
                <p:nvPr/>
              </p:nvSpPr>
              <p:spPr>
                <a:xfrm>
                  <a:off x="3886281" y="3029226"/>
                  <a:ext cx="552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𝑏𝑐</m:t>
                                </m:r>
                              </m:sub>
                            </m:sSub>
                          </m:e>
                        </m:acc>
                      </m:oMath>
                    </m:oMathPara>
                  </a14:m>
                  <a:endParaRPr lang="en-US" dirty="0">
                    <a:solidFill>
                      <a:srgbClr val="0070C0"/>
                    </a:solidFill>
                  </a:endParaRPr>
                </a:p>
              </p:txBody>
            </p:sp>
          </mc:Choice>
          <mc:Fallback xmlns="">
            <p:sp>
              <p:nvSpPr>
                <p:cNvPr id="52" name="Rectangle 51">
                  <a:extLst>
                    <a:ext uri="{FF2B5EF4-FFF2-40B4-BE49-F238E27FC236}">
                      <a16:creationId xmlns:a16="http://schemas.microsoft.com/office/drawing/2014/main" id="{3CBFB48A-DCC6-F84E-ACB1-9D500187EE4F}"/>
                    </a:ext>
                  </a:extLst>
                </p:cNvPr>
                <p:cNvSpPr>
                  <a:spLocks noRot="1" noChangeAspect="1" noMove="1" noResize="1" noEditPoints="1" noAdjustHandles="1" noChangeArrowheads="1" noChangeShapeType="1" noTextEdit="1"/>
                </p:cNvSpPr>
                <p:nvPr/>
              </p:nvSpPr>
              <p:spPr>
                <a:xfrm>
                  <a:off x="3886281" y="3029226"/>
                  <a:ext cx="552011" cy="369332"/>
                </a:xfrm>
                <a:prstGeom prst="rect">
                  <a:avLst/>
                </a:prstGeom>
                <a:blipFill>
                  <a:blip r:embed="rId8"/>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41B3048-109F-5E2A-320A-4A68F6EA2695}"/>
                </a:ext>
              </a:extLst>
            </p:cNvPr>
            <p:cNvSpPr txBox="1"/>
            <p:nvPr/>
          </p:nvSpPr>
          <p:spPr>
            <a:xfrm>
              <a:off x="6592968" y="3177320"/>
              <a:ext cx="295274" cy="369332"/>
            </a:xfrm>
            <a:prstGeom prst="rect">
              <a:avLst/>
            </a:prstGeom>
            <a:noFill/>
          </p:spPr>
          <p:txBody>
            <a:bodyPr wrap="none" rtlCol="0">
              <a:spAutoFit/>
            </a:bodyPr>
            <a:lstStyle/>
            <a:p>
              <a:r>
                <a:rPr lang="en-US" dirty="0"/>
                <a:t>a</a:t>
              </a:r>
            </a:p>
          </p:txBody>
        </p:sp>
        <p:sp>
          <p:nvSpPr>
            <p:cNvPr id="25" name="Arc 24">
              <a:extLst>
                <a:ext uri="{FF2B5EF4-FFF2-40B4-BE49-F238E27FC236}">
                  <a16:creationId xmlns:a16="http://schemas.microsoft.com/office/drawing/2014/main" id="{E8B3CFB7-B2B6-2565-E4CC-2ADC083E6FBE}"/>
                </a:ext>
              </a:extLst>
            </p:cNvPr>
            <p:cNvSpPr>
              <a:spLocks noChangeAspect="1"/>
            </p:cNvSpPr>
            <p:nvPr/>
          </p:nvSpPr>
          <p:spPr>
            <a:xfrm>
              <a:off x="5399842" y="2216998"/>
              <a:ext cx="2011680" cy="2011680"/>
            </a:xfrm>
            <a:prstGeom prst="arc">
              <a:avLst>
                <a:gd name="adj1" fmla="val 20208765"/>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137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E26-B380-6BDB-2174-9643B62040DE}"/>
              </a:ext>
            </a:extLst>
          </p:cNvPr>
          <p:cNvSpPr>
            <a:spLocks noGrp="1"/>
          </p:cNvSpPr>
          <p:nvPr>
            <p:ph type="title"/>
          </p:nvPr>
        </p:nvSpPr>
        <p:spPr/>
        <p:txBody>
          <a:bodyPr/>
          <a:lstStyle/>
          <a:p>
            <a:r>
              <a:rPr lang="en-US" dirty="0"/>
              <a:t>Line-to-line voltages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201C1-5EBC-6C02-EC05-916D839D1842}"/>
                  </a:ext>
                </a:extLst>
              </p:cNvPr>
              <p:cNvSpPr>
                <a:spLocks noGrp="1"/>
              </p:cNvSpPr>
              <p:nvPr>
                <p:ph sz="half" idx="2"/>
              </p:nvPr>
            </p:nvSpPr>
            <p:spPr/>
            <p:txBody>
              <a:bodyPr>
                <a:normAutofit/>
              </a:bodyPr>
              <a:lstStyle/>
              <a:p>
                <a:pPr marL="0" indent="0">
                  <a:lnSpc>
                    <a:spcPct val="120000"/>
                  </a:lnSpc>
                  <a:spcBef>
                    <a:spcPts val="0"/>
                  </a:spcBef>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𝑐𝑎</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𝑛𝑎</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𝑐𝑛</m:t>
                            </m:r>
                          </m:sub>
                        </m:sSub>
                      </m:e>
                    </m:acc>
                  </m:oMath>
                </a14:m>
                <a:r>
                  <a:rPr lang="en-US" i="1"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𝑐𝑛</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a14:m>
                <a:r>
                  <a:rPr lang="en-US"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∠120°−</m:t>
                    </m:r>
                    <m:r>
                      <a:rPr lang="en-US" i="1">
                        <a:latin typeface="Cambria Math" panose="02040503050406030204" pitchFamily="18" charset="0"/>
                      </a:rPr>
                      <m:t>𝑉</m:t>
                    </m:r>
                    <m:r>
                      <a:rPr lang="en-US" i="1">
                        <a:latin typeface="Cambria Math" panose="02040503050406030204" pitchFamily="18" charset="0"/>
                      </a:rPr>
                      <m:t>∠0°</m:t>
                    </m:r>
                  </m:oMath>
                </a14:m>
                <a:r>
                  <a:rPr lang="en-US" i="1"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𝑉</m:t>
                    </m:r>
                    <m:r>
                      <a:rPr lang="en-US" i="1">
                        <a:latin typeface="Cambria Math" panose="02040503050406030204" pitchFamily="18" charset="0"/>
                      </a:rPr>
                      <m:t>∠150°</m:t>
                    </m:r>
                  </m:oMath>
                </a14:m>
                <a:r>
                  <a:rPr lang="en-US" dirty="0">
                    <a:effectLst/>
                  </a:rPr>
                  <a:t> </a:t>
                </a:r>
                <a:endParaRPr lang="en-US" dirty="0"/>
              </a:p>
            </p:txBody>
          </p:sp>
        </mc:Choice>
        <mc:Fallback xmlns="">
          <p:sp>
            <p:nvSpPr>
              <p:cNvPr id="3" name="Content Placeholder 2">
                <a:extLst>
                  <a:ext uri="{FF2B5EF4-FFF2-40B4-BE49-F238E27FC236}">
                    <a16:creationId xmlns:a16="http://schemas.microsoft.com/office/drawing/2014/main" id="{A37201C1-5EBC-6C02-EC05-916D839D1842}"/>
                  </a:ext>
                </a:extLst>
              </p:cNvPr>
              <p:cNvSpPr>
                <a:spLocks noGrp="1" noRot="1" noChangeAspect="1" noMove="1" noResize="1" noEditPoints="1" noAdjustHandles="1" noChangeArrowheads="1" noChangeShapeType="1" noTextEdit="1"/>
              </p:cNvSpPr>
              <p:nvPr>
                <p:ph sz="half" idx="2"/>
              </p:nvPr>
            </p:nvSpPr>
            <p:spPr>
              <a:blipFill>
                <a:blip r:embed="rId2"/>
                <a:stretch>
                  <a:fillRect l="-73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081A4D67-3BD7-62CB-CE00-231FA948E493}"/>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C648C23D-023C-42B3-26CD-58E762285C86}"/>
              </a:ext>
            </a:extLst>
          </p:cNvPr>
          <p:cNvSpPr>
            <a:spLocks noGrp="1"/>
          </p:cNvSpPr>
          <p:nvPr>
            <p:ph type="sldNum" sz="quarter" idx="12"/>
          </p:nvPr>
        </p:nvSpPr>
        <p:spPr/>
        <p:txBody>
          <a:bodyPr/>
          <a:lstStyle/>
          <a:p>
            <a:fld id="{697646A6-6B76-9347-9EA0-ECEE7D8FD72D}" type="slidenum">
              <a:rPr lang="en-US" smtClean="0"/>
              <a:t>25</a:t>
            </a:fld>
            <a:endParaRPr lang="en-US"/>
          </a:p>
        </p:txBody>
      </p:sp>
      <p:grpSp>
        <p:nvGrpSpPr>
          <p:cNvPr id="7" name="Group 6">
            <a:extLst>
              <a:ext uri="{FF2B5EF4-FFF2-40B4-BE49-F238E27FC236}">
                <a16:creationId xmlns:a16="http://schemas.microsoft.com/office/drawing/2014/main" id="{41A52E8F-C506-DA67-10DF-B18EE40E11ED}"/>
              </a:ext>
            </a:extLst>
          </p:cNvPr>
          <p:cNvGrpSpPr/>
          <p:nvPr/>
        </p:nvGrpSpPr>
        <p:grpSpPr>
          <a:xfrm>
            <a:off x="7231383" y="2048061"/>
            <a:ext cx="4120829" cy="3260622"/>
            <a:chOff x="3713070" y="1563031"/>
            <a:chExt cx="4120829" cy="3260622"/>
          </a:xfrm>
        </p:grpSpPr>
        <p:cxnSp>
          <p:nvCxnSpPr>
            <p:cNvPr id="8" name="Straight Connector 7">
              <a:extLst>
                <a:ext uri="{FF2B5EF4-FFF2-40B4-BE49-F238E27FC236}">
                  <a16:creationId xmlns:a16="http://schemas.microsoft.com/office/drawing/2014/main" id="{D191C8A0-B958-414A-12E0-C385269D7CEF}"/>
                </a:ext>
              </a:extLst>
            </p:cNvPr>
            <p:cNvCxnSpPr>
              <a:cxnSpLocks/>
              <a:stCxn id="11" idx="3"/>
            </p:cNvCxnSpPr>
            <p:nvPr/>
          </p:nvCxnSpPr>
          <p:spPr>
            <a:xfrm flipV="1">
              <a:off x="5118918" y="3213893"/>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075AD9-7126-248F-9A5B-8BC313F983A2}"/>
                </a:ext>
              </a:extLst>
            </p:cNvPr>
            <p:cNvCxnSpPr>
              <a:cxnSpLocks/>
            </p:cNvCxnSpPr>
            <p:nvPr/>
          </p:nvCxnSpPr>
          <p:spPr>
            <a:xfrm flipV="1">
              <a:off x="4370521" y="2784007"/>
              <a:ext cx="3035056" cy="1772906"/>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D6F19F5-3A6D-0EEA-62CD-81398DEC91E8}"/>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F7AEC0E8-37A5-017E-7EA0-A434D3967341}"/>
                  </a:ext>
                </a:extLst>
              </p:cNvPr>
              <p:cNvCxnSpPr>
                <a:cxnSpLocks/>
              </p:cNvCxnSpPr>
              <p:nvPr/>
            </p:nvCxnSpPr>
            <p:spPr>
              <a:xfrm flipV="1">
                <a:off x="5140869" y="3220055"/>
                <a:ext cx="1515796" cy="807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CAFDB3-78E6-410D-EA5D-9D41B028BB49}"/>
                  </a:ext>
                </a:extLst>
              </p:cNvPr>
              <p:cNvCxnSpPr>
                <a:cxnSpLocks/>
              </p:cNvCxnSpPr>
              <p:nvPr/>
            </p:nvCxnSpPr>
            <p:spPr>
              <a:xfrm flipH="1" flipV="1">
                <a:off x="4371501" y="1897491"/>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8C0E1F-E012-02BE-1492-F25B06FC12B4}"/>
                  </a:ext>
                </a:extLst>
              </p:cNvPr>
              <p:cNvCxnSpPr>
                <a:cxnSpLocks/>
              </p:cNvCxnSpPr>
              <p:nvPr/>
            </p:nvCxnSpPr>
            <p:spPr>
              <a:xfrm flipH="1">
                <a:off x="4371011" y="3226274"/>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8E4E8AB-DF0C-D71F-5105-0D4634FBB278}"/>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2" name="TextBox 11">
              <a:extLst>
                <a:ext uri="{FF2B5EF4-FFF2-40B4-BE49-F238E27FC236}">
                  <a16:creationId xmlns:a16="http://schemas.microsoft.com/office/drawing/2014/main" id="{57BE78F9-B982-FD8D-0A0F-176BCDFC9D6C}"/>
                </a:ext>
              </a:extLst>
            </p:cNvPr>
            <p:cNvSpPr txBox="1"/>
            <p:nvPr/>
          </p:nvSpPr>
          <p:spPr>
            <a:xfrm>
              <a:off x="4169444" y="1563031"/>
              <a:ext cx="282450" cy="369332"/>
            </a:xfrm>
            <a:prstGeom prst="rect">
              <a:avLst/>
            </a:prstGeom>
            <a:noFill/>
          </p:spPr>
          <p:txBody>
            <a:bodyPr wrap="none" rtlCol="0">
              <a:spAutoFit/>
            </a:bodyPr>
            <a:lstStyle/>
            <a:p>
              <a:r>
                <a:rPr lang="en-US" dirty="0"/>
                <a:t>c</a:t>
              </a:r>
            </a:p>
          </p:txBody>
        </p:sp>
        <p:sp>
          <p:nvSpPr>
            <p:cNvPr id="13" name="TextBox 12">
              <a:extLst>
                <a:ext uri="{FF2B5EF4-FFF2-40B4-BE49-F238E27FC236}">
                  <a16:creationId xmlns:a16="http://schemas.microsoft.com/office/drawing/2014/main" id="{E18419D5-1C42-545E-9BC9-934015BE07B3}"/>
                </a:ext>
              </a:extLst>
            </p:cNvPr>
            <p:cNvSpPr txBox="1"/>
            <p:nvPr/>
          </p:nvSpPr>
          <p:spPr>
            <a:xfrm>
              <a:off x="4181466" y="4454321"/>
              <a:ext cx="306494"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74F305-A253-D8DE-6EB7-62A8466A2991}"/>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14" name="Rectangle 13">
                  <a:extLst>
                    <a:ext uri="{FF2B5EF4-FFF2-40B4-BE49-F238E27FC236}">
                      <a16:creationId xmlns:a16="http://schemas.microsoft.com/office/drawing/2014/main" id="{F774F305-A253-D8DE-6EB7-62A8466A2991}"/>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17B6D70-3DBA-E5A1-EA14-032CD8D27DBA}"/>
                    </a:ext>
                  </a:extLst>
                </p:cNvPr>
                <p:cNvSpPr/>
                <p:nvPr/>
              </p:nvSpPr>
              <p:spPr>
                <a:xfrm>
                  <a:off x="4451614"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15" name="Rectangle 14">
                  <a:extLst>
                    <a:ext uri="{FF2B5EF4-FFF2-40B4-BE49-F238E27FC236}">
                      <a16:creationId xmlns:a16="http://schemas.microsoft.com/office/drawing/2014/main" id="{A17B6D70-3DBA-E5A1-EA14-032CD8D27DBA}"/>
                    </a:ext>
                  </a:extLst>
                </p:cNvPr>
                <p:cNvSpPr>
                  <a:spLocks noRot="1" noChangeAspect="1" noMove="1" noResize="1" noEditPoints="1" noAdjustHandles="1" noChangeArrowheads="1" noChangeShapeType="1" noTextEdit="1"/>
                </p:cNvSpPr>
                <p:nvPr/>
              </p:nvSpPr>
              <p:spPr>
                <a:xfrm>
                  <a:off x="4451614" y="2740547"/>
                  <a:ext cx="5341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5720E15-4DED-472F-61ED-98AE6EC51309}"/>
                    </a:ext>
                  </a:extLst>
                </p:cNvPr>
                <p:cNvSpPr/>
                <p:nvPr/>
              </p:nvSpPr>
              <p:spPr>
                <a:xfrm>
                  <a:off x="4868667" y="3509439"/>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6" name="Rectangle 15">
                  <a:extLst>
                    <a:ext uri="{FF2B5EF4-FFF2-40B4-BE49-F238E27FC236}">
                      <a16:creationId xmlns:a16="http://schemas.microsoft.com/office/drawing/2014/main" id="{55720E15-4DED-472F-61ED-98AE6EC51309}"/>
                    </a:ext>
                  </a:extLst>
                </p:cNvPr>
                <p:cNvSpPr>
                  <a:spLocks noRot="1" noChangeAspect="1" noMove="1" noResize="1" noEditPoints="1" noAdjustHandles="1" noChangeArrowheads="1" noChangeShapeType="1" noTextEdit="1"/>
                </p:cNvSpPr>
                <p:nvPr/>
              </p:nvSpPr>
              <p:spPr>
                <a:xfrm>
                  <a:off x="4868667" y="3509439"/>
                  <a:ext cx="573619" cy="36933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5459E9B-27E2-469E-FE4D-B1A7B5204487}"/>
                </a:ext>
              </a:extLst>
            </p:cNvPr>
            <p:cNvSpPr txBox="1"/>
            <p:nvPr/>
          </p:nvSpPr>
          <p:spPr>
            <a:xfrm>
              <a:off x="7405577" y="2847752"/>
              <a:ext cx="428322" cy="307777"/>
            </a:xfrm>
            <a:prstGeom prst="rect">
              <a:avLst/>
            </a:prstGeom>
            <a:noFill/>
          </p:spPr>
          <p:txBody>
            <a:bodyPr wrap="none" rtlCol="0">
              <a:spAutoFit/>
            </a:bodyPr>
            <a:lstStyle/>
            <a:p>
              <a:r>
                <a:rPr lang="en-US" sz="1400" dirty="0"/>
                <a:t>30°</a:t>
              </a:r>
            </a:p>
          </p:txBody>
        </p:sp>
        <p:cxnSp>
          <p:nvCxnSpPr>
            <p:cNvPr id="18" name="Straight Arrow Connector 17">
              <a:extLst>
                <a:ext uri="{FF2B5EF4-FFF2-40B4-BE49-F238E27FC236}">
                  <a16:creationId xmlns:a16="http://schemas.microsoft.com/office/drawing/2014/main" id="{7D59D968-8E76-A87B-0FD3-1C7688A91A5B}"/>
                </a:ext>
              </a:extLst>
            </p:cNvPr>
            <p:cNvCxnSpPr>
              <a:cxnSpLocks/>
            </p:cNvCxnSpPr>
            <p:nvPr/>
          </p:nvCxnSpPr>
          <p:spPr>
            <a:xfrm flipV="1">
              <a:off x="4371011" y="3220055"/>
              <a:ext cx="2293244" cy="1336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3CC504-C652-9C90-11D9-7A0AF4906293}"/>
                </a:ext>
              </a:extLst>
            </p:cNvPr>
            <p:cNvCxnSpPr>
              <a:cxnSpLocks/>
            </p:cNvCxnSpPr>
            <p:nvPr/>
          </p:nvCxnSpPr>
          <p:spPr>
            <a:xfrm flipH="1" flipV="1">
              <a:off x="4363421" y="1880791"/>
              <a:ext cx="2293244" cy="13368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585AA4-F17B-E1AD-B90D-A3E52DDE0448}"/>
                </a:ext>
              </a:extLst>
            </p:cNvPr>
            <p:cNvCxnSpPr>
              <a:cxnSpLocks/>
            </p:cNvCxnSpPr>
            <p:nvPr/>
          </p:nvCxnSpPr>
          <p:spPr>
            <a:xfrm rot="14400000" flipH="1" flipV="1">
              <a:off x="3234877" y="2562108"/>
              <a:ext cx="2293244" cy="13368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D7B0C4-F7D3-4299-8E58-D654B0993C39}"/>
                    </a:ext>
                  </a:extLst>
                </p:cNvPr>
                <p:cNvSpPr/>
                <p:nvPr/>
              </p:nvSpPr>
              <p:spPr>
                <a:xfrm>
                  <a:off x="5804072" y="3651318"/>
                  <a:ext cx="572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𝑎𝑏</m:t>
                                </m:r>
                              </m:sub>
                            </m:sSub>
                          </m:e>
                        </m:acc>
                      </m:oMath>
                    </m:oMathPara>
                  </a14:m>
                  <a:endParaRPr lang="en-US" dirty="0">
                    <a:solidFill>
                      <a:srgbClr val="0070C0"/>
                    </a:solidFill>
                  </a:endParaRPr>
                </a:p>
              </p:txBody>
            </p:sp>
          </mc:Choice>
          <mc:Fallback xmlns="">
            <p:sp>
              <p:nvSpPr>
                <p:cNvPr id="21" name="Rectangle 20">
                  <a:extLst>
                    <a:ext uri="{FF2B5EF4-FFF2-40B4-BE49-F238E27FC236}">
                      <a16:creationId xmlns:a16="http://schemas.microsoft.com/office/drawing/2014/main" id="{76D7B0C4-F7D3-4299-8E58-D654B0993C39}"/>
                    </a:ext>
                  </a:extLst>
                </p:cNvPr>
                <p:cNvSpPr>
                  <a:spLocks noRot="1" noChangeAspect="1" noMove="1" noResize="1" noEditPoints="1" noAdjustHandles="1" noChangeArrowheads="1" noChangeShapeType="1" noTextEdit="1"/>
                </p:cNvSpPr>
                <p:nvPr/>
              </p:nvSpPr>
              <p:spPr>
                <a:xfrm>
                  <a:off x="5804072" y="3651318"/>
                  <a:ext cx="57201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61DE844-FB98-EF68-D5B2-1C629D24E0BC}"/>
                    </a:ext>
                  </a:extLst>
                </p:cNvPr>
                <p:cNvSpPr/>
                <p:nvPr/>
              </p:nvSpPr>
              <p:spPr>
                <a:xfrm>
                  <a:off x="5372038" y="2208279"/>
                  <a:ext cx="532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𝑐𝑎</m:t>
                                </m:r>
                              </m:sub>
                            </m:sSub>
                          </m:e>
                        </m:acc>
                      </m:oMath>
                    </m:oMathPara>
                  </a14:m>
                  <a:endParaRPr lang="en-US" dirty="0">
                    <a:solidFill>
                      <a:srgbClr val="0070C0"/>
                    </a:solidFill>
                  </a:endParaRPr>
                </a:p>
              </p:txBody>
            </p:sp>
          </mc:Choice>
          <mc:Fallback xmlns="">
            <p:sp>
              <p:nvSpPr>
                <p:cNvPr id="22" name="Rectangle 21">
                  <a:extLst>
                    <a:ext uri="{FF2B5EF4-FFF2-40B4-BE49-F238E27FC236}">
                      <a16:creationId xmlns:a16="http://schemas.microsoft.com/office/drawing/2014/main" id="{F61DE844-FB98-EF68-D5B2-1C629D24E0BC}"/>
                    </a:ext>
                  </a:extLst>
                </p:cNvPr>
                <p:cNvSpPr>
                  <a:spLocks noRot="1" noChangeAspect="1" noMove="1" noResize="1" noEditPoints="1" noAdjustHandles="1" noChangeArrowheads="1" noChangeShapeType="1" noTextEdit="1"/>
                </p:cNvSpPr>
                <p:nvPr/>
              </p:nvSpPr>
              <p:spPr>
                <a:xfrm>
                  <a:off x="5372038" y="2208279"/>
                  <a:ext cx="53213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E4B296-5891-A544-A142-364A451852BA}"/>
                    </a:ext>
                  </a:extLst>
                </p:cNvPr>
                <p:cNvSpPr/>
                <p:nvPr/>
              </p:nvSpPr>
              <p:spPr>
                <a:xfrm>
                  <a:off x="3886281" y="3029226"/>
                  <a:ext cx="552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𝑏𝑐</m:t>
                                </m:r>
                              </m:sub>
                            </m:sSub>
                          </m:e>
                        </m:acc>
                      </m:oMath>
                    </m:oMathPara>
                  </a14:m>
                  <a:endParaRPr lang="en-US" dirty="0">
                    <a:solidFill>
                      <a:srgbClr val="0070C0"/>
                    </a:solidFill>
                  </a:endParaRPr>
                </a:p>
              </p:txBody>
            </p:sp>
          </mc:Choice>
          <mc:Fallback xmlns="">
            <p:sp>
              <p:nvSpPr>
                <p:cNvPr id="23" name="Rectangle 22">
                  <a:extLst>
                    <a:ext uri="{FF2B5EF4-FFF2-40B4-BE49-F238E27FC236}">
                      <a16:creationId xmlns:a16="http://schemas.microsoft.com/office/drawing/2014/main" id="{17E4B296-5891-A544-A142-364A451852BA}"/>
                    </a:ext>
                  </a:extLst>
                </p:cNvPr>
                <p:cNvSpPr>
                  <a:spLocks noRot="1" noChangeAspect="1" noMove="1" noResize="1" noEditPoints="1" noAdjustHandles="1" noChangeArrowheads="1" noChangeShapeType="1" noTextEdit="1"/>
                </p:cNvSpPr>
                <p:nvPr/>
              </p:nvSpPr>
              <p:spPr>
                <a:xfrm>
                  <a:off x="3886281" y="3029226"/>
                  <a:ext cx="552011" cy="369332"/>
                </a:xfrm>
                <a:prstGeom prst="rect">
                  <a:avLst/>
                </a:prstGeom>
                <a:blipFill>
                  <a:blip r:embed="rId8"/>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41B3048-109F-5E2A-320A-4A68F6EA2695}"/>
                </a:ext>
              </a:extLst>
            </p:cNvPr>
            <p:cNvSpPr txBox="1"/>
            <p:nvPr/>
          </p:nvSpPr>
          <p:spPr>
            <a:xfrm>
              <a:off x="6592968" y="3177320"/>
              <a:ext cx="295274" cy="369332"/>
            </a:xfrm>
            <a:prstGeom prst="rect">
              <a:avLst/>
            </a:prstGeom>
            <a:noFill/>
          </p:spPr>
          <p:txBody>
            <a:bodyPr wrap="none" rtlCol="0">
              <a:spAutoFit/>
            </a:bodyPr>
            <a:lstStyle/>
            <a:p>
              <a:r>
                <a:rPr lang="en-US" dirty="0"/>
                <a:t>a</a:t>
              </a:r>
            </a:p>
          </p:txBody>
        </p:sp>
        <p:sp>
          <p:nvSpPr>
            <p:cNvPr id="25" name="Arc 24">
              <a:extLst>
                <a:ext uri="{FF2B5EF4-FFF2-40B4-BE49-F238E27FC236}">
                  <a16:creationId xmlns:a16="http://schemas.microsoft.com/office/drawing/2014/main" id="{E8B3CFB7-B2B6-2565-E4CC-2ADC083E6FBE}"/>
                </a:ext>
              </a:extLst>
            </p:cNvPr>
            <p:cNvSpPr>
              <a:spLocks noChangeAspect="1"/>
            </p:cNvSpPr>
            <p:nvPr/>
          </p:nvSpPr>
          <p:spPr>
            <a:xfrm>
              <a:off x="5399842" y="2216998"/>
              <a:ext cx="2011680" cy="2011680"/>
            </a:xfrm>
            <a:prstGeom prst="arc">
              <a:avLst>
                <a:gd name="adj1" fmla="val 20208765"/>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95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E26-B380-6BDB-2174-9643B62040DE}"/>
              </a:ext>
            </a:extLst>
          </p:cNvPr>
          <p:cNvSpPr>
            <a:spLocks noGrp="1"/>
          </p:cNvSpPr>
          <p:nvPr>
            <p:ph type="title"/>
          </p:nvPr>
        </p:nvSpPr>
        <p:spPr/>
        <p:txBody>
          <a:bodyPr/>
          <a:lstStyle/>
          <a:p>
            <a:r>
              <a:rPr lang="en-US" dirty="0"/>
              <a:t>Line-to-line voltages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201C1-5EBC-6C02-EC05-916D839D1842}"/>
                  </a:ext>
                </a:extLst>
              </p:cNvPr>
              <p:cNvSpPr>
                <a:spLocks noGrp="1"/>
              </p:cNvSpPr>
              <p:nvPr>
                <p:ph sz="half" idx="2"/>
              </p:nvPr>
            </p:nvSpPr>
            <p:spPr/>
            <p:txBody>
              <a:bodyPr>
                <a:normAutofit lnSpcReduction="10000"/>
              </a:bodyPr>
              <a:lstStyle/>
              <a:p>
                <a:pPr marL="0" indent="0">
                  <a:lnSpc>
                    <a:spcPct val="120000"/>
                  </a:lnSpc>
                  <a:spcBef>
                    <a:spcPts val="0"/>
                  </a:spcBef>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𝑏𝑐</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𝑛𝑐</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𝑏𝑛</m:t>
                            </m:r>
                          </m:sub>
                        </m:sSub>
                      </m:e>
                    </m:acc>
                  </m:oMath>
                </a14:m>
                <a:r>
                  <a:rPr lang="en-US" i="1"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𝑏𝑛</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𝑐𝑛</m:t>
                            </m:r>
                          </m:sub>
                        </m:sSub>
                      </m:e>
                    </m:acc>
                  </m:oMath>
                </a14:m>
                <a:r>
                  <a:rPr lang="en-US"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∠−120°−</m:t>
                    </m:r>
                    <m:r>
                      <a:rPr lang="en-US" i="1">
                        <a:latin typeface="Cambria Math" panose="02040503050406030204" pitchFamily="18" charset="0"/>
                      </a:rPr>
                      <m:t>𝑉</m:t>
                    </m:r>
                    <m:r>
                      <a:rPr lang="en-US" i="1">
                        <a:latin typeface="Cambria Math" panose="02040503050406030204" pitchFamily="18" charset="0"/>
                      </a:rPr>
                      <m:t>∠+120°</m:t>
                    </m:r>
                  </m:oMath>
                </a14:m>
                <a:r>
                  <a:rPr lang="en-US" dirty="0"/>
                  <a:t> </a:t>
                </a:r>
              </a:p>
              <a:p>
                <a:pPr marL="0" indent="0">
                  <a:lnSpc>
                    <a:spcPct val="120000"/>
                  </a:lnSpc>
                  <a:spcBef>
                    <a:spcPts val="0"/>
                  </a:spcBef>
                  <a:buNone/>
                </a:pPr>
                <a14:m>
                  <m:oMath xmlns:m="http://schemas.openxmlformats.org/officeDocument/2006/math">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𝑉</m:t>
                    </m:r>
                    <m:r>
                      <a:rPr lang="en-US" i="1">
                        <a:latin typeface="Cambria Math" panose="02040503050406030204" pitchFamily="18" charset="0"/>
                      </a:rPr>
                      <m:t>∠270°=</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𝑉</m:t>
                    </m:r>
                    <m:r>
                      <a:rPr lang="en-US" i="1">
                        <a:latin typeface="Cambria Math" panose="02040503050406030204" pitchFamily="18" charset="0"/>
                      </a:rPr>
                      <m:t>∠−90°</m:t>
                    </m:r>
                  </m:oMath>
                </a14:m>
                <a:r>
                  <a:rPr lang="en-US" dirty="0">
                    <a:effectLst/>
                  </a:rPr>
                  <a:t> </a:t>
                </a:r>
              </a:p>
              <a:p>
                <a:pPr marL="0" indent="0">
                  <a:lnSpc>
                    <a:spcPct val="120000"/>
                  </a:lnSpc>
                  <a:spcBef>
                    <a:spcPts val="0"/>
                  </a:spcBef>
                  <a:buNone/>
                </a:pPr>
                <a:endParaRPr lang="en-US" dirty="0"/>
              </a:p>
              <a:p>
                <a:pPr marL="0" indent="0">
                  <a:lnSpc>
                    <a:spcPct val="120000"/>
                  </a:lnSpc>
                  <a:spcBef>
                    <a:spcPts val="0"/>
                  </a:spcBef>
                  <a:buNone/>
                </a:pPr>
                <a:r>
                  <a:rPr lang="en-US" dirty="0"/>
                  <a:t>Line-to-line voltages: </a:t>
                </a:r>
              </a:p>
              <a:p>
                <a:pPr>
                  <a:lnSpc>
                    <a:spcPct val="120000"/>
                  </a:lnSpc>
                  <a:spcBef>
                    <a:spcPts val="0"/>
                  </a:spcBef>
                </a:pPr>
                <a:r>
                  <a:rPr lang="en-US" dirty="0"/>
                  <a:t>Balanced</a:t>
                </a:r>
              </a:p>
              <a:p>
                <a:pPr>
                  <a:lnSpc>
                    <a:spcPct val="120000"/>
                  </a:lnSpc>
                  <a:spcBef>
                    <a:spcPts val="0"/>
                  </a:spcBef>
                </a:pP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oMath>
                </a14:m>
                <a:r>
                  <a:rPr lang="en-US" dirty="0"/>
                  <a:t> times the magnitude of the line-to-neutral voltages</a:t>
                </a:r>
              </a:p>
              <a:p>
                <a:pPr>
                  <a:lnSpc>
                    <a:spcPct val="120000"/>
                  </a:lnSpc>
                  <a:spcBef>
                    <a:spcPts val="0"/>
                  </a:spcBef>
                </a:pPr>
                <a:endParaRPr lang="en-US" dirty="0"/>
              </a:p>
            </p:txBody>
          </p:sp>
        </mc:Choice>
        <mc:Fallback xmlns="">
          <p:sp>
            <p:nvSpPr>
              <p:cNvPr id="3" name="Content Placeholder 2">
                <a:extLst>
                  <a:ext uri="{FF2B5EF4-FFF2-40B4-BE49-F238E27FC236}">
                    <a16:creationId xmlns:a16="http://schemas.microsoft.com/office/drawing/2014/main" id="{A37201C1-5EBC-6C02-EC05-916D839D1842}"/>
                  </a:ext>
                </a:extLst>
              </p:cNvPr>
              <p:cNvSpPr>
                <a:spLocks noGrp="1" noRot="1" noChangeAspect="1" noMove="1" noResize="1" noEditPoints="1" noAdjustHandles="1" noChangeArrowheads="1" noChangeShapeType="1" noTextEdit="1"/>
              </p:cNvSpPr>
              <p:nvPr>
                <p:ph sz="half" idx="2"/>
              </p:nvPr>
            </p:nvSpPr>
            <p:spPr>
              <a:blipFill>
                <a:blip r:embed="rId2"/>
                <a:stretch>
                  <a:fillRect l="-245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081A4D67-3BD7-62CB-CE00-231FA948E493}"/>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C648C23D-023C-42B3-26CD-58E762285C86}"/>
              </a:ext>
            </a:extLst>
          </p:cNvPr>
          <p:cNvSpPr>
            <a:spLocks noGrp="1"/>
          </p:cNvSpPr>
          <p:nvPr>
            <p:ph type="sldNum" sz="quarter" idx="12"/>
          </p:nvPr>
        </p:nvSpPr>
        <p:spPr/>
        <p:txBody>
          <a:bodyPr/>
          <a:lstStyle/>
          <a:p>
            <a:fld id="{697646A6-6B76-9347-9EA0-ECEE7D8FD72D}" type="slidenum">
              <a:rPr lang="en-US" smtClean="0"/>
              <a:t>26</a:t>
            </a:fld>
            <a:endParaRPr lang="en-US"/>
          </a:p>
        </p:txBody>
      </p:sp>
      <p:grpSp>
        <p:nvGrpSpPr>
          <p:cNvPr id="7" name="Group 6">
            <a:extLst>
              <a:ext uri="{FF2B5EF4-FFF2-40B4-BE49-F238E27FC236}">
                <a16:creationId xmlns:a16="http://schemas.microsoft.com/office/drawing/2014/main" id="{41A52E8F-C506-DA67-10DF-B18EE40E11ED}"/>
              </a:ext>
            </a:extLst>
          </p:cNvPr>
          <p:cNvGrpSpPr/>
          <p:nvPr/>
        </p:nvGrpSpPr>
        <p:grpSpPr>
          <a:xfrm>
            <a:off x="7231383" y="2048061"/>
            <a:ext cx="4120829" cy="3260622"/>
            <a:chOff x="3713070" y="1563031"/>
            <a:chExt cx="4120829" cy="3260622"/>
          </a:xfrm>
        </p:grpSpPr>
        <p:cxnSp>
          <p:nvCxnSpPr>
            <p:cNvPr id="8" name="Straight Connector 7">
              <a:extLst>
                <a:ext uri="{FF2B5EF4-FFF2-40B4-BE49-F238E27FC236}">
                  <a16:creationId xmlns:a16="http://schemas.microsoft.com/office/drawing/2014/main" id="{D191C8A0-B958-414A-12E0-C385269D7CEF}"/>
                </a:ext>
              </a:extLst>
            </p:cNvPr>
            <p:cNvCxnSpPr>
              <a:cxnSpLocks/>
              <a:stCxn id="11" idx="3"/>
            </p:cNvCxnSpPr>
            <p:nvPr/>
          </p:nvCxnSpPr>
          <p:spPr>
            <a:xfrm flipV="1">
              <a:off x="5118918" y="3213893"/>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075AD9-7126-248F-9A5B-8BC313F983A2}"/>
                </a:ext>
              </a:extLst>
            </p:cNvPr>
            <p:cNvCxnSpPr>
              <a:cxnSpLocks/>
            </p:cNvCxnSpPr>
            <p:nvPr/>
          </p:nvCxnSpPr>
          <p:spPr>
            <a:xfrm flipV="1">
              <a:off x="4370521" y="2784007"/>
              <a:ext cx="3035056" cy="1772906"/>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D6F19F5-3A6D-0EEA-62CD-81398DEC91E8}"/>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F7AEC0E8-37A5-017E-7EA0-A434D3967341}"/>
                  </a:ext>
                </a:extLst>
              </p:cNvPr>
              <p:cNvCxnSpPr>
                <a:cxnSpLocks/>
              </p:cNvCxnSpPr>
              <p:nvPr/>
            </p:nvCxnSpPr>
            <p:spPr>
              <a:xfrm flipV="1">
                <a:off x="5140869" y="3220055"/>
                <a:ext cx="1515796" cy="807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CAFDB3-78E6-410D-EA5D-9D41B028BB49}"/>
                  </a:ext>
                </a:extLst>
              </p:cNvPr>
              <p:cNvCxnSpPr>
                <a:cxnSpLocks/>
              </p:cNvCxnSpPr>
              <p:nvPr/>
            </p:nvCxnSpPr>
            <p:spPr>
              <a:xfrm flipH="1" flipV="1">
                <a:off x="4371501" y="1897491"/>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8C0E1F-E012-02BE-1492-F25B06FC12B4}"/>
                  </a:ext>
                </a:extLst>
              </p:cNvPr>
              <p:cNvCxnSpPr>
                <a:cxnSpLocks/>
              </p:cNvCxnSpPr>
              <p:nvPr/>
            </p:nvCxnSpPr>
            <p:spPr>
              <a:xfrm flipH="1">
                <a:off x="4371011" y="3226274"/>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8E4E8AB-DF0C-D71F-5105-0D4634FBB278}"/>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2" name="TextBox 11">
              <a:extLst>
                <a:ext uri="{FF2B5EF4-FFF2-40B4-BE49-F238E27FC236}">
                  <a16:creationId xmlns:a16="http://schemas.microsoft.com/office/drawing/2014/main" id="{57BE78F9-B982-FD8D-0A0F-176BCDFC9D6C}"/>
                </a:ext>
              </a:extLst>
            </p:cNvPr>
            <p:cNvSpPr txBox="1"/>
            <p:nvPr/>
          </p:nvSpPr>
          <p:spPr>
            <a:xfrm>
              <a:off x="4169444" y="1563031"/>
              <a:ext cx="282450" cy="369332"/>
            </a:xfrm>
            <a:prstGeom prst="rect">
              <a:avLst/>
            </a:prstGeom>
            <a:noFill/>
          </p:spPr>
          <p:txBody>
            <a:bodyPr wrap="none" rtlCol="0">
              <a:spAutoFit/>
            </a:bodyPr>
            <a:lstStyle/>
            <a:p>
              <a:r>
                <a:rPr lang="en-US" dirty="0"/>
                <a:t>c</a:t>
              </a:r>
            </a:p>
          </p:txBody>
        </p:sp>
        <p:sp>
          <p:nvSpPr>
            <p:cNvPr id="13" name="TextBox 12">
              <a:extLst>
                <a:ext uri="{FF2B5EF4-FFF2-40B4-BE49-F238E27FC236}">
                  <a16:creationId xmlns:a16="http://schemas.microsoft.com/office/drawing/2014/main" id="{E18419D5-1C42-545E-9BC9-934015BE07B3}"/>
                </a:ext>
              </a:extLst>
            </p:cNvPr>
            <p:cNvSpPr txBox="1"/>
            <p:nvPr/>
          </p:nvSpPr>
          <p:spPr>
            <a:xfrm>
              <a:off x="4181466" y="4454321"/>
              <a:ext cx="306494"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74F305-A253-D8DE-6EB7-62A8466A2991}"/>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14" name="Rectangle 13">
                  <a:extLst>
                    <a:ext uri="{FF2B5EF4-FFF2-40B4-BE49-F238E27FC236}">
                      <a16:creationId xmlns:a16="http://schemas.microsoft.com/office/drawing/2014/main" id="{F774F305-A253-D8DE-6EB7-62A8466A2991}"/>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17B6D70-3DBA-E5A1-EA14-032CD8D27DBA}"/>
                    </a:ext>
                  </a:extLst>
                </p:cNvPr>
                <p:cNvSpPr/>
                <p:nvPr/>
              </p:nvSpPr>
              <p:spPr>
                <a:xfrm>
                  <a:off x="4451614"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15" name="Rectangle 14">
                  <a:extLst>
                    <a:ext uri="{FF2B5EF4-FFF2-40B4-BE49-F238E27FC236}">
                      <a16:creationId xmlns:a16="http://schemas.microsoft.com/office/drawing/2014/main" id="{A17B6D70-3DBA-E5A1-EA14-032CD8D27DBA}"/>
                    </a:ext>
                  </a:extLst>
                </p:cNvPr>
                <p:cNvSpPr>
                  <a:spLocks noRot="1" noChangeAspect="1" noMove="1" noResize="1" noEditPoints="1" noAdjustHandles="1" noChangeArrowheads="1" noChangeShapeType="1" noTextEdit="1"/>
                </p:cNvSpPr>
                <p:nvPr/>
              </p:nvSpPr>
              <p:spPr>
                <a:xfrm>
                  <a:off x="4451614" y="2740547"/>
                  <a:ext cx="53412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5720E15-4DED-472F-61ED-98AE6EC51309}"/>
                    </a:ext>
                  </a:extLst>
                </p:cNvPr>
                <p:cNvSpPr/>
                <p:nvPr/>
              </p:nvSpPr>
              <p:spPr>
                <a:xfrm>
                  <a:off x="4868667" y="3509439"/>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6" name="Rectangle 15">
                  <a:extLst>
                    <a:ext uri="{FF2B5EF4-FFF2-40B4-BE49-F238E27FC236}">
                      <a16:creationId xmlns:a16="http://schemas.microsoft.com/office/drawing/2014/main" id="{55720E15-4DED-472F-61ED-98AE6EC51309}"/>
                    </a:ext>
                  </a:extLst>
                </p:cNvPr>
                <p:cNvSpPr>
                  <a:spLocks noRot="1" noChangeAspect="1" noMove="1" noResize="1" noEditPoints="1" noAdjustHandles="1" noChangeArrowheads="1" noChangeShapeType="1" noTextEdit="1"/>
                </p:cNvSpPr>
                <p:nvPr/>
              </p:nvSpPr>
              <p:spPr>
                <a:xfrm>
                  <a:off x="4868667" y="3509439"/>
                  <a:ext cx="573619" cy="36933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5459E9B-27E2-469E-FE4D-B1A7B5204487}"/>
                </a:ext>
              </a:extLst>
            </p:cNvPr>
            <p:cNvSpPr txBox="1"/>
            <p:nvPr/>
          </p:nvSpPr>
          <p:spPr>
            <a:xfrm>
              <a:off x="7405577" y="2847752"/>
              <a:ext cx="428322" cy="307777"/>
            </a:xfrm>
            <a:prstGeom prst="rect">
              <a:avLst/>
            </a:prstGeom>
            <a:noFill/>
          </p:spPr>
          <p:txBody>
            <a:bodyPr wrap="none" rtlCol="0">
              <a:spAutoFit/>
            </a:bodyPr>
            <a:lstStyle/>
            <a:p>
              <a:r>
                <a:rPr lang="en-US" sz="1400" dirty="0"/>
                <a:t>30°</a:t>
              </a:r>
            </a:p>
          </p:txBody>
        </p:sp>
        <p:cxnSp>
          <p:nvCxnSpPr>
            <p:cNvPr id="18" name="Straight Arrow Connector 17">
              <a:extLst>
                <a:ext uri="{FF2B5EF4-FFF2-40B4-BE49-F238E27FC236}">
                  <a16:creationId xmlns:a16="http://schemas.microsoft.com/office/drawing/2014/main" id="{7D59D968-8E76-A87B-0FD3-1C7688A91A5B}"/>
                </a:ext>
              </a:extLst>
            </p:cNvPr>
            <p:cNvCxnSpPr>
              <a:cxnSpLocks/>
            </p:cNvCxnSpPr>
            <p:nvPr/>
          </p:nvCxnSpPr>
          <p:spPr>
            <a:xfrm flipV="1">
              <a:off x="4371011" y="3220055"/>
              <a:ext cx="2293244" cy="1336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3CC504-C652-9C90-11D9-7A0AF4906293}"/>
                </a:ext>
              </a:extLst>
            </p:cNvPr>
            <p:cNvCxnSpPr>
              <a:cxnSpLocks/>
            </p:cNvCxnSpPr>
            <p:nvPr/>
          </p:nvCxnSpPr>
          <p:spPr>
            <a:xfrm flipH="1" flipV="1">
              <a:off x="4363421" y="1880791"/>
              <a:ext cx="2293244" cy="13368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585AA4-F17B-E1AD-B90D-A3E52DDE0448}"/>
                </a:ext>
              </a:extLst>
            </p:cNvPr>
            <p:cNvCxnSpPr>
              <a:cxnSpLocks/>
            </p:cNvCxnSpPr>
            <p:nvPr/>
          </p:nvCxnSpPr>
          <p:spPr>
            <a:xfrm rot="14400000" flipH="1" flipV="1">
              <a:off x="3234877" y="2562108"/>
              <a:ext cx="2293244" cy="13368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D7B0C4-F7D3-4299-8E58-D654B0993C39}"/>
                    </a:ext>
                  </a:extLst>
                </p:cNvPr>
                <p:cNvSpPr/>
                <p:nvPr/>
              </p:nvSpPr>
              <p:spPr>
                <a:xfrm>
                  <a:off x="5804072" y="3651318"/>
                  <a:ext cx="572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𝑎𝑏</m:t>
                                </m:r>
                              </m:sub>
                            </m:sSub>
                          </m:e>
                        </m:acc>
                      </m:oMath>
                    </m:oMathPara>
                  </a14:m>
                  <a:endParaRPr lang="en-US" dirty="0">
                    <a:solidFill>
                      <a:srgbClr val="0070C0"/>
                    </a:solidFill>
                  </a:endParaRPr>
                </a:p>
              </p:txBody>
            </p:sp>
          </mc:Choice>
          <mc:Fallback xmlns="">
            <p:sp>
              <p:nvSpPr>
                <p:cNvPr id="21" name="Rectangle 20">
                  <a:extLst>
                    <a:ext uri="{FF2B5EF4-FFF2-40B4-BE49-F238E27FC236}">
                      <a16:creationId xmlns:a16="http://schemas.microsoft.com/office/drawing/2014/main" id="{76D7B0C4-F7D3-4299-8E58-D654B0993C39}"/>
                    </a:ext>
                  </a:extLst>
                </p:cNvPr>
                <p:cNvSpPr>
                  <a:spLocks noRot="1" noChangeAspect="1" noMove="1" noResize="1" noEditPoints="1" noAdjustHandles="1" noChangeArrowheads="1" noChangeShapeType="1" noTextEdit="1"/>
                </p:cNvSpPr>
                <p:nvPr/>
              </p:nvSpPr>
              <p:spPr>
                <a:xfrm>
                  <a:off x="5804072" y="3651318"/>
                  <a:ext cx="57201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61DE844-FB98-EF68-D5B2-1C629D24E0BC}"/>
                    </a:ext>
                  </a:extLst>
                </p:cNvPr>
                <p:cNvSpPr/>
                <p:nvPr/>
              </p:nvSpPr>
              <p:spPr>
                <a:xfrm>
                  <a:off x="5372038" y="2208279"/>
                  <a:ext cx="532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𝑐𝑎</m:t>
                                </m:r>
                              </m:sub>
                            </m:sSub>
                          </m:e>
                        </m:acc>
                      </m:oMath>
                    </m:oMathPara>
                  </a14:m>
                  <a:endParaRPr lang="en-US" dirty="0">
                    <a:solidFill>
                      <a:srgbClr val="0070C0"/>
                    </a:solidFill>
                  </a:endParaRPr>
                </a:p>
              </p:txBody>
            </p:sp>
          </mc:Choice>
          <mc:Fallback xmlns="">
            <p:sp>
              <p:nvSpPr>
                <p:cNvPr id="22" name="Rectangle 21">
                  <a:extLst>
                    <a:ext uri="{FF2B5EF4-FFF2-40B4-BE49-F238E27FC236}">
                      <a16:creationId xmlns:a16="http://schemas.microsoft.com/office/drawing/2014/main" id="{F61DE844-FB98-EF68-D5B2-1C629D24E0BC}"/>
                    </a:ext>
                  </a:extLst>
                </p:cNvPr>
                <p:cNvSpPr>
                  <a:spLocks noRot="1" noChangeAspect="1" noMove="1" noResize="1" noEditPoints="1" noAdjustHandles="1" noChangeArrowheads="1" noChangeShapeType="1" noTextEdit="1"/>
                </p:cNvSpPr>
                <p:nvPr/>
              </p:nvSpPr>
              <p:spPr>
                <a:xfrm>
                  <a:off x="5372038" y="2208279"/>
                  <a:ext cx="53213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E4B296-5891-A544-A142-364A451852BA}"/>
                    </a:ext>
                  </a:extLst>
                </p:cNvPr>
                <p:cNvSpPr/>
                <p:nvPr/>
              </p:nvSpPr>
              <p:spPr>
                <a:xfrm>
                  <a:off x="3886281" y="3029226"/>
                  <a:ext cx="552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𝑏𝑐</m:t>
                                </m:r>
                              </m:sub>
                            </m:sSub>
                          </m:e>
                        </m:acc>
                      </m:oMath>
                    </m:oMathPara>
                  </a14:m>
                  <a:endParaRPr lang="en-US" dirty="0">
                    <a:solidFill>
                      <a:srgbClr val="0070C0"/>
                    </a:solidFill>
                  </a:endParaRPr>
                </a:p>
              </p:txBody>
            </p:sp>
          </mc:Choice>
          <mc:Fallback xmlns="">
            <p:sp>
              <p:nvSpPr>
                <p:cNvPr id="23" name="Rectangle 22">
                  <a:extLst>
                    <a:ext uri="{FF2B5EF4-FFF2-40B4-BE49-F238E27FC236}">
                      <a16:creationId xmlns:a16="http://schemas.microsoft.com/office/drawing/2014/main" id="{17E4B296-5891-A544-A142-364A451852BA}"/>
                    </a:ext>
                  </a:extLst>
                </p:cNvPr>
                <p:cNvSpPr>
                  <a:spLocks noRot="1" noChangeAspect="1" noMove="1" noResize="1" noEditPoints="1" noAdjustHandles="1" noChangeArrowheads="1" noChangeShapeType="1" noTextEdit="1"/>
                </p:cNvSpPr>
                <p:nvPr/>
              </p:nvSpPr>
              <p:spPr>
                <a:xfrm>
                  <a:off x="3886281" y="3029226"/>
                  <a:ext cx="552011" cy="369332"/>
                </a:xfrm>
                <a:prstGeom prst="rect">
                  <a:avLst/>
                </a:prstGeom>
                <a:blipFill>
                  <a:blip r:embed="rId8"/>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41B3048-109F-5E2A-320A-4A68F6EA2695}"/>
                </a:ext>
              </a:extLst>
            </p:cNvPr>
            <p:cNvSpPr txBox="1"/>
            <p:nvPr/>
          </p:nvSpPr>
          <p:spPr>
            <a:xfrm>
              <a:off x="6592968" y="3177320"/>
              <a:ext cx="295274" cy="369332"/>
            </a:xfrm>
            <a:prstGeom prst="rect">
              <a:avLst/>
            </a:prstGeom>
            <a:noFill/>
          </p:spPr>
          <p:txBody>
            <a:bodyPr wrap="none" rtlCol="0">
              <a:spAutoFit/>
            </a:bodyPr>
            <a:lstStyle/>
            <a:p>
              <a:r>
                <a:rPr lang="en-US" dirty="0"/>
                <a:t>a</a:t>
              </a:r>
            </a:p>
          </p:txBody>
        </p:sp>
        <p:sp>
          <p:nvSpPr>
            <p:cNvPr id="25" name="Arc 24">
              <a:extLst>
                <a:ext uri="{FF2B5EF4-FFF2-40B4-BE49-F238E27FC236}">
                  <a16:creationId xmlns:a16="http://schemas.microsoft.com/office/drawing/2014/main" id="{E8B3CFB7-B2B6-2565-E4CC-2ADC083E6FBE}"/>
                </a:ext>
              </a:extLst>
            </p:cNvPr>
            <p:cNvSpPr>
              <a:spLocks noChangeAspect="1"/>
            </p:cNvSpPr>
            <p:nvPr/>
          </p:nvSpPr>
          <p:spPr>
            <a:xfrm>
              <a:off x="5399842" y="2216998"/>
              <a:ext cx="2011680" cy="2011680"/>
            </a:xfrm>
            <a:prstGeom prst="arc">
              <a:avLst>
                <a:gd name="adj1" fmla="val 20208765"/>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763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E26-B380-6BDB-2174-9643B62040DE}"/>
              </a:ext>
            </a:extLst>
          </p:cNvPr>
          <p:cNvSpPr>
            <a:spLocks noGrp="1"/>
          </p:cNvSpPr>
          <p:nvPr>
            <p:ph type="title"/>
          </p:nvPr>
        </p:nvSpPr>
        <p:spPr/>
        <p:txBody>
          <a:bodyPr/>
          <a:lstStyle/>
          <a:p>
            <a:r>
              <a:rPr lang="en-US" dirty="0"/>
              <a:t>Line-to-line voltages</a:t>
            </a:r>
          </a:p>
        </p:txBody>
      </p:sp>
      <p:sp>
        <p:nvSpPr>
          <p:cNvPr id="3" name="Content Placeholder 2">
            <a:extLst>
              <a:ext uri="{FF2B5EF4-FFF2-40B4-BE49-F238E27FC236}">
                <a16:creationId xmlns:a16="http://schemas.microsoft.com/office/drawing/2014/main" id="{A37201C1-5EBC-6C02-EC05-916D839D1842}"/>
              </a:ext>
            </a:extLst>
          </p:cNvPr>
          <p:cNvSpPr>
            <a:spLocks noGrp="1"/>
          </p:cNvSpPr>
          <p:nvPr>
            <p:ph sz="half" idx="2"/>
          </p:nvPr>
        </p:nvSpPr>
        <p:spPr/>
        <p:txBody>
          <a:bodyPr>
            <a:normAutofit/>
          </a:bodyPr>
          <a:lstStyle/>
          <a:p>
            <a:pPr marL="0" indent="0">
              <a:lnSpc>
                <a:spcPct val="120000"/>
              </a:lnSpc>
              <a:spcBef>
                <a:spcPts val="0"/>
              </a:spcBef>
              <a:buNone/>
            </a:pPr>
            <a:r>
              <a:rPr lang="en-US" dirty="0"/>
              <a:t>Because the neutral point n is not always accessible, three-phase voltages are usually specified in terms of their line-to-line magnitude</a:t>
            </a:r>
          </a:p>
        </p:txBody>
      </p:sp>
      <p:sp>
        <p:nvSpPr>
          <p:cNvPr id="5" name="Date Placeholder 4">
            <a:extLst>
              <a:ext uri="{FF2B5EF4-FFF2-40B4-BE49-F238E27FC236}">
                <a16:creationId xmlns:a16="http://schemas.microsoft.com/office/drawing/2014/main" id="{081A4D67-3BD7-62CB-CE00-231FA948E493}"/>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C648C23D-023C-42B3-26CD-58E762285C86}"/>
              </a:ext>
            </a:extLst>
          </p:cNvPr>
          <p:cNvSpPr>
            <a:spLocks noGrp="1"/>
          </p:cNvSpPr>
          <p:nvPr>
            <p:ph type="sldNum" sz="quarter" idx="12"/>
          </p:nvPr>
        </p:nvSpPr>
        <p:spPr/>
        <p:txBody>
          <a:bodyPr/>
          <a:lstStyle/>
          <a:p>
            <a:fld id="{697646A6-6B76-9347-9EA0-ECEE7D8FD72D}" type="slidenum">
              <a:rPr lang="en-US" smtClean="0"/>
              <a:t>27</a:t>
            </a:fld>
            <a:endParaRPr lang="en-US"/>
          </a:p>
        </p:txBody>
      </p:sp>
      <p:grpSp>
        <p:nvGrpSpPr>
          <p:cNvPr id="7" name="Group 6">
            <a:extLst>
              <a:ext uri="{FF2B5EF4-FFF2-40B4-BE49-F238E27FC236}">
                <a16:creationId xmlns:a16="http://schemas.microsoft.com/office/drawing/2014/main" id="{41A52E8F-C506-DA67-10DF-B18EE40E11ED}"/>
              </a:ext>
            </a:extLst>
          </p:cNvPr>
          <p:cNvGrpSpPr/>
          <p:nvPr/>
        </p:nvGrpSpPr>
        <p:grpSpPr>
          <a:xfrm>
            <a:off x="7231383" y="2048061"/>
            <a:ext cx="4120829" cy="3260622"/>
            <a:chOff x="3713070" y="1563031"/>
            <a:chExt cx="4120829" cy="3260622"/>
          </a:xfrm>
        </p:grpSpPr>
        <p:cxnSp>
          <p:nvCxnSpPr>
            <p:cNvPr id="8" name="Straight Connector 7">
              <a:extLst>
                <a:ext uri="{FF2B5EF4-FFF2-40B4-BE49-F238E27FC236}">
                  <a16:creationId xmlns:a16="http://schemas.microsoft.com/office/drawing/2014/main" id="{D191C8A0-B958-414A-12E0-C385269D7CEF}"/>
                </a:ext>
              </a:extLst>
            </p:cNvPr>
            <p:cNvCxnSpPr>
              <a:cxnSpLocks/>
              <a:stCxn id="11" idx="3"/>
            </p:cNvCxnSpPr>
            <p:nvPr/>
          </p:nvCxnSpPr>
          <p:spPr>
            <a:xfrm flipV="1">
              <a:off x="5118918" y="3213893"/>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075AD9-7126-248F-9A5B-8BC313F983A2}"/>
                </a:ext>
              </a:extLst>
            </p:cNvPr>
            <p:cNvCxnSpPr>
              <a:cxnSpLocks/>
            </p:cNvCxnSpPr>
            <p:nvPr/>
          </p:nvCxnSpPr>
          <p:spPr>
            <a:xfrm flipV="1">
              <a:off x="4370521" y="2784007"/>
              <a:ext cx="3035056" cy="1772906"/>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D6F19F5-3A6D-0EEA-62CD-81398DEC91E8}"/>
                </a:ext>
              </a:extLst>
            </p:cNvPr>
            <p:cNvGrpSpPr/>
            <p:nvPr/>
          </p:nvGrpSpPr>
          <p:grpSpPr>
            <a:xfrm>
              <a:off x="4371011" y="1897491"/>
              <a:ext cx="2285654" cy="2659421"/>
              <a:chOff x="4371011" y="1897491"/>
              <a:chExt cx="2285654" cy="2659421"/>
            </a:xfrm>
          </p:grpSpPr>
          <p:cxnSp>
            <p:nvCxnSpPr>
              <p:cNvPr id="26" name="Straight Arrow Connector 25">
                <a:extLst>
                  <a:ext uri="{FF2B5EF4-FFF2-40B4-BE49-F238E27FC236}">
                    <a16:creationId xmlns:a16="http://schemas.microsoft.com/office/drawing/2014/main" id="{F7AEC0E8-37A5-017E-7EA0-A434D3967341}"/>
                  </a:ext>
                </a:extLst>
              </p:cNvPr>
              <p:cNvCxnSpPr>
                <a:cxnSpLocks/>
              </p:cNvCxnSpPr>
              <p:nvPr/>
            </p:nvCxnSpPr>
            <p:spPr>
              <a:xfrm flipV="1">
                <a:off x="5140869" y="3220055"/>
                <a:ext cx="1515796" cy="807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CAFDB3-78E6-410D-EA5D-9D41B028BB49}"/>
                  </a:ext>
                </a:extLst>
              </p:cNvPr>
              <p:cNvCxnSpPr>
                <a:cxnSpLocks/>
              </p:cNvCxnSpPr>
              <p:nvPr/>
            </p:nvCxnSpPr>
            <p:spPr>
              <a:xfrm flipH="1" flipV="1">
                <a:off x="4371501" y="1897491"/>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8C0E1F-E012-02BE-1492-F25B06FC12B4}"/>
                  </a:ext>
                </a:extLst>
              </p:cNvPr>
              <p:cNvCxnSpPr>
                <a:cxnSpLocks/>
              </p:cNvCxnSpPr>
              <p:nvPr/>
            </p:nvCxnSpPr>
            <p:spPr>
              <a:xfrm flipH="1">
                <a:off x="4371011" y="3226274"/>
                <a:ext cx="771386" cy="133063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8E4E8AB-DF0C-D71F-5105-0D4634FBB278}"/>
                </a:ext>
              </a:extLst>
            </p:cNvPr>
            <p:cNvSpPr txBox="1"/>
            <p:nvPr/>
          </p:nvSpPr>
          <p:spPr>
            <a:xfrm>
              <a:off x="4812424" y="3035389"/>
              <a:ext cx="306494" cy="369332"/>
            </a:xfrm>
            <a:prstGeom prst="rect">
              <a:avLst/>
            </a:prstGeom>
            <a:noFill/>
          </p:spPr>
          <p:txBody>
            <a:bodyPr wrap="none" rtlCol="0">
              <a:spAutoFit/>
            </a:bodyPr>
            <a:lstStyle/>
            <a:p>
              <a:r>
                <a:rPr lang="en-US" dirty="0"/>
                <a:t>n</a:t>
              </a:r>
            </a:p>
          </p:txBody>
        </p:sp>
        <p:sp>
          <p:nvSpPr>
            <p:cNvPr id="12" name="TextBox 11">
              <a:extLst>
                <a:ext uri="{FF2B5EF4-FFF2-40B4-BE49-F238E27FC236}">
                  <a16:creationId xmlns:a16="http://schemas.microsoft.com/office/drawing/2014/main" id="{57BE78F9-B982-FD8D-0A0F-176BCDFC9D6C}"/>
                </a:ext>
              </a:extLst>
            </p:cNvPr>
            <p:cNvSpPr txBox="1"/>
            <p:nvPr/>
          </p:nvSpPr>
          <p:spPr>
            <a:xfrm>
              <a:off x="4169444" y="1563031"/>
              <a:ext cx="282450" cy="369332"/>
            </a:xfrm>
            <a:prstGeom prst="rect">
              <a:avLst/>
            </a:prstGeom>
            <a:noFill/>
          </p:spPr>
          <p:txBody>
            <a:bodyPr wrap="none" rtlCol="0">
              <a:spAutoFit/>
            </a:bodyPr>
            <a:lstStyle/>
            <a:p>
              <a:r>
                <a:rPr lang="en-US" dirty="0"/>
                <a:t>c</a:t>
              </a:r>
            </a:p>
          </p:txBody>
        </p:sp>
        <p:sp>
          <p:nvSpPr>
            <p:cNvPr id="13" name="TextBox 12">
              <a:extLst>
                <a:ext uri="{FF2B5EF4-FFF2-40B4-BE49-F238E27FC236}">
                  <a16:creationId xmlns:a16="http://schemas.microsoft.com/office/drawing/2014/main" id="{E18419D5-1C42-545E-9BC9-934015BE07B3}"/>
                </a:ext>
              </a:extLst>
            </p:cNvPr>
            <p:cNvSpPr txBox="1"/>
            <p:nvPr/>
          </p:nvSpPr>
          <p:spPr>
            <a:xfrm>
              <a:off x="4181466" y="4454321"/>
              <a:ext cx="306494"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74F305-A253-D8DE-6EB7-62A8466A2991}"/>
                    </a:ext>
                  </a:extLst>
                </p:cNvPr>
                <p:cNvSpPr/>
                <p:nvPr/>
              </p:nvSpPr>
              <p:spPr>
                <a:xfrm>
                  <a:off x="5326521" y="2844560"/>
                  <a:ext cx="554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𝑎𝑛</m:t>
                                </m:r>
                              </m:sub>
                            </m:sSub>
                          </m:e>
                        </m:acc>
                      </m:oMath>
                    </m:oMathPara>
                  </a14:m>
                  <a:endParaRPr lang="en-US" dirty="0"/>
                </a:p>
              </p:txBody>
            </p:sp>
          </mc:Choice>
          <mc:Fallback xmlns="">
            <p:sp>
              <p:nvSpPr>
                <p:cNvPr id="14" name="Rectangle 13">
                  <a:extLst>
                    <a:ext uri="{FF2B5EF4-FFF2-40B4-BE49-F238E27FC236}">
                      <a16:creationId xmlns:a16="http://schemas.microsoft.com/office/drawing/2014/main" id="{F774F305-A253-D8DE-6EB7-62A8466A2991}"/>
                    </a:ext>
                  </a:extLst>
                </p:cNvPr>
                <p:cNvSpPr>
                  <a:spLocks noRot="1" noChangeAspect="1" noMove="1" noResize="1" noEditPoints="1" noAdjustHandles="1" noChangeArrowheads="1" noChangeShapeType="1" noTextEdit="1"/>
                </p:cNvSpPr>
                <p:nvPr/>
              </p:nvSpPr>
              <p:spPr>
                <a:xfrm>
                  <a:off x="5326521" y="2844560"/>
                  <a:ext cx="55496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17B6D70-3DBA-E5A1-EA14-032CD8D27DBA}"/>
                    </a:ext>
                  </a:extLst>
                </p:cNvPr>
                <p:cNvSpPr/>
                <p:nvPr/>
              </p:nvSpPr>
              <p:spPr>
                <a:xfrm>
                  <a:off x="4451614" y="2740547"/>
                  <a:ext cx="5341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𝑐𝑛</m:t>
                                </m:r>
                              </m:sub>
                            </m:sSub>
                          </m:e>
                        </m:acc>
                      </m:oMath>
                    </m:oMathPara>
                  </a14:m>
                  <a:endParaRPr lang="en-US" dirty="0"/>
                </a:p>
              </p:txBody>
            </p:sp>
          </mc:Choice>
          <mc:Fallback xmlns="">
            <p:sp>
              <p:nvSpPr>
                <p:cNvPr id="15" name="Rectangle 14">
                  <a:extLst>
                    <a:ext uri="{FF2B5EF4-FFF2-40B4-BE49-F238E27FC236}">
                      <a16:creationId xmlns:a16="http://schemas.microsoft.com/office/drawing/2014/main" id="{A17B6D70-3DBA-E5A1-EA14-032CD8D27DBA}"/>
                    </a:ext>
                  </a:extLst>
                </p:cNvPr>
                <p:cNvSpPr>
                  <a:spLocks noRot="1" noChangeAspect="1" noMove="1" noResize="1" noEditPoints="1" noAdjustHandles="1" noChangeArrowheads="1" noChangeShapeType="1" noTextEdit="1"/>
                </p:cNvSpPr>
                <p:nvPr/>
              </p:nvSpPr>
              <p:spPr>
                <a:xfrm>
                  <a:off x="4451614" y="2740547"/>
                  <a:ext cx="53412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5720E15-4DED-472F-61ED-98AE6EC51309}"/>
                    </a:ext>
                  </a:extLst>
                </p:cNvPr>
                <p:cNvSpPr/>
                <p:nvPr/>
              </p:nvSpPr>
              <p:spPr>
                <a:xfrm>
                  <a:off x="4868667" y="3509439"/>
                  <a:ext cx="5736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6" name="Rectangle 15">
                  <a:extLst>
                    <a:ext uri="{FF2B5EF4-FFF2-40B4-BE49-F238E27FC236}">
                      <a16:creationId xmlns:a16="http://schemas.microsoft.com/office/drawing/2014/main" id="{55720E15-4DED-472F-61ED-98AE6EC51309}"/>
                    </a:ext>
                  </a:extLst>
                </p:cNvPr>
                <p:cNvSpPr>
                  <a:spLocks noRot="1" noChangeAspect="1" noMove="1" noResize="1" noEditPoints="1" noAdjustHandles="1" noChangeArrowheads="1" noChangeShapeType="1" noTextEdit="1"/>
                </p:cNvSpPr>
                <p:nvPr/>
              </p:nvSpPr>
              <p:spPr>
                <a:xfrm>
                  <a:off x="4868667" y="3509439"/>
                  <a:ext cx="573619" cy="369332"/>
                </a:xfrm>
                <a:prstGeom prst="rect">
                  <a:avLst/>
                </a:prstGeom>
                <a:blipFill>
                  <a:blip r:embed="rId4"/>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5459E9B-27E2-469E-FE4D-B1A7B5204487}"/>
                </a:ext>
              </a:extLst>
            </p:cNvPr>
            <p:cNvSpPr txBox="1"/>
            <p:nvPr/>
          </p:nvSpPr>
          <p:spPr>
            <a:xfrm>
              <a:off x="7405577" y="2847752"/>
              <a:ext cx="428322" cy="307777"/>
            </a:xfrm>
            <a:prstGeom prst="rect">
              <a:avLst/>
            </a:prstGeom>
            <a:noFill/>
          </p:spPr>
          <p:txBody>
            <a:bodyPr wrap="none" rtlCol="0">
              <a:spAutoFit/>
            </a:bodyPr>
            <a:lstStyle/>
            <a:p>
              <a:r>
                <a:rPr lang="en-US" sz="1400" dirty="0"/>
                <a:t>30°</a:t>
              </a:r>
            </a:p>
          </p:txBody>
        </p:sp>
        <p:cxnSp>
          <p:nvCxnSpPr>
            <p:cNvPr id="18" name="Straight Arrow Connector 17">
              <a:extLst>
                <a:ext uri="{FF2B5EF4-FFF2-40B4-BE49-F238E27FC236}">
                  <a16:creationId xmlns:a16="http://schemas.microsoft.com/office/drawing/2014/main" id="{7D59D968-8E76-A87B-0FD3-1C7688A91A5B}"/>
                </a:ext>
              </a:extLst>
            </p:cNvPr>
            <p:cNvCxnSpPr>
              <a:cxnSpLocks/>
            </p:cNvCxnSpPr>
            <p:nvPr/>
          </p:nvCxnSpPr>
          <p:spPr>
            <a:xfrm flipV="1">
              <a:off x="4371011" y="3220055"/>
              <a:ext cx="2293244" cy="1336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3CC504-C652-9C90-11D9-7A0AF4906293}"/>
                </a:ext>
              </a:extLst>
            </p:cNvPr>
            <p:cNvCxnSpPr>
              <a:cxnSpLocks/>
            </p:cNvCxnSpPr>
            <p:nvPr/>
          </p:nvCxnSpPr>
          <p:spPr>
            <a:xfrm flipH="1" flipV="1">
              <a:off x="4363421" y="1880791"/>
              <a:ext cx="2293244" cy="13368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585AA4-F17B-E1AD-B90D-A3E52DDE0448}"/>
                </a:ext>
              </a:extLst>
            </p:cNvPr>
            <p:cNvCxnSpPr>
              <a:cxnSpLocks/>
            </p:cNvCxnSpPr>
            <p:nvPr/>
          </p:nvCxnSpPr>
          <p:spPr>
            <a:xfrm rot="14400000" flipH="1" flipV="1">
              <a:off x="3234877" y="2562108"/>
              <a:ext cx="2293244" cy="13368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D7B0C4-F7D3-4299-8E58-D654B0993C39}"/>
                    </a:ext>
                  </a:extLst>
                </p:cNvPr>
                <p:cNvSpPr/>
                <p:nvPr/>
              </p:nvSpPr>
              <p:spPr>
                <a:xfrm>
                  <a:off x="5804072" y="3651318"/>
                  <a:ext cx="572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𝑎𝑏</m:t>
                                </m:r>
                              </m:sub>
                            </m:sSub>
                          </m:e>
                        </m:acc>
                      </m:oMath>
                    </m:oMathPara>
                  </a14:m>
                  <a:endParaRPr lang="en-US" dirty="0">
                    <a:solidFill>
                      <a:srgbClr val="0070C0"/>
                    </a:solidFill>
                  </a:endParaRPr>
                </a:p>
              </p:txBody>
            </p:sp>
          </mc:Choice>
          <mc:Fallback xmlns="">
            <p:sp>
              <p:nvSpPr>
                <p:cNvPr id="21" name="Rectangle 20">
                  <a:extLst>
                    <a:ext uri="{FF2B5EF4-FFF2-40B4-BE49-F238E27FC236}">
                      <a16:creationId xmlns:a16="http://schemas.microsoft.com/office/drawing/2014/main" id="{76D7B0C4-F7D3-4299-8E58-D654B0993C39}"/>
                    </a:ext>
                  </a:extLst>
                </p:cNvPr>
                <p:cNvSpPr>
                  <a:spLocks noRot="1" noChangeAspect="1" noMove="1" noResize="1" noEditPoints="1" noAdjustHandles="1" noChangeArrowheads="1" noChangeShapeType="1" noTextEdit="1"/>
                </p:cNvSpPr>
                <p:nvPr/>
              </p:nvSpPr>
              <p:spPr>
                <a:xfrm>
                  <a:off x="5804072" y="3651318"/>
                  <a:ext cx="57201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61DE844-FB98-EF68-D5B2-1C629D24E0BC}"/>
                    </a:ext>
                  </a:extLst>
                </p:cNvPr>
                <p:cNvSpPr/>
                <p:nvPr/>
              </p:nvSpPr>
              <p:spPr>
                <a:xfrm>
                  <a:off x="5372038" y="2208279"/>
                  <a:ext cx="532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𝑐𝑎</m:t>
                                </m:r>
                              </m:sub>
                            </m:sSub>
                          </m:e>
                        </m:acc>
                      </m:oMath>
                    </m:oMathPara>
                  </a14:m>
                  <a:endParaRPr lang="en-US" dirty="0">
                    <a:solidFill>
                      <a:srgbClr val="0070C0"/>
                    </a:solidFill>
                  </a:endParaRPr>
                </a:p>
              </p:txBody>
            </p:sp>
          </mc:Choice>
          <mc:Fallback xmlns="">
            <p:sp>
              <p:nvSpPr>
                <p:cNvPr id="22" name="Rectangle 21">
                  <a:extLst>
                    <a:ext uri="{FF2B5EF4-FFF2-40B4-BE49-F238E27FC236}">
                      <a16:creationId xmlns:a16="http://schemas.microsoft.com/office/drawing/2014/main" id="{F61DE844-FB98-EF68-D5B2-1C629D24E0BC}"/>
                    </a:ext>
                  </a:extLst>
                </p:cNvPr>
                <p:cNvSpPr>
                  <a:spLocks noRot="1" noChangeAspect="1" noMove="1" noResize="1" noEditPoints="1" noAdjustHandles="1" noChangeArrowheads="1" noChangeShapeType="1" noTextEdit="1"/>
                </p:cNvSpPr>
                <p:nvPr/>
              </p:nvSpPr>
              <p:spPr>
                <a:xfrm>
                  <a:off x="5372038" y="2208279"/>
                  <a:ext cx="53213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7E4B296-5891-A544-A142-364A451852BA}"/>
                    </a:ext>
                  </a:extLst>
                </p:cNvPr>
                <p:cNvSpPr/>
                <p:nvPr/>
              </p:nvSpPr>
              <p:spPr>
                <a:xfrm>
                  <a:off x="3886281" y="3029226"/>
                  <a:ext cx="552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70C0"/>
                                </a:solidFill>
                                <a:latin typeface="Cambria Math" panose="02040503050406030204" pitchFamily="18" charset="0"/>
                              </a:rPr>
                            </m:ctrlPr>
                          </m:accPr>
                          <m:e>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𝑏𝑐</m:t>
                                </m:r>
                              </m:sub>
                            </m:sSub>
                          </m:e>
                        </m:acc>
                      </m:oMath>
                    </m:oMathPara>
                  </a14:m>
                  <a:endParaRPr lang="en-US" dirty="0">
                    <a:solidFill>
                      <a:srgbClr val="0070C0"/>
                    </a:solidFill>
                  </a:endParaRPr>
                </a:p>
              </p:txBody>
            </p:sp>
          </mc:Choice>
          <mc:Fallback xmlns="">
            <p:sp>
              <p:nvSpPr>
                <p:cNvPr id="23" name="Rectangle 22">
                  <a:extLst>
                    <a:ext uri="{FF2B5EF4-FFF2-40B4-BE49-F238E27FC236}">
                      <a16:creationId xmlns:a16="http://schemas.microsoft.com/office/drawing/2014/main" id="{17E4B296-5891-A544-A142-364A451852BA}"/>
                    </a:ext>
                  </a:extLst>
                </p:cNvPr>
                <p:cNvSpPr>
                  <a:spLocks noRot="1" noChangeAspect="1" noMove="1" noResize="1" noEditPoints="1" noAdjustHandles="1" noChangeArrowheads="1" noChangeShapeType="1" noTextEdit="1"/>
                </p:cNvSpPr>
                <p:nvPr/>
              </p:nvSpPr>
              <p:spPr>
                <a:xfrm>
                  <a:off x="3886281" y="3029226"/>
                  <a:ext cx="552011" cy="369332"/>
                </a:xfrm>
                <a:prstGeom prst="rect">
                  <a:avLst/>
                </a:prstGeom>
                <a:blipFill>
                  <a:blip r:embed="rId7"/>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41B3048-109F-5E2A-320A-4A68F6EA2695}"/>
                </a:ext>
              </a:extLst>
            </p:cNvPr>
            <p:cNvSpPr txBox="1"/>
            <p:nvPr/>
          </p:nvSpPr>
          <p:spPr>
            <a:xfrm>
              <a:off x="6592968" y="3177320"/>
              <a:ext cx="295274" cy="369332"/>
            </a:xfrm>
            <a:prstGeom prst="rect">
              <a:avLst/>
            </a:prstGeom>
            <a:noFill/>
          </p:spPr>
          <p:txBody>
            <a:bodyPr wrap="none" rtlCol="0">
              <a:spAutoFit/>
            </a:bodyPr>
            <a:lstStyle/>
            <a:p>
              <a:r>
                <a:rPr lang="en-US" dirty="0"/>
                <a:t>a</a:t>
              </a:r>
            </a:p>
          </p:txBody>
        </p:sp>
        <p:sp>
          <p:nvSpPr>
            <p:cNvPr id="25" name="Arc 24">
              <a:extLst>
                <a:ext uri="{FF2B5EF4-FFF2-40B4-BE49-F238E27FC236}">
                  <a16:creationId xmlns:a16="http://schemas.microsoft.com/office/drawing/2014/main" id="{E8B3CFB7-B2B6-2565-E4CC-2ADC083E6FBE}"/>
                </a:ext>
              </a:extLst>
            </p:cNvPr>
            <p:cNvSpPr>
              <a:spLocks noChangeAspect="1"/>
            </p:cNvSpPr>
            <p:nvPr/>
          </p:nvSpPr>
          <p:spPr>
            <a:xfrm>
              <a:off x="5399842" y="2216998"/>
              <a:ext cx="2011680" cy="2011680"/>
            </a:xfrm>
            <a:prstGeom prst="arc">
              <a:avLst>
                <a:gd name="adj1" fmla="val 20208765"/>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4141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EA83-397D-FB4F-C06C-981CAE411E3B}"/>
              </a:ext>
            </a:extLst>
          </p:cNvPr>
          <p:cNvSpPr>
            <a:spLocks noGrp="1"/>
          </p:cNvSpPr>
          <p:nvPr>
            <p:ph type="title"/>
          </p:nvPr>
        </p:nvSpPr>
        <p:spPr/>
        <p:txBody>
          <a:bodyPr/>
          <a:lstStyle/>
          <a:p>
            <a:r>
              <a:rPr lang="en-US" dirty="0"/>
              <a:t>Delta connection</a:t>
            </a:r>
          </a:p>
        </p:txBody>
      </p:sp>
      <p:sp>
        <p:nvSpPr>
          <p:cNvPr id="5" name="Date Placeholder 4">
            <a:extLst>
              <a:ext uri="{FF2B5EF4-FFF2-40B4-BE49-F238E27FC236}">
                <a16:creationId xmlns:a16="http://schemas.microsoft.com/office/drawing/2014/main" id="{0157C12A-32F3-B3D4-6420-E589BF9110AC}"/>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17CC3EB1-DC66-1AB7-B268-E636968AEFEA}"/>
              </a:ext>
            </a:extLst>
          </p:cNvPr>
          <p:cNvSpPr>
            <a:spLocks noGrp="1"/>
          </p:cNvSpPr>
          <p:nvPr>
            <p:ph type="sldNum" sz="quarter" idx="12"/>
          </p:nvPr>
        </p:nvSpPr>
        <p:spPr/>
        <p:txBody>
          <a:bodyPr/>
          <a:lstStyle/>
          <a:p>
            <a:fld id="{697646A6-6B76-9347-9EA0-ECEE7D8FD72D}" type="slidenum">
              <a:rPr lang="en-US" smtClean="0"/>
              <a:t>28</a:t>
            </a:fld>
            <a:endParaRPr lang="en-US"/>
          </a:p>
        </p:txBody>
      </p:sp>
      <p:grpSp>
        <p:nvGrpSpPr>
          <p:cNvPr id="8" name="Group 7">
            <a:extLst>
              <a:ext uri="{FF2B5EF4-FFF2-40B4-BE49-F238E27FC236}">
                <a16:creationId xmlns:a16="http://schemas.microsoft.com/office/drawing/2014/main" id="{0D621587-1337-4AD3-9E58-800AF54D29C8}"/>
              </a:ext>
            </a:extLst>
          </p:cNvPr>
          <p:cNvGrpSpPr/>
          <p:nvPr/>
        </p:nvGrpSpPr>
        <p:grpSpPr>
          <a:xfrm>
            <a:off x="270117" y="1161115"/>
            <a:ext cx="6109945" cy="5331760"/>
            <a:chOff x="422528" y="388455"/>
            <a:chExt cx="6109945" cy="5331760"/>
          </a:xfrm>
        </p:grpSpPr>
        <p:grpSp>
          <p:nvGrpSpPr>
            <p:cNvPr id="9" name="Group 8">
              <a:extLst>
                <a:ext uri="{FF2B5EF4-FFF2-40B4-BE49-F238E27FC236}">
                  <a16:creationId xmlns:a16="http://schemas.microsoft.com/office/drawing/2014/main" id="{938A60C4-AB4D-2310-86C9-96CD480670A3}"/>
                </a:ext>
              </a:extLst>
            </p:cNvPr>
            <p:cNvGrpSpPr/>
            <p:nvPr/>
          </p:nvGrpSpPr>
          <p:grpSpPr>
            <a:xfrm>
              <a:off x="1129883" y="846900"/>
              <a:ext cx="4292301" cy="4292301"/>
              <a:chOff x="151983" y="1272216"/>
              <a:chExt cx="4292301" cy="4292301"/>
            </a:xfrm>
          </p:grpSpPr>
          <p:sp>
            <p:nvSpPr>
              <p:cNvPr id="29" name="Donut 28">
                <a:extLst>
                  <a:ext uri="{FF2B5EF4-FFF2-40B4-BE49-F238E27FC236}">
                    <a16:creationId xmlns:a16="http://schemas.microsoft.com/office/drawing/2014/main" id="{C7FD22C0-9026-0E7E-EA81-49A8B9816A4A}"/>
                  </a:ext>
                </a:extLst>
              </p:cNvPr>
              <p:cNvSpPr/>
              <p:nvPr/>
            </p:nvSpPr>
            <p:spPr>
              <a:xfrm>
                <a:off x="151983" y="1272216"/>
                <a:ext cx="4292301" cy="4292301"/>
              </a:xfrm>
              <a:prstGeom prst="donut">
                <a:avLst>
                  <a:gd name="adj" fmla="val 12949"/>
                </a:avLst>
              </a:prstGeom>
              <a:solidFill>
                <a:srgbClr val="8397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57E47262-1C04-F5E7-5141-B58A13052B2A}"/>
                  </a:ext>
                </a:extLst>
              </p:cNvPr>
              <p:cNvGrpSpPr/>
              <p:nvPr/>
            </p:nvGrpSpPr>
            <p:grpSpPr>
              <a:xfrm>
                <a:off x="2174420" y="1593932"/>
                <a:ext cx="247426" cy="247426"/>
                <a:chOff x="5862918" y="1699708"/>
                <a:chExt cx="247426" cy="247426"/>
              </a:xfrm>
            </p:grpSpPr>
            <p:sp>
              <p:nvSpPr>
                <p:cNvPr id="54" name="Rectangle 53">
                  <a:extLst>
                    <a:ext uri="{FF2B5EF4-FFF2-40B4-BE49-F238E27FC236}">
                      <a16:creationId xmlns:a16="http://schemas.microsoft.com/office/drawing/2014/main" id="{0A768941-2A5A-53D3-D723-DCB218253723}"/>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20781F8-3C24-4416-59FB-D21CC49A06B6}"/>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97C7B2B-ACFD-CA48-E386-0350B46A41DB}"/>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CAB180B-08FA-1848-DB2F-BC414150C7EF}"/>
                  </a:ext>
                </a:extLst>
              </p:cNvPr>
              <p:cNvGrpSpPr/>
              <p:nvPr/>
            </p:nvGrpSpPr>
            <p:grpSpPr>
              <a:xfrm rot="1784619">
                <a:off x="711142" y="2444697"/>
                <a:ext cx="247426" cy="247426"/>
                <a:chOff x="6420834" y="1699708"/>
                <a:chExt cx="247426" cy="247426"/>
              </a:xfrm>
            </p:grpSpPr>
            <p:sp>
              <p:nvSpPr>
                <p:cNvPr id="50" name="Rectangle 49">
                  <a:extLst>
                    <a:ext uri="{FF2B5EF4-FFF2-40B4-BE49-F238E27FC236}">
                      <a16:creationId xmlns:a16="http://schemas.microsoft.com/office/drawing/2014/main" id="{2DE334F9-2DDE-55CC-A956-43212272B48D}"/>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2B12063-3876-D0CB-E415-108DDD98B4FE}"/>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CF2DCF6-BBD9-9406-03D5-BC7FF619A1FD}"/>
                    </a:ext>
                  </a:extLst>
                </p:cNvPr>
                <p:cNvCxnSpPr>
                  <a:stCxn id="51" idx="1"/>
                  <a:endCxn id="51"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4A0FF3-62DE-163F-9C4B-5DFAA3F593BD}"/>
                    </a:ext>
                  </a:extLst>
                </p:cNvPr>
                <p:cNvCxnSpPr>
                  <a:cxnSpLocks/>
                  <a:stCxn id="51" idx="3"/>
                  <a:endCxn id="51"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38B258C8-99DE-8254-2F58-F269EF67F74D}"/>
                  </a:ext>
                </a:extLst>
              </p:cNvPr>
              <p:cNvGrpSpPr/>
              <p:nvPr/>
            </p:nvGrpSpPr>
            <p:grpSpPr>
              <a:xfrm rot="3538267">
                <a:off x="700874" y="4147862"/>
                <a:ext cx="247426" cy="247426"/>
                <a:chOff x="5862918" y="1699708"/>
                <a:chExt cx="247426" cy="247426"/>
              </a:xfrm>
            </p:grpSpPr>
            <p:sp>
              <p:nvSpPr>
                <p:cNvPr id="47" name="Rectangle 46">
                  <a:extLst>
                    <a:ext uri="{FF2B5EF4-FFF2-40B4-BE49-F238E27FC236}">
                      <a16:creationId xmlns:a16="http://schemas.microsoft.com/office/drawing/2014/main" id="{413FBD7E-E0C1-933C-189F-41470D36682B}"/>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B3051EA-1487-F4EA-A016-B64B518717CD}"/>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B97CE96-199E-2EF6-C9D4-26AEF15D7EC0}"/>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F710821-7711-F2F3-30A7-81153DB0F695}"/>
                  </a:ext>
                </a:extLst>
              </p:cNvPr>
              <p:cNvGrpSpPr/>
              <p:nvPr/>
            </p:nvGrpSpPr>
            <p:grpSpPr>
              <a:xfrm rot="17987922">
                <a:off x="3643712" y="4149328"/>
                <a:ext cx="247426" cy="247426"/>
                <a:chOff x="5862918" y="1699708"/>
                <a:chExt cx="247426" cy="247426"/>
              </a:xfrm>
            </p:grpSpPr>
            <p:sp>
              <p:nvSpPr>
                <p:cNvPr id="44" name="Rectangle 43">
                  <a:extLst>
                    <a:ext uri="{FF2B5EF4-FFF2-40B4-BE49-F238E27FC236}">
                      <a16:creationId xmlns:a16="http://schemas.microsoft.com/office/drawing/2014/main" id="{5474FA18-4F42-DC61-4109-2C27A6713E8E}"/>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D6D4CF-39DD-B4CB-A35D-A1CE6DAFEB99}"/>
                    </a:ext>
                  </a:extLst>
                </p:cNvPr>
                <p:cNvSpPr/>
                <p:nvPr/>
              </p:nvSpPr>
              <p:spPr>
                <a:xfrm>
                  <a:off x="5862918"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ECA592-E979-2AA1-E53D-D4B5E8C12A48}"/>
                    </a:ext>
                  </a:extLst>
                </p:cNvPr>
                <p:cNvSpPr/>
                <p:nvPr/>
              </p:nvSpPr>
              <p:spPr>
                <a:xfrm>
                  <a:off x="5962777" y="1799567"/>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F0ABDD9-899C-4EE4-7695-4F15D5564A0A}"/>
                  </a:ext>
                </a:extLst>
              </p:cNvPr>
              <p:cNvGrpSpPr/>
              <p:nvPr/>
            </p:nvGrpSpPr>
            <p:grpSpPr>
              <a:xfrm rot="3568848">
                <a:off x="3644276" y="2436447"/>
                <a:ext cx="247426" cy="247426"/>
                <a:chOff x="6420834" y="1699708"/>
                <a:chExt cx="247426" cy="247426"/>
              </a:xfrm>
            </p:grpSpPr>
            <p:sp>
              <p:nvSpPr>
                <p:cNvPr id="40" name="Rectangle 39">
                  <a:extLst>
                    <a:ext uri="{FF2B5EF4-FFF2-40B4-BE49-F238E27FC236}">
                      <a16:creationId xmlns:a16="http://schemas.microsoft.com/office/drawing/2014/main" id="{AA300BB1-285B-9970-1BBE-9CE7A0CBEDA5}"/>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56CA166-4472-EDC0-F155-3AC4FD5E907D}"/>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3CF5D23-374E-45D8-19AB-169DFCAA697C}"/>
                    </a:ext>
                  </a:extLst>
                </p:cNvPr>
                <p:cNvCxnSpPr>
                  <a:stCxn id="41" idx="1"/>
                  <a:endCxn id="41"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D26C107-FD2E-3F00-B777-CE63975FF142}"/>
                    </a:ext>
                  </a:extLst>
                </p:cNvPr>
                <p:cNvCxnSpPr>
                  <a:cxnSpLocks/>
                  <a:stCxn id="41" idx="3"/>
                  <a:endCxn id="41"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0FC76FD-570A-D277-5968-5E94DB8CA97A}"/>
                  </a:ext>
                </a:extLst>
              </p:cNvPr>
              <p:cNvGrpSpPr/>
              <p:nvPr/>
            </p:nvGrpSpPr>
            <p:grpSpPr>
              <a:xfrm>
                <a:off x="2168070" y="4996872"/>
                <a:ext cx="247426" cy="247426"/>
                <a:chOff x="6420834" y="1699708"/>
                <a:chExt cx="247426" cy="247426"/>
              </a:xfrm>
            </p:grpSpPr>
            <p:sp>
              <p:nvSpPr>
                <p:cNvPr id="36" name="Rectangle 35">
                  <a:extLst>
                    <a:ext uri="{FF2B5EF4-FFF2-40B4-BE49-F238E27FC236}">
                      <a16:creationId xmlns:a16="http://schemas.microsoft.com/office/drawing/2014/main" id="{D2C4BD23-F1B7-D25E-12AF-C606098CB9DD}"/>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4BE1B92-5BD3-FCA4-8381-41DA5FDC52C2}"/>
                    </a:ext>
                  </a:extLst>
                </p:cNvPr>
                <p:cNvSpPr/>
                <p:nvPr/>
              </p:nvSpPr>
              <p:spPr>
                <a:xfrm>
                  <a:off x="6420834" y="1699708"/>
                  <a:ext cx="247426" cy="2474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73657F3-9F6A-E1AD-1DA2-49259C85A9B5}"/>
                    </a:ext>
                  </a:extLst>
                </p:cNvPr>
                <p:cNvCxnSpPr>
                  <a:stCxn id="37" idx="1"/>
                  <a:endCxn id="37" idx="5"/>
                </p:cNvCxnSpPr>
                <p:nvPr/>
              </p:nvCxnSpPr>
              <p:spPr>
                <a:xfrm>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684129-1F9A-247C-04C9-6BB234183775}"/>
                    </a:ext>
                  </a:extLst>
                </p:cNvPr>
                <p:cNvCxnSpPr>
                  <a:cxnSpLocks/>
                  <a:stCxn id="37" idx="3"/>
                  <a:endCxn id="37" idx="7"/>
                </p:cNvCxnSpPr>
                <p:nvPr/>
              </p:nvCxnSpPr>
              <p:spPr>
                <a:xfrm flipV="1">
                  <a:off x="6457069" y="1735943"/>
                  <a:ext cx="174956" cy="174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extBox 9">
              <a:extLst>
                <a:ext uri="{FF2B5EF4-FFF2-40B4-BE49-F238E27FC236}">
                  <a16:creationId xmlns:a16="http://schemas.microsoft.com/office/drawing/2014/main" id="{13A13B88-4780-2FEB-0BC7-00A22DC4ABB2}"/>
                </a:ext>
              </a:extLst>
            </p:cNvPr>
            <p:cNvSpPr txBox="1"/>
            <p:nvPr/>
          </p:nvSpPr>
          <p:spPr>
            <a:xfrm>
              <a:off x="3117065" y="824317"/>
              <a:ext cx="295274" cy="369332"/>
            </a:xfrm>
            <a:prstGeom prst="rect">
              <a:avLst/>
            </a:prstGeom>
            <a:noFill/>
          </p:spPr>
          <p:txBody>
            <a:bodyPr wrap="none" rtlCol="0">
              <a:spAutoFit/>
            </a:bodyPr>
            <a:lstStyle/>
            <a:p>
              <a:r>
                <a:rPr lang="en-US" dirty="0"/>
                <a:t>a</a:t>
              </a:r>
            </a:p>
          </p:txBody>
        </p:sp>
        <p:sp>
          <p:nvSpPr>
            <p:cNvPr id="11" name="TextBox 10">
              <a:extLst>
                <a:ext uri="{FF2B5EF4-FFF2-40B4-BE49-F238E27FC236}">
                  <a16:creationId xmlns:a16="http://schemas.microsoft.com/office/drawing/2014/main" id="{462EBC13-325B-5F5B-5163-DD570E06656D}"/>
                </a:ext>
              </a:extLst>
            </p:cNvPr>
            <p:cNvSpPr txBox="1"/>
            <p:nvPr/>
          </p:nvSpPr>
          <p:spPr>
            <a:xfrm>
              <a:off x="3109160" y="4780628"/>
              <a:ext cx="352982"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9544771F-896A-57D2-BBE4-F065942A7CAE}"/>
                </a:ext>
              </a:extLst>
            </p:cNvPr>
            <p:cNvSpPr txBox="1"/>
            <p:nvPr/>
          </p:nvSpPr>
          <p:spPr>
            <a:xfrm>
              <a:off x="4835261" y="3813522"/>
              <a:ext cx="306494"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4621C0D5-2E69-0DDA-EF67-C3E719C5768E}"/>
                </a:ext>
              </a:extLst>
            </p:cNvPr>
            <p:cNvSpPr txBox="1"/>
            <p:nvPr/>
          </p:nvSpPr>
          <p:spPr>
            <a:xfrm>
              <a:off x="1428184" y="1872492"/>
              <a:ext cx="364202"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60A2DE10-5D5F-660C-A224-2529A3EA2ED3}"/>
                </a:ext>
              </a:extLst>
            </p:cNvPr>
            <p:cNvSpPr txBox="1"/>
            <p:nvPr/>
          </p:nvSpPr>
          <p:spPr>
            <a:xfrm>
              <a:off x="1428184" y="3813522"/>
              <a:ext cx="282450" cy="369332"/>
            </a:xfrm>
            <a:prstGeom prst="rect">
              <a:avLst/>
            </a:prstGeom>
            <a:noFill/>
          </p:spPr>
          <p:txBody>
            <a:bodyPr wrap="none" rtlCol="0">
              <a:spAutoFit/>
            </a:bodyPr>
            <a:lstStyle/>
            <a:p>
              <a:r>
                <a:rPr lang="en-US" dirty="0"/>
                <a:t>c</a:t>
              </a:r>
            </a:p>
          </p:txBody>
        </p:sp>
        <p:sp>
          <p:nvSpPr>
            <p:cNvPr id="15" name="TextBox 14">
              <a:extLst>
                <a:ext uri="{FF2B5EF4-FFF2-40B4-BE49-F238E27FC236}">
                  <a16:creationId xmlns:a16="http://schemas.microsoft.com/office/drawing/2014/main" id="{92DF9162-699C-28AA-070A-551BB9EBC999}"/>
                </a:ext>
              </a:extLst>
            </p:cNvPr>
            <p:cNvSpPr txBox="1"/>
            <p:nvPr/>
          </p:nvSpPr>
          <p:spPr>
            <a:xfrm>
              <a:off x="4835261" y="1872492"/>
              <a:ext cx="340158" cy="369332"/>
            </a:xfrm>
            <a:prstGeom prst="rect">
              <a:avLst/>
            </a:prstGeom>
            <a:noFill/>
          </p:spPr>
          <p:txBody>
            <a:bodyPr wrap="none" rtlCol="0">
              <a:spAutoFit/>
            </a:bodyPr>
            <a:lstStyle/>
            <a:p>
              <a:r>
                <a:rPr lang="en-US" dirty="0"/>
                <a:t>c’</a:t>
              </a:r>
            </a:p>
          </p:txBody>
        </p:sp>
        <p:cxnSp>
          <p:nvCxnSpPr>
            <p:cNvPr id="16" name="Straight Connector 15">
              <a:extLst>
                <a:ext uri="{FF2B5EF4-FFF2-40B4-BE49-F238E27FC236}">
                  <a16:creationId xmlns:a16="http://schemas.microsoft.com/office/drawing/2014/main" id="{03D7A194-DAEB-D060-2995-9996F1A75B16}"/>
                </a:ext>
              </a:extLst>
            </p:cNvPr>
            <p:cNvCxnSpPr>
              <a:cxnSpLocks/>
            </p:cNvCxnSpPr>
            <p:nvPr/>
          </p:nvCxnSpPr>
          <p:spPr>
            <a:xfrm flipV="1">
              <a:off x="3272913" y="1293790"/>
              <a:ext cx="293544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F64D28-FF76-A3F9-CD66-BB8699B8FF4A}"/>
                </a:ext>
              </a:extLst>
            </p:cNvPr>
            <p:cNvCxnSpPr>
              <a:cxnSpLocks/>
            </p:cNvCxnSpPr>
            <p:nvPr/>
          </p:nvCxnSpPr>
          <p:spPr>
            <a:xfrm>
              <a:off x="4735977" y="3847607"/>
              <a:ext cx="1472385" cy="80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9D7BAB-7D65-EDF4-EF9B-DFBA9A8840C2}"/>
                </a:ext>
              </a:extLst>
            </p:cNvPr>
            <p:cNvCxnSpPr>
              <a:cxnSpLocks/>
            </p:cNvCxnSpPr>
            <p:nvPr/>
          </p:nvCxnSpPr>
          <p:spPr>
            <a:xfrm>
              <a:off x="1792386" y="5524916"/>
              <a:ext cx="44077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E47736-BFF0-7621-3C2E-0ABFEAD91311}"/>
                </a:ext>
              </a:extLst>
            </p:cNvPr>
            <p:cNvCxnSpPr>
              <a:cxnSpLocks/>
            </p:cNvCxnSpPr>
            <p:nvPr/>
          </p:nvCxnSpPr>
          <p:spPr>
            <a:xfrm flipH="1" flipV="1">
              <a:off x="1802488" y="3877247"/>
              <a:ext cx="2" cy="16476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C6C6B92-A3C9-F2D7-805C-7E5676FF0A3B}"/>
                </a:ext>
              </a:extLst>
            </p:cNvPr>
            <p:cNvSpPr txBox="1"/>
            <p:nvPr/>
          </p:nvSpPr>
          <p:spPr>
            <a:xfrm>
              <a:off x="6225979" y="1107663"/>
              <a:ext cx="295274" cy="369332"/>
            </a:xfrm>
            <a:prstGeom prst="rect">
              <a:avLst/>
            </a:prstGeom>
            <a:noFill/>
          </p:spPr>
          <p:txBody>
            <a:bodyPr wrap="none" rtlCol="0">
              <a:spAutoFit/>
            </a:bodyPr>
            <a:lstStyle/>
            <a:p>
              <a:r>
                <a:rPr lang="en-US" dirty="0"/>
                <a:t>a</a:t>
              </a:r>
            </a:p>
          </p:txBody>
        </p:sp>
        <p:sp>
          <p:nvSpPr>
            <p:cNvPr id="21" name="TextBox 20">
              <a:extLst>
                <a:ext uri="{FF2B5EF4-FFF2-40B4-BE49-F238E27FC236}">
                  <a16:creationId xmlns:a16="http://schemas.microsoft.com/office/drawing/2014/main" id="{428A9EA5-6CE4-2888-9948-56C729616A73}"/>
                </a:ext>
              </a:extLst>
            </p:cNvPr>
            <p:cNvSpPr txBox="1"/>
            <p:nvPr/>
          </p:nvSpPr>
          <p:spPr>
            <a:xfrm>
              <a:off x="6225979" y="3666602"/>
              <a:ext cx="306494" cy="369332"/>
            </a:xfrm>
            <a:prstGeom prst="rect">
              <a:avLst/>
            </a:prstGeom>
            <a:noFill/>
          </p:spPr>
          <p:txBody>
            <a:bodyPr wrap="none" rtlCol="0">
              <a:spAutoFit/>
            </a:bodyPr>
            <a:lstStyle/>
            <a:p>
              <a:r>
                <a:rPr lang="en-US" dirty="0"/>
                <a:t>b</a:t>
              </a:r>
            </a:p>
          </p:txBody>
        </p:sp>
        <p:sp>
          <p:nvSpPr>
            <p:cNvPr id="22" name="TextBox 21">
              <a:extLst>
                <a:ext uri="{FF2B5EF4-FFF2-40B4-BE49-F238E27FC236}">
                  <a16:creationId xmlns:a16="http://schemas.microsoft.com/office/drawing/2014/main" id="{6655CA7E-2EF7-8A20-B812-4F550A704B4F}"/>
                </a:ext>
              </a:extLst>
            </p:cNvPr>
            <p:cNvSpPr txBox="1"/>
            <p:nvPr/>
          </p:nvSpPr>
          <p:spPr>
            <a:xfrm>
              <a:off x="6225979" y="5350883"/>
              <a:ext cx="282450" cy="369332"/>
            </a:xfrm>
            <a:prstGeom prst="rect">
              <a:avLst/>
            </a:prstGeom>
            <a:noFill/>
          </p:spPr>
          <p:txBody>
            <a:bodyPr wrap="none" rtlCol="0">
              <a:spAutoFit/>
            </a:bodyPr>
            <a:lstStyle/>
            <a:p>
              <a:r>
                <a:rPr lang="en-US" dirty="0"/>
                <a:t>c</a:t>
              </a:r>
            </a:p>
          </p:txBody>
        </p:sp>
        <p:sp>
          <p:nvSpPr>
            <p:cNvPr id="23" name="Oval 22">
              <a:extLst>
                <a:ext uri="{FF2B5EF4-FFF2-40B4-BE49-F238E27FC236}">
                  <a16:creationId xmlns:a16="http://schemas.microsoft.com/office/drawing/2014/main" id="{2194E8D6-FD74-E001-99DF-8EE4D1E63971}"/>
                </a:ext>
              </a:extLst>
            </p:cNvPr>
            <p:cNvSpPr/>
            <p:nvPr/>
          </p:nvSpPr>
          <p:spPr>
            <a:xfrm>
              <a:off x="6111624" y="1217901"/>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2F274C3-05EB-FF9A-75B5-4ED8F0DCE0B0}"/>
                </a:ext>
              </a:extLst>
            </p:cNvPr>
            <p:cNvSpPr/>
            <p:nvPr/>
          </p:nvSpPr>
          <p:spPr>
            <a:xfrm>
              <a:off x="6111624" y="3782030"/>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EE5B291-6499-7D44-502D-C71D25B51DC0}"/>
                </a:ext>
              </a:extLst>
            </p:cNvPr>
            <p:cNvSpPr/>
            <p:nvPr/>
          </p:nvSpPr>
          <p:spPr>
            <a:xfrm>
              <a:off x="6111624" y="5444936"/>
              <a:ext cx="148856" cy="148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c 25">
              <a:extLst>
                <a:ext uri="{FF2B5EF4-FFF2-40B4-BE49-F238E27FC236}">
                  <a16:creationId xmlns:a16="http://schemas.microsoft.com/office/drawing/2014/main" id="{4CB10A35-07F8-4E36-4CDB-DE1476820698}"/>
                </a:ext>
              </a:extLst>
            </p:cNvPr>
            <p:cNvSpPr>
              <a:spLocks noChangeAspect="1"/>
            </p:cNvSpPr>
            <p:nvPr/>
          </p:nvSpPr>
          <p:spPr>
            <a:xfrm flipH="1" flipV="1">
              <a:off x="3284865" y="388455"/>
              <a:ext cx="1927124" cy="1886462"/>
            </a:xfrm>
            <a:prstGeom prst="arc">
              <a:avLst>
                <a:gd name="adj1" fmla="val 14361660"/>
                <a:gd name="adj2" fmla="val 132633"/>
              </a:avLst>
            </a:prstGeom>
            <a:ln w="285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99A85304-08C8-05CC-786A-515C9AA59460}"/>
                </a:ext>
              </a:extLst>
            </p:cNvPr>
            <p:cNvSpPr>
              <a:spLocks noChangeAspect="1"/>
            </p:cNvSpPr>
            <p:nvPr/>
          </p:nvSpPr>
          <p:spPr>
            <a:xfrm rot="17941626">
              <a:off x="3258181" y="3731798"/>
              <a:ext cx="1927124" cy="1886462"/>
            </a:xfrm>
            <a:prstGeom prst="arc">
              <a:avLst>
                <a:gd name="adj1" fmla="val 14361660"/>
                <a:gd name="adj2" fmla="val 132633"/>
              </a:avLst>
            </a:prstGeom>
            <a:ln w="285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913A8F77-E2CA-53AC-8537-609597DEA3D8}"/>
                </a:ext>
              </a:extLst>
            </p:cNvPr>
            <p:cNvSpPr>
              <a:spLocks noChangeAspect="1"/>
            </p:cNvSpPr>
            <p:nvPr/>
          </p:nvSpPr>
          <p:spPr>
            <a:xfrm rot="14279699" flipH="1" flipV="1">
              <a:off x="402197" y="2051895"/>
              <a:ext cx="1927124" cy="1886462"/>
            </a:xfrm>
            <a:prstGeom prst="arc">
              <a:avLst>
                <a:gd name="adj1" fmla="val 14361660"/>
                <a:gd name="adj2" fmla="val 252592"/>
              </a:avLst>
            </a:prstGeom>
            <a:ln w="2857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A4F6EC51-A8C8-F9D8-BD95-E41CA6720555}"/>
              </a:ext>
            </a:extLst>
          </p:cNvPr>
          <p:cNvGrpSpPr>
            <a:grpSpLocks noChangeAspect="1"/>
          </p:cNvGrpSpPr>
          <p:nvPr/>
        </p:nvGrpSpPr>
        <p:grpSpPr>
          <a:xfrm>
            <a:off x="7050635" y="1836486"/>
            <a:ext cx="4854562" cy="3649913"/>
            <a:chOff x="8670005" y="1247721"/>
            <a:chExt cx="2830069" cy="2127795"/>
          </a:xfrm>
        </p:grpSpPr>
        <p:cxnSp>
          <p:nvCxnSpPr>
            <p:cNvPr id="107" name="Straight Connector 106">
              <a:extLst>
                <a:ext uri="{FF2B5EF4-FFF2-40B4-BE49-F238E27FC236}">
                  <a16:creationId xmlns:a16="http://schemas.microsoft.com/office/drawing/2014/main" id="{A4BFE5CC-B5C4-A92F-5D70-97EBBA9B3F49}"/>
                </a:ext>
              </a:extLst>
            </p:cNvPr>
            <p:cNvCxnSpPr>
              <a:cxnSpLocks/>
            </p:cNvCxnSpPr>
            <p:nvPr/>
          </p:nvCxnSpPr>
          <p:spPr>
            <a:xfrm flipV="1">
              <a:off x="9138731" y="2846508"/>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2E28B8-8767-F1AD-EB4C-EDDC389A2415}"/>
                </a:ext>
              </a:extLst>
            </p:cNvPr>
            <p:cNvCxnSpPr>
              <a:cxnSpLocks/>
            </p:cNvCxnSpPr>
            <p:nvPr/>
          </p:nvCxnSpPr>
          <p:spPr>
            <a:xfrm flipV="1">
              <a:off x="8906454" y="2852670"/>
              <a:ext cx="1515796" cy="80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D04DAE2-C35A-733B-CEB2-2C1F6D411159}"/>
                </a:ext>
              </a:extLst>
            </p:cNvPr>
            <p:cNvCxnSpPr>
              <a:cxnSpLocks/>
            </p:cNvCxnSpPr>
            <p:nvPr/>
          </p:nvCxnSpPr>
          <p:spPr>
            <a:xfrm flipH="1" flipV="1">
              <a:off x="9639560" y="1531705"/>
              <a:ext cx="775040" cy="130699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12BCF38-AEC5-433A-8DA6-649E9CCA9A38}"/>
                </a:ext>
              </a:extLst>
            </p:cNvPr>
            <p:cNvCxnSpPr>
              <a:cxnSpLocks/>
            </p:cNvCxnSpPr>
            <p:nvPr/>
          </p:nvCxnSpPr>
          <p:spPr>
            <a:xfrm flipH="1">
              <a:off x="8906454" y="1530350"/>
              <a:ext cx="733106" cy="1330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9DF58C4-8767-BC41-595C-20E467CAB362}"/>
                </a:ext>
              </a:extLst>
            </p:cNvPr>
            <p:cNvSpPr txBox="1"/>
            <p:nvPr/>
          </p:nvSpPr>
          <p:spPr>
            <a:xfrm>
              <a:off x="10185311" y="2813079"/>
              <a:ext cx="566181" cy="369332"/>
            </a:xfrm>
            <a:prstGeom prst="rect">
              <a:avLst/>
            </a:prstGeom>
            <a:noFill/>
          </p:spPr>
          <p:txBody>
            <a:bodyPr wrap="none" rtlCol="0">
              <a:spAutoFit/>
            </a:bodyPr>
            <a:lstStyle/>
            <a:p>
              <a:r>
                <a:rPr lang="en-US" dirty="0"/>
                <a:t>a=c’</a:t>
              </a:r>
            </a:p>
          </p:txBody>
        </p:sp>
        <p:sp>
          <p:nvSpPr>
            <p:cNvPr id="112" name="TextBox 111">
              <a:extLst>
                <a:ext uri="{FF2B5EF4-FFF2-40B4-BE49-F238E27FC236}">
                  <a16:creationId xmlns:a16="http://schemas.microsoft.com/office/drawing/2014/main" id="{F5735A6B-FD67-94C4-C18D-681D975EA757}"/>
                </a:ext>
              </a:extLst>
            </p:cNvPr>
            <p:cNvSpPr txBox="1"/>
            <p:nvPr/>
          </p:nvSpPr>
          <p:spPr>
            <a:xfrm>
              <a:off x="8670005" y="2833821"/>
              <a:ext cx="593432" cy="369332"/>
            </a:xfrm>
            <a:prstGeom prst="rect">
              <a:avLst/>
            </a:prstGeom>
            <a:noFill/>
          </p:spPr>
          <p:txBody>
            <a:bodyPr wrap="none" rtlCol="0">
              <a:spAutoFit/>
            </a:bodyPr>
            <a:lstStyle/>
            <a:p>
              <a:r>
                <a:rPr lang="en-US" dirty="0"/>
                <a:t>b=a’</a:t>
              </a:r>
            </a:p>
          </p:txBody>
        </p:sp>
        <p:sp>
          <p:nvSpPr>
            <p:cNvPr id="113" name="TextBox 112">
              <a:extLst>
                <a:ext uri="{FF2B5EF4-FFF2-40B4-BE49-F238E27FC236}">
                  <a16:creationId xmlns:a16="http://schemas.microsoft.com/office/drawing/2014/main" id="{5191A1FB-1418-7EA0-9766-8FECE4D24D50}"/>
                </a:ext>
              </a:extLst>
            </p:cNvPr>
            <p:cNvSpPr txBox="1"/>
            <p:nvPr/>
          </p:nvSpPr>
          <p:spPr>
            <a:xfrm>
              <a:off x="9457149" y="1247721"/>
              <a:ext cx="577402" cy="369332"/>
            </a:xfrm>
            <a:prstGeom prst="rect">
              <a:avLst/>
            </a:prstGeom>
            <a:noFill/>
          </p:spPr>
          <p:txBody>
            <a:bodyPr wrap="none" rtlCol="0">
              <a:spAutoFit/>
            </a:bodyPr>
            <a:lstStyle/>
            <a:p>
              <a:r>
                <a:rPr lang="en-US" dirty="0"/>
                <a:t>c=b’</a:t>
              </a:r>
            </a:p>
          </p:txBody>
        </p: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3F6E6189-A1B0-404C-8BA5-D485D2147D2D}"/>
                    </a:ext>
                  </a:extLst>
                </p:cNvPr>
                <p:cNvSpPr/>
                <p:nvPr/>
              </p:nvSpPr>
              <p:spPr>
                <a:xfrm>
                  <a:off x="9957086" y="1915174"/>
                  <a:ext cx="532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𝑐𝑎</m:t>
                                </m:r>
                              </m:sub>
                            </m:sSub>
                          </m:e>
                        </m:acc>
                      </m:oMath>
                    </m:oMathPara>
                  </a14:m>
                  <a:endParaRPr lang="en-US" dirty="0"/>
                </a:p>
              </p:txBody>
            </p:sp>
          </mc:Choice>
          <mc:Fallback xmlns="">
            <p:sp>
              <p:nvSpPr>
                <p:cNvPr id="25" name="Rectangle 24">
                  <a:extLst>
                    <a:ext uri="{FF2B5EF4-FFF2-40B4-BE49-F238E27FC236}">
                      <a16:creationId xmlns:a16="http://schemas.microsoft.com/office/drawing/2014/main" id="{CE57E73C-6F53-B441-BCF8-F7CD5B09561D}"/>
                    </a:ext>
                  </a:extLst>
                </p:cNvPr>
                <p:cNvSpPr>
                  <a:spLocks noRot="1" noChangeAspect="1" noMove="1" noResize="1" noEditPoints="1" noAdjustHandles="1" noChangeArrowheads="1" noChangeShapeType="1" noTextEdit="1"/>
                </p:cNvSpPr>
                <p:nvPr/>
              </p:nvSpPr>
              <p:spPr>
                <a:xfrm>
                  <a:off x="9957086" y="1915174"/>
                  <a:ext cx="53213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9339AEB2-804A-ED7B-47C1-F3A7255E7055}"/>
                    </a:ext>
                  </a:extLst>
                </p:cNvPr>
                <p:cNvSpPr/>
                <p:nvPr/>
              </p:nvSpPr>
              <p:spPr>
                <a:xfrm>
                  <a:off x="8814152" y="1915174"/>
                  <a:ext cx="552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𝑏𝑐</m:t>
                                </m:r>
                              </m:sub>
                            </m:sSub>
                          </m:e>
                        </m:acc>
                      </m:oMath>
                    </m:oMathPara>
                  </a14:m>
                  <a:endParaRPr lang="en-US" dirty="0"/>
                </a:p>
              </p:txBody>
            </p:sp>
          </mc:Choice>
          <mc:Fallback xmlns="">
            <p:sp>
              <p:nvSpPr>
                <p:cNvPr id="28" name="Rectangle 27">
                  <a:extLst>
                    <a:ext uri="{FF2B5EF4-FFF2-40B4-BE49-F238E27FC236}">
                      <a16:creationId xmlns:a16="http://schemas.microsoft.com/office/drawing/2014/main" id="{68E72FA6-B3C9-4348-952C-19BF009E7567}"/>
                    </a:ext>
                  </a:extLst>
                </p:cNvPr>
                <p:cNvSpPr>
                  <a:spLocks noRot="1" noChangeAspect="1" noMove="1" noResize="1" noEditPoints="1" noAdjustHandles="1" noChangeArrowheads="1" noChangeShapeType="1" noTextEdit="1"/>
                </p:cNvSpPr>
                <p:nvPr/>
              </p:nvSpPr>
              <p:spPr>
                <a:xfrm>
                  <a:off x="8814152" y="1915174"/>
                  <a:ext cx="5520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395A98-7B11-1172-705E-F8E31B61D16A}"/>
                    </a:ext>
                  </a:extLst>
                </p:cNvPr>
                <p:cNvSpPr/>
                <p:nvPr/>
              </p:nvSpPr>
              <p:spPr>
                <a:xfrm>
                  <a:off x="9352750" y="2867392"/>
                  <a:ext cx="572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𝑎𝑏</m:t>
                                </m:r>
                              </m:sub>
                            </m:sSub>
                          </m:e>
                        </m:acc>
                      </m:oMath>
                    </m:oMathPara>
                  </a14:m>
                  <a:endParaRPr lang="en-US" dirty="0"/>
                </a:p>
              </p:txBody>
            </p:sp>
          </mc:Choice>
          <mc:Fallback xmlns="">
            <p:sp>
              <p:nvSpPr>
                <p:cNvPr id="29" name="Rectangle 28">
                  <a:extLst>
                    <a:ext uri="{FF2B5EF4-FFF2-40B4-BE49-F238E27FC236}">
                      <a16:creationId xmlns:a16="http://schemas.microsoft.com/office/drawing/2014/main" id="{934838B3-56DC-6F40-9E1F-CCA08514E479}"/>
                    </a:ext>
                  </a:extLst>
                </p:cNvPr>
                <p:cNvSpPr>
                  <a:spLocks noRot="1" noChangeAspect="1" noMove="1" noResize="1" noEditPoints="1" noAdjustHandles="1" noChangeArrowheads="1" noChangeShapeType="1" noTextEdit="1"/>
                </p:cNvSpPr>
                <p:nvPr/>
              </p:nvSpPr>
              <p:spPr>
                <a:xfrm>
                  <a:off x="9352750" y="2867392"/>
                  <a:ext cx="572016" cy="369332"/>
                </a:xfrm>
                <a:prstGeom prst="rect">
                  <a:avLst/>
                </a:prstGeom>
                <a:blipFill>
                  <a:blip r:embed="rId4"/>
                  <a:stretch>
                    <a:fillRect/>
                  </a:stretch>
                </a:blipFill>
              </p:spPr>
              <p:txBody>
                <a:bodyPr/>
                <a:lstStyle/>
                <a:p>
                  <a:r>
                    <a:rPr lang="en-US">
                      <a:noFill/>
                    </a:rPr>
                    <a:t> </a:t>
                  </a:r>
                </a:p>
              </p:txBody>
            </p:sp>
          </mc:Fallback>
        </mc:AlternateContent>
        <p:sp>
          <p:nvSpPr>
            <p:cNvPr id="117" name="Arc 116">
              <a:extLst>
                <a:ext uri="{FF2B5EF4-FFF2-40B4-BE49-F238E27FC236}">
                  <a16:creationId xmlns:a16="http://schemas.microsoft.com/office/drawing/2014/main" id="{982500A8-CAEF-ECA8-43D6-042F5D057180}"/>
                </a:ext>
              </a:extLst>
            </p:cNvPr>
            <p:cNvSpPr>
              <a:spLocks noChangeAspect="1"/>
            </p:cNvSpPr>
            <p:nvPr/>
          </p:nvSpPr>
          <p:spPr>
            <a:xfrm>
              <a:off x="9904870" y="2317499"/>
              <a:ext cx="1058017" cy="1058017"/>
            </a:xfrm>
            <a:prstGeom prst="arc">
              <a:avLst>
                <a:gd name="adj1" fmla="val 14361660"/>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B8E718C8-0711-927F-2688-E48A93BAE564}"/>
                </a:ext>
              </a:extLst>
            </p:cNvPr>
            <p:cNvSpPr txBox="1"/>
            <p:nvPr/>
          </p:nvSpPr>
          <p:spPr>
            <a:xfrm>
              <a:off x="10679910" y="2175561"/>
              <a:ext cx="519694" cy="307777"/>
            </a:xfrm>
            <a:prstGeom prst="rect">
              <a:avLst/>
            </a:prstGeom>
            <a:noFill/>
          </p:spPr>
          <p:txBody>
            <a:bodyPr wrap="none" rtlCol="0">
              <a:spAutoFit/>
            </a:bodyPr>
            <a:lstStyle/>
            <a:p>
              <a:r>
                <a:rPr lang="en-US" sz="1400" dirty="0"/>
                <a:t>120°</a:t>
              </a:r>
            </a:p>
          </p:txBody>
        </p:sp>
      </p:grpSp>
    </p:spTree>
    <p:extLst>
      <p:ext uri="{BB962C8B-B14F-4D97-AF65-F5344CB8AC3E}">
        <p14:creationId xmlns:p14="http://schemas.microsoft.com/office/powerpoint/2010/main" val="1937330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EA83-397D-FB4F-C06C-981CAE411E3B}"/>
              </a:ext>
            </a:extLst>
          </p:cNvPr>
          <p:cNvSpPr>
            <a:spLocks noGrp="1"/>
          </p:cNvSpPr>
          <p:nvPr>
            <p:ph type="title"/>
          </p:nvPr>
        </p:nvSpPr>
        <p:spPr>
          <a:xfrm>
            <a:off x="839788" y="365125"/>
            <a:ext cx="10515600" cy="1009363"/>
          </a:xfrm>
        </p:spPr>
        <p:txBody>
          <a:bodyPr anchor="ctr">
            <a:normAutofit/>
          </a:bodyPr>
          <a:lstStyle/>
          <a:p>
            <a:r>
              <a:rPr lang="en-US" dirty="0"/>
              <a:t>Delta connection</a:t>
            </a:r>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FF825181-4D94-075C-89E4-B85538F3DB42}"/>
                  </a:ext>
                </a:extLst>
              </p:cNvPr>
              <p:cNvSpPr>
                <a:spLocks noGrp="1"/>
              </p:cNvSpPr>
              <p:nvPr>
                <p:ph sz="half" idx="2"/>
              </p:nvPr>
            </p:nvSpPr>
            <p:spPr>
              <a:xfrm>
                <a:off x="839788" y="1555668"/>
                <a:ext cx="5157787" cy="4633995"/>
              </a:xfrm>
            </p:spPr>
            <p:txBody>
              <a:bodyPr>
                <a:normAutofit/>
              </a:bodyPr>
              <a:lstStyle/>
              <a:p>
                <a:pPr marL="0" marR="0" indent="0">
                  <a:lnSpc>
                    <a:spcPct val="120000"/>
                  </a:lnSpc>
                  <a:spcBef>
                    <a:spcPts val="0"/>
                  </a:spcBef>
                  <a:buNone/>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𝑎𝑏</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𝑐𝑎</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0"/>
                  </a:spcBef>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rPr>
                        </m:ctrlPr>
                      </m:accPr>
                      <m:e>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𝑏𝑐</m:t>
                            </m:r>
                          </m:sub>
                        </m:sSub>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rPr>
                  <a:t> </a:t>
                </a:r>
                <a:endParaRPr lang="en-US" dirty="0"/>
              </a:p>
            </p:txBody>
          </p:sp>
        </mc:Choice>
        <mc:Fallback xmlns="">
          <p:sp>
            <p:nvSpPr>
              <p:cNvPr id="123" name="Content Placeholder 2">
                <a:extLst>
                  <a:ext uri="{FF2B5EF4-FFF2-40B4-BE49-F238E27FC236}">
                    <a16:creationId xmlns:a16="http://schemas.microsoft.com/office/drawing/2014/main" id="{FF825181-4D94-075C-89E4-B85538F3DB42}"/>
                  </a:ext>
                </a:extLst>
              </p:cNvPr>
              <p:cNvSpPr>
                <a:spLocks noGrp="1" noRot="1" noChangeAspect="1" noMove="1" noResize="1" noEditPoints="1" noAdjustHandles="1" noChangeArrowheads="1" noChangeShapeType="1" noTextEdit="1"/>
              </p:cNvSpPr>
              <p:nvPr>
                <p:ph sz="half" idx="2"/>
              </p:nvPr>
            </p:nvSpPr>
            <p:spPr>
              <a:xfrm>
                <a:off x="839788" y="1555668"/>
                <a:ext cx="5157787" cy="4633995"/>
              </a:xfrm>
              <a:blipFill>
                <a:blip r:embed="rId2"/>
                <a:stretch>
                  <a:fillRect l="-73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0157C12A-32F3-B3D4-6420-E589BF9110AC}"/>
              </a:ext>
            </a:extLst>
          </p:cNvPr>
          <p:cNvSpPr>
            <a:spLocks noGrp="1"/>
          </p:cNvSpPr>
          <p:nvPr>
            <p:ph type="dt" sz="half" idx="10"/>
          </p:nvPr>
        </p:nvSpPr>
        <p:spPr>
          <a:xfrm>
            <a:off x="0" y="6580641"/>
            <a:ext cx="2950029"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17CC3EB1-DC66-1AB7-B268-E636968AEFEA}"/>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29</a:t>
            </a:fld>
            <a:endParaRPr lang="en-US"/>
          </a:p>
        </p:txBody>
      </p:sp>
      <p:grpSp>
        <p:nvGrpSpPr>
          <p:cNvPr id="106" name="Group 105">
            <a:extLst>
              <a:ext uri="{FF2B5EF4-FFF2-40B4-BE49-F238E27FC236}">
                <a16:creationId xmlns:a16="http://schemas.microsoft.com/office/drawing/2014/main" id="{A4F6EC51-A8C8-F9D8-BD95-E41CA6720555}"/>
              </a:ext>
            </a:extLst>
          </p:cNvPr>
          <p:cNvGrpSpPr>
            <a:grpSpLocks noChangeAspect="1"/>
          </p:cNvGrpSpPr>
          <p:nvPr/>
        </p:nvGrpSpPr>
        <p:grpSpPr>
          <a:xfrm>
            <a:off x="6172197" y="1924276"/>
            <a:ext cx="5183187" cy="3897170"/>
            <a:chOff x="8670005" y="1247721"/>
            <a:chExt cx="2830069" cy="2127795"/>
          </a:xfrm>
        </p:grpSpPr>
        <p:cxnSp>
          <p:nvCxnSpPr>
            <p:cNvPr id="107" name="Straight Connector 106">
              <a:extLst>
                <a:ext uri="{FF2B5EF4-FFF2-40B4-BE49-F238E27FC236}">
                  <a16:creationId xmlns:a16="http://schemas.microsoft.com/office/drawing/2014/main" id="{A4BFE5CC-B5C4-A92F-5D70-97EBBA9B3F49}"/>
                </a:ext>
              </a:extLst>
            </p:cNvPr>
            <p:cNvCxnSpPr>
              <a:cxnSpLocks/>
            </p:cNvCxnSpPr>
            <p:nvPr/>
          </p:nvCxnSpPr>
          <p:spPr>
            <a:xfrm flipV="1">
              <a:off x="9138731" y="2846508"/>
              <a:ext cx="2361343" cy="6162"/>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2E28B8-8767-F1AD-EB4C-EDDC389A2415}"/>
                </a:ext>
              </a:extLst>
            </p:cNvPr>
            <p:cNvCxnSpPr>
              <a:cxnSpLocks/>
            </p:cNvCxnSpPr>
            <p:nvPr/>
          </p:nvCxnSpPr>
          <p:spPr>
            <a:xfrm flipV="1">
              <a:off x="8906454" y="2848329"/>
              <a:ext cx="1515796" cy="80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D04DAE2-C35A-733B-CEB2-2C1F6D411159}"/>
                </a:ext>
              </a:extLst>
            </p:cNvPr>
            <p:cNvCxnSpPr>
              <a:cxnSpLocks/>
            </p:cNvCxnSpPr>
            <p:nvPr/>
          </p:nvCxnSpPr>
          <p:spPr>
            <a:xfrm flipH="1" flipV="1">
              <a:off x="9639560" y="1531705"/>
              <a:ext cx="775040" cy="130699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12BCF38-AEC5-433A-8DA6-649E9CCA9A38}"/>
                </a:ext>
              </a:extLst>
            </p:cNvPr>
            <p:cNvCxnSpPr>
              <a:cxnSpLocks/>
            </p:cNvCxnSpPr>
            <p:nvPr/>
          </p:nvCxnSpPr>
          <p:spPr>
            <a:xfrm flipH="1">
              <a:off x="8906454" y="1530350"/>
              <a:ext cx="733106" cy="1330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9DF58C4-8767-BC41-595C-20E467CAB362}"/>
                </a:ext>
              </a:extLst>
            </p:cNvPr>
            <p:cNvSpPr txBox="1"/>
            <p:nvPr/>
          </p:nvSpPr>
          <p:spPr>
            <a:xfrm>
              <a:off x="10185311" y="2813079"/>
              <a:ext cx="566181" cy="369332"/>
            </a:xfrm>
            <a:prstGeom prst="rect">
              <a:avLst/>
            </a:prstGeom>
            <a:noFill/>
          </p:spPr>
          <p:txBody>
            <a:bodyPr wrap="none" rtlCol="0">
              <a:spAutoFit/>
            </a:bodyPr>
            <a:lstStyle/>
            <a:p>
              <a:pPr defTabSz="484632">
                <a:spcAft>
                  <a:spcPts val="600"/>
                </a:spcAft>
              </a:pPr>
              <a:r>
                <a:rPr lang="en-US" sz="1908" kern="1200">
                  <a:solidFill>
                    <a:schemeClr val="tx1"/>
                  </a:solidFill>
                  <a:latin typeface="+mn-lt"/>
                  <a:ea typeface="+mn-ea"/>
                  <a:cs typeface="+mn-cs"/>
                </a:rPr>
                <a:t>a=c’</a:t>
              </a:r>
              <a:endParaRPr lang="en-US"/>
            </a:p>
          </p:txBody>
        </p:sp>
        <p:sp>
          <p:nvSpPr>
            <p:cNvPr id="112" name="TextBox 111">
              <a:extLst>
                <a:ext uri="{FF2B5EF4-FFF2-40B4-BE49-F238E27FC236}">
                  <a16:creationId xmlns:a16="http://schemas.microsoft.com/office/drawing/2014/main" id="{F5735A6B-FD67-94C4-C18D-681D975EA757}"/>
                </a:ext>
              </a:extLst>
            </p:cNvPr>
            <p:cNvSpPr txBox="1"/>
            <p:nvPr/>
          </p:nvSpPr>
          <p:spPr>
            <a:xfrm>
              <a:off x="8670005" y="2833821"/>
              <a:ext cx="593432" cy="369332"/>
            </a:xfrm>
            <a:prstGeom prst="rect">
              <a:avLst/>
            </a:prstGeom>
            <a:noFill/>
          </p:spPr>
          <p:txBody>
            <a:bodyPr wrap="none" rtlCol="0">
              <a:spAutoFit/>
            </a:bodyPr>
            <a:lstStyle/>
            <a:p>
              <a:pPr defTabSz="484632">
                <a:spcAft>
                  <a:spcPts val="600"/>
                </a:spcAft>
              </a:pPr>
              <a:r>
                <a:rPr lang="en-US" sz="1908" kern="1200">
                  <a:solidFill>
                    <a:schemeClr val="tx1"/>
                  </a:solidFill>
                  <a:latin typeface="+mn-lt"/>
                  <a:ea typeface="+mn-ea"/>
                  <a:cs typeface="+mn-cs"/>
                </a:rPr>
                <a:t>b=a’</a:t>
              </a:r>
              <a:endParaRPr lang="en-US"/>
            </a:p>
          </p:txBody>
        </p:sp>
        <p:sp>
          <p:nvSpPr>
            <p:cNvPr id="113" name="TextBox 112">
              <a:extLst>
                <a:ext uri="{FF2B5EF4-FFF2-40B4-BE49-F238E27FC236}">
                  <a16:creationId xmlns:a16="http://schemas.microsoft.com/office/drawing/2014/main" id="{5191A1FB-1418-7EA0-9766-8FECE4D24D50}"/>
                </a:ext>
              </a:extLst>
            </p:cNvPr>
            <p:cNvSpPr txBox="1"/>
            <p:nvPr/>
          </p:nvSpPr>
          <p:spPr>
            <a:xfrm>
              <a:off x="9457149" y="1247721"/>
              <a:ext cx="577402" cy="369332"/>
            </a:xfrm>
            <a:prstGeom prst="rect">
              <a:avLst/>
            </a:prstGeom>
            <a:noFill/>
          </p:spPr>
          <p:txBody>
            <a:bodyPr wrap="none" rtlCol="0">
              <a:spAutoFit/>
            </a:bodyPr>
            <a:lstStyle/>
            <a:p>
              <a:pPr defTabSz="484632">
                <a:spcAft>
                  <a:spcPts val="600"/>
                </a:spcAft>
              </a:pPr>
              <a:r>
                <a:rPr lang="en-US" sz="1908" kern="1200">
                  <a:solidFill>
                    <a:schemeClr val="tx1"/>
                  </a:solidFill>
                  <a:latin typeface="+mn-lt"/>
                  <a:ea typeface="+mn-ea"/>
                  <a:cs typeface="+mn-cs"/>
                </a:rPr>
                <a:t>c=b’</a:t>
              </a:r>
              <a:endParaRPr lang="en-US"/>
            </a:p>
          </p:txBody>
        </p: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3F6E6189-A1B0-404C-8BA5-D485D2147D2D}"/>
                    </a:ext>
                  </a:extLst>
                </p:cNvPr>
                <p:cNvSpPr/>
                <p:nvPr/>
              </p:nvSpPr>
              <p:spPr>
                <a:xfrm>
                  <a:off x="9957086" y="1915174"/>
                  <a:ext cx="532133" cy="369332"/>
                </a:xfrm>
                <a:prstGeom prst="rect">
                  <a:avLst/>
                </a:prstGeom>
              </p:spPr>
              <p:txBody>
                <a:bodyPr wrap="none">
                  <a:spAutoFit/>
                </a:bodyPr>
                <a:lstStyle/>
                <a:p>
                  <a:pPr defTabSz="484632">
                    <a:spcAft>
                      <a:spcPts val="600"/>
                    </a:spcAft>
                  </a:pPr>
                  <a14:m>
                    <m:oMathPara xmlns:m="http://schemas.openxmlformats.org/officeDocument/2006/math">
                      <m:oMathParaPr>
                        <m:jc m:val="centerGroup"/>
                      </m:oMathParaPr>
                      <m:oMath xmlns:m="http://schemas.openxmlformats.org/officeDocument/2006/math">
                        <m:acc>
                          <m:accPr>
                            <m:chr m:val="̅"/>
                            <m:ctrlPr>
                              <a:rPr lang="en-US" sz="1908" i="1" kern="1200">
                                <a:solidFill>
                                  <a:schemeClr val="tx1"/>
                                </a:solidFill>
                                <a:latin typeface="Cambria Math" panose="02040503050406030204" pitchFamily="18" charset="0"/>
                                <a:ea typeface="+mn-ea"/>
                                <a:cs typeface="+mn-cs"/>
                              </a:rPr>
                            </m:ctrlPr>
                          </m:accPr>
                          <m:e>
                            <m:sSub>
                              <m:sSubPr>
                                <m:ctrlPr>
                                  <a:rPr lang="en-US" sz="1908" i="1" kern="1200">
                                    <a:solidFill>
                                      <a:schemeClr val="tx1"/>
                                    </a:solidFill>
                                    <a:latin typeface="Cambria Math" panose="02040503050406030204" pitchFamily="18" charset="0"/>
                                    <a:ea typeface="+mn-ea"/>
                                    <a:cs typeface="+mn-cs"/>
                                  </a:rPr>
                                </m:ctrlPr>
                              </m:sSubPr>
                              <m:e>
                                <m:r>
                                  <a:rPr lang="en-US" sz="1908" i="1" kern="1200">
                                    <a:solidFill>
                                      <a:schemeClr val="tx1"/>
                                    </a:solidFill>
                                    <a:latin typeface="Cambria Math" panose="02040503050406030204" pitchFamily="18" charset="0"/>
                                    <a:ea typeface="+mn-ea"/>
                                    <a:cs typeface="+mn-cs"/>
                                  </a:rPr>
                                  <m:t>𝑉</m:t>
                                </m:r>
                              </m:e>
                              <m:sub>
                                <m:r>
                                  <a:rPr lang="en-US" sz="1908" i="1" kern="1200">
                                    <a:solidFill>
                                      <a:schemeClr val="tx1"/>
                                    </a:solidFill>
                                    <a:latin typeface="Cambria Math" panose="02040503050406030204" pitchFamily="18" charset="0"/>
                                    <a:ea typeface="+mn-ea"/>
                                    <a:cs typeface="+mn-cs"/>
                                  </a:rPr>
                                  <m:t>𝑐𝑎</m:t>
                                </m:r>
                              </m:sub>
                            </m:sSub>
                          </m:e>
                        </m:acc>
                      </m:oMath>
                    </m:oMathPara>
                  </a14:m>
                  <a:endParaRPr lang="en-US"/>
                </a:p>
              </p:txBody>
            </p:sp>
          </mc:Choice>
          <mc:Fallback xmlns="">
            <p:sp>
              <p:nvSpPr>
                <p:cNvPr id="114" name="Rectangle 113">
                  <a:extLst>
                    <a:ext uri="{FF2B5EF4-FFF2-40B4-BE49-F238E27FC236}">
                      <a16:creationId xmlns:a16="http://schemas.microsoft.com/office/drawing/2014/main" id="{3F6E6189-A1B0-404C-8BA5-D485D2147D2D}"/>
                    </a:ext>
                  </a:extLst>
                </p:cNvPr>
                <p:cNvSpPr>
                  <a:spLocks noRot="1" noChangeAspect="1" noMove="1" noResize="1" noEditPoints="1" noAdjustHandles="1" noChangeArrowheads="1" noChangeShapeType="1" noTextEdit="1"/>
                </p:cNvSpPr>
                <p:nvPr/>
              </p:nvSpPr>
              <p:spPr>
                <a:xfrm>
                  <a:off x="9957086" y="1915174"/>
                  <a:ext cx="53213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9339AEB2-804A-ED7B-47C1-F3A7255E7055}"/>
                    </a:ext>
                  </a:extLst>
                </p:cNvPr>
                <p:cNvSpPr/>
                <p:nvPr/>
              </p:nvSpPr>
              <p:spPr>
                <a:xfrm>
                  <a:off x="8814152" y="1915174"/>
                  <a:ext cx="552010" cy="369332"/>
                </a:xfrm>
                <a:prstGeom prst="rect">
                  <a:avLst/>
                </a:prstGeom>
              </p:spPr>
              <p:txBody>
                <a:bodyPr wrap="none">
                  <a:spAutoFit/>
                </a:bodyPr>
                <a:lstStyle/>
                <a:p>
                  <a:pPr defTabSz="484632">
                    <a:spcAft>
                      <a:spcPts val="600"/>
                    </a:spcAft>
                  </a:pPr>
                  <a14:m>
                    <m:oMathPara xmlns:m="http://schemas.openxmlformats.org/officeDocument/2006/math">
                      <m:oMathParaPr>
                        <m:jc m:val="centerGroup"/>
                      </m:oMathParaPr>
                      <m:oMath xmlns:m="http://schemas.openxmlformats.org/officeDocument/2006/math">
                        <m:acc>
                          <m:accPr>
                            <m:chr m:val="̅"/>
                            <m:ctrlPr>
                              <a:rPr lang="en-US" sz="1908" i="1" kern="1200">
                                <a:solidFill>
                                  <a:schemeClr val="tx1"/>
                                </a:solidFill>
                                <a:latin typeface="Cambria Math" panose="02040503050406030204" pitchFamily="18" charset="0"/>
                                <a:ea typeface="+mn-ea"/>
                                <a:cs typeface="+mn-cs"/>
                              </a:rPr>
                            </m:ctrlPr>
                          </m:accPr>
                          <m:e>
                            <m:sSub>
                              <m:sSubPr>
                                <m:ctrlPr>
                                  <a:rPr lang="en-US" sz="1908" i="1" kern="1200">
                                    <a:solidFill>
                                      <a:schemeClr val="tx1"/>
                                    </a:solidFill>
                                    <a:latin typeface="Cambria Math" panose="02040503050406030204" pitchFamily="18" charset="0"/>
                                    <a:ea typeface="+mn-ea"/>
                                    <a:cs typeface="+mn-cs"/>
                                  </a:rPr>
                                </m:ctrlPr>
                              </m:sSubPr>
                              <m:e>
                                <m:r>
                                  <a:rPr lang="en-US" sz="1908" i="1" kern="1200">
                                    <a:solidFill>
                                      <a:schemeClr val="tx1"/>
                                    </a:solidFill>
                                    <a:latin typeface="Cambria Math" panose="02040503050406030204" pitchFamily="18" charset="0"/>
                                    <a:ea typeface="+mn-ea"/>
                                    <a:cs typeface="+mn-cs"/>
                                  </a:rPr>
                                  <m:t>𝑉</m:t>
                                </m:r>
                              </m:e>
                              <m:sub>
                                <m:r>
                                  <a:rPr lang="en-US" sz="1908" i="1" kern="1200">
                                    <a:solidFill>
                                      <a:schemeClr val="tx1"/>
                                    </a:solidFill>
                                    <a:latin typeface="Cambria Math" panose="02040503050406030204" pitchFamily="18" charset="0"/>
                                    <a:ea typeface="+mn-ea"/>
                                    <a:cs typeface="+mn-cs"/>
                                  </a:rPr>
                                  <m:t>𝑏𝑐</m:t>
                                </m:r>
                              </m:sub>
                            </m:sSub>
                          </m:e>
                        </m:acc>
                      </m:oMath>
                    </m:oMathPara>
                  </a14:m>
                  <a:endParaRPr lang="en-US"/>
                </a:p>
              </p:txBody>
            </p:sp>
          </mc:Choice>
          <mc:Fallback xmlns="">
            <p:sp>
              <p:nvSpPr>
                <p:cNvPr id="115" name="Rectangle 114">
                  <a:extLst>
                    <a:ext uri="{FF2B5EF4-FFF2-40B4-BE49-F238E27FC236}">
                      <a16:creationId xmlns:a16="http://schemas.microsoft.com/office/drawing/2014/main" id="{9339AEB2-804A-ED7B-47C1-F3A7255E7055}"/>
                    </a:ext>
                  </a:extLst>
                </p:cNvPr>
                <p:cNvSpPr>
                  <a:spLocks noRot="1" noChangeAspect="1" noMove="1" noResize="1" noEditPoints="1" noAdjustHandles="1" noChangeArrowheads="1" noChangeShapeType="1" noTextEdit="1"/>
                </p:cNvSpPr>
                <p:nvPr/>
              </p:nvSpPr>
              <p:spPr>
                <a:xfrm>
                  <a:off x="8814152" y="1915174"/>
                  <a:ext cx="5520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395A98-7B11-1172-705E-F8E31B61D16A}"/>
                    </a:ext>
                  </a:extLst>
                </p:cNvPr>
                <p:cNvSpPr/>
                <p:nvPr/>
              </p:nvSpPr>
              <p:spPr>
                <a:xfrm>
                  <a:off x="9352750" y="2867392"/>
                  <a:ext cx="572016" cy="369332"/>
                </a:xfrm>
                <a:prstGeom prst="rect">
                  <a:avLst/>
                </a:prstGeom>
              </p:spPr>
              <p:txBody>
                <a:bodyPr wrap="none">
                  <a:spAutoFit/>
                </a:bodyPr>
                <a:lstStyle/>
                <a:p>
                  <a:pPr defTabSz="484632">
                    <a:spcAft>
                      <a:spcPts val="600"/>
                    </a:spcAft>
                  </a:pPr>
                  <a14:m>
                    <m:oMathPara xmlns:m="http://schemas.openxmlformats.org/officeDocument/2006/math">
                      <m:oMathParaPr>
                        <m:jc m:val="centerGroup"/>
                      </m:oMathParaPr>
                      <m:oMath xmlns:m="http://schemas.openxmlformats.org/officeDocument/2006/math">
                        <m:acc>
                          <m:accPr>
                            <m:chr m:val="̅"/>
                            <m:ctrlPr>
                              <a:rPr lang="en-US" sz="1908" i="1" kern="1200">
                                <a:solidFill>
                                  <a:schemeClr val="tx1"/>
                                </a:solidFill>
                                <a:latin typeface="Cambria Math" panose="02040503050406030204" pitchFamily="18" charset="0"/>
                                <a:ea typeface="+mn-ea"/>
                                <a:cs typeface="+mn-cs"/>
                              </a:rPr>
                            </m:ctrlPr>
                          </m:accPr>
                          <m:e>
                            <m:sSub>
                              <m:sSubPr>
                                <m:ctrlPr>
                                  <a:rPr lang="en-US" sz="1908" i="1" kern="1200">
                                    <a:solidFill>
                                      <a:schemeClr val="tx1"/>
                                    </a:solidFill>
                                    <a:latin typeface="Cambria Math" panose="02040503050406030204" pitchFamily="18" charset="0"/>
                                    <a:ea typeface="+mn-ea"/>
                                    <a:cs typeface="+mn-cs"/>
                                  </a:rPr>
                                </m:ctrlPr>
                              </m:sSubPr>
                              <m:e>
                                <m:r>
                                  <a:rPr lang="en-US" sz="1908" i="1" kern="1200">
                                    <a:solidFill>
                                      <a:schemeClr val="tx1"/>
                                    </a:solidFill>
                                    <a:latin typeface="Cambria Math" panose="02040503050406030204" pitchFamily="18" charset="0"/>
                                    <a:ea typeface="+mn-ea"/>
                                    <a:cs typeface="+mn-cs"/>
                                  </a:rPr>
                                  <m:t>𝑉</m:t>
                                </m:r>
                              </m:e>
                              <m:sub>
                                <m:r>
                                  <a:rPr lang="en-US" sz="1908" i="1" kern="1200">
                                    <a:solidFill>
                                      <a:schemeClr val="tx1"/>
                                    </a:solidFill>
                                    <a:latin typeface="Cambria Math" panose="02040503050406030204" pitchFamily="18" charset="0"/>
                                    <a:ea typeface="+mn-ea"/>
                                    <a:cs typeface="+mn-cs"/>
                                  </a:rPr>
                                  <m:t>𝑎𝑏</m:t>
                                </m:r>
                              </m:sub>
                            </m:sSub>
                          </m:e>
                        </m:acc>
                      </m:oMath>
                    </m:oMathPara>
                  </a14:m>
                  <a:endParaRPr lang="en-US"/>
                </a:p>
              </p:txBody>
            </p:sp>
          </mc:Choice>
          <mc:Fallback xmlns="">
            <p:sp>
              <p:nvSpPr>
                <p:cNvPr id="116" name="Rectangle 115">
                  <a:extLst>
                    <a:ext uri="{FF2B5EF4-FFF2-40B4-BE49-F238E27FC236}">
                      <a16:creationId xmlns:a16="http://schemas.microsoft.com/office/drawing/2014/main" id="{61395A98-7B11-1172-705E-F8E31B61D16A}"/>
                    </a:ext>
                  </a:extLst>
                </p:cNvPr>
                <p:cNvSpPr>
                  <a:spLocks noRot="1" noChangeAspect="1" noMove="1" noResize="1" noEditPoints="1" noAdjustHandles="1" noChangeArrowheads="1" noChangeShapeType="1" noTextEdit="1"/>
                </p:cNvSpPr>
                <p:nvPr/>
              </p:nvSpPr>
              <p:spPr>
                <a:xfrm>
                  <a:off x="9352750" y="2867392"/>
                  <a:ext cx="572016" cy="369332"/>
                </a:xfrm>
                <a:prstGeom prst="rect">
                  <a:avLst/>
                </a:prstGeom>
                <a:blipFill>
                  <a:blip r:embed="rId5"/>
                  <a:stretch>
                    <a:fillRect/>
                  </a:stretch>
                </a:blipFill>
              </p:spPr>
              <p:txBody>
                <a:bodyPr/>
                <a:lstStyle/>
                <a:p>
                  <a:r>
                    <a:rPr lang="en-US">
                      <a:noFill/>
                    </a:rPr>
                    <a:t> </a:t>
                  </a:r>
                </a:p>
              </p:txBody>
            </p:sp>
          </mc:Fallback>
        </mc:AlternateContent>
        <p:sp>
          <p:nvSpPr>
            <p:cNvPr id="117" name="Arc 116">
              <a:extLst>
                <a:ext uri="{FF2B5EF4-FFF2-40B4-BE49-F238E27FC236}">
                  <a16:creationId xmlns:a16="http://schemas.microsoft.com/office/drawing/2014/main" id="{982500A8-CAEF-ECA8-43D6-042F5D057180}"/>
                </a:ext>
              </a:extLst>
            </p:cNvPr>
            <p:cNvSpPr>
              <a:spLocks noChangeAspect="1"/>
            </p:cNvSpPr>
            <p:nvPr/>
          </p:nvSpPr>
          <p:spPr>
            <a:xfrm>
              <a:off x="9904870" y="2317499"/>
              <a:ext cx="1058017" cy="1058017"/>
            </a:xfrm>
            <a:prstGeom prst="arc">
              <a:avLst>
                <a:gd name="adj1" fmla="val 14361660"/>
                <a:gd name="adj2" fmla="val 4516"/>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B8E718C8-0711-927F-2688-E48A93BAE564}"/>
                </a:ext>
              </a:extLst>
            </p:cNvPr>
            <p:cNvSpPr txBox="1"/>
            <p:nvPr/>
          </p:nvSpPr>
          <p:spPr>
            <a:xfrm>
              <a:off x="10679910" y="2175561"/>
              <a:ext cx="519694" cy="307777"/>
            </a:xfrm>
            <a:prstGeom prst="rect">
              <a:avLst/>
            </a:prstGeom>
            <a:noFill/>
          </p:spPr>
          <p:txBody>
            <a:bodyPr wrap="none" rtlCol="0">
              <a:spAutoFit/>
            </a:bodyPr>
            <a:lstStyle/>
            <a:p>
              <a:pPr defTabSz="484632">
                <a:spcAft>
                  <a:spcPts val="600"/>
                </a:spcAft>
              </a:pPr>
              <a:r>
                <a:rPr lang="en-US" sz="1484" kern="1200">
                  <a:solidFill>
                    <a:schemeClr val="tx1"/>
                  </a:solidFill>
                  <a:latin typeface="+mn-lt"/>
                  <a:ea typeface="+mn-ea"/>
                  <a:cs typeface="+mn-cs"/>
                </a:rPr>
                <a:t>120°</a:t>
              </a:r>
              <a:endParaRPr lang="en-US" sz="1400"/>
            </a:p>
          </p:txBody>
        </p:sp>
      </p:grpSp>
    </p:spTree>
    <p:extLst>
      <p:ext uri="{BB962C8B-B14F-4D97-AF65-F5344CB8AC3E}">
        <p14:creationId xmlns:p14="http://schemas.microsoft.com/office/powerpoint/2010/main" val="231876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4D7E-BE48-77D2-567F-CD232C2F9299}"/>
              </a:ext>
            </a:extLst>
          </p:cNvPr>
          <p:cNvSpPr>
            <a:spLocks noGrp="1"/>
          </p:cNvSpPr>
          <p:nvPr>
            <p:ph type="title"/>
          </p:nvPr>
        </p:nvSpPr>
        <p:spPr/>
        <p:txBody>
          <a:bodyPr/>
          <a:lstStyle/>
          <a:p>
            <a:r>
              <a:rPr lang="en-US" dirty="0"/>
              <a:t>Structure of a generator</a:t>
            </a:r>
          </a:p>
        </p:txBody>
      </p:sp>
      <p:sp>
        <p:nvSpPr>
          <p:cNvPr id="4" name="Date Placeholder 3">
            <a:extLst>
              <a:ext uri="{FF2B5EF4-FFF2-40B4-BE49-F238E27FC236}">
                <a16:creationId xmlns:a16="http://schemas.microsoft.com/office/drawing/2014/main" id="{0F1AD768-843C-707A-B3F3-4B1C8704C8DA}"/>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8EC420A-753F-B324-CF03-E67F4B76D58F}"/>
              </a:ext>
            </a:extLst>
          </p:cNvPr>
          <p:cNvSpPr>
            <a:spLocks noGrp="1"/>
          </p:cNvSpPr>
          <p:nvPr>
            <p:ph type="sldNum" sz="quarter" idx="12"/>
          </p:nvPr>
        </p:nvSpPr>
        <p:spPr/>
        <p:txBody>
          <a:bodyPr/>
          <a:lstStyle/>
          <a:p>
            <a:fld id="{697646A6-6B76-9347-9EA0-ECEE7D8FD72D}" type="slidenum">
              <a:rPr lang="en-US" smtClean="0"/>
              <a:t>3</a:t>
            </a:fld>
            <a:endParaRPr lang="en-US"/>
          </a:p>
        </p:txBody>
      </p:sp>
      <p:grpSp>
        <p:nvGrpSpPr>
          <p:cNvPr id="85" name="Group 84">
            <a:extLst>
              <a:ext uri="{FF2B5EF4-FFF2-40B4-BE49-F238E27FC236}">
                <a16:creationId xmlns:a16="http://schemas.microsoft.com/office/drawing/2014/main" id="{3BD09A16-61D3-6E45-BF34-D647F0F86098}"/>
              </a:ext>
            </a:extLst>
          </p:cNvPr>
          <p:cNvGrpSpPr/>
          <p:nvPr/>
        </p:nvGrpSpPr>
        <p:grpSpPr>
          <a:xfrm>
            <a:off x="4235432" y="2788320"/>
            <a:ext cx="2719468" cy="2827409"/>
            <a:chOff x="4235432" y="2788320"/>
            <a:chExt cx="2719468" cy="2827409"/>
          </a:xfrm>
        </p:grpSpPr>
        <p:grpSp>
          <p:nvGrpSpPr>
            <p:cNvPr id="75" name="Group 74">
              <a:extLst>
                <a:ext uri="{FF2B5EF4-FFF2-40B4-BE49-F238E27FC236}">
                  <a16:creationId xmlns:a16="http://schemas.microsoft.com/office/drawing/2014/main" id="{0751DF1B-0D9E-EEBE-39B9-139B36EBD083}"/>
                </a:ext>
              </a:extLst>
            </p:cNvPr>
            <p:cNvGrpSpPr/>
            <p:nvPr/>
          </p:nvGrpSpPr>
          <p:grpSpPr>
            <a:xfrm rot="1700861">
              <a:off x="4235432" y="2788320"/>
              <a:ext cx="2719468" cy="2827409"/>
              <a:chOff x="1910006" y="2013769"/>
              <a:chExt cx="2719468" cy="2827409"/>
            </a:xfrm>
          </p:grpSpPr>
          <p:grpSp>
            <p:nvGrpSpPr>
              <p:cNvPr id="77" name="Group 76">
                <a:extLst>
                  <a:ext uri="{FF2B5EF4-FFF2-40B4-BE49-F238E27FC236}">
                    <a16:creationId xmlns:a16="http://schemas.microsoft.com/office/drawing/2014/main" id="{F262B51D-CB0C-205B-7B26-9BE087FEB66A}"/>
                  </a:ext>
                </a:extLst>
              </p:cNvPr>
              <p:cNvGrpSpPr/>
              <p:nvPr/>
            </p:nvGrpSpPr>
            <p:grpSpPr>
              <a:xfrm>
                <a:off x="1910006" y="2013769"/>
                <a:ext cx="2719468" cy="2827409"/>
                <a:chOff x="1910746" y="2016044"/>
                <a:chExt cx="2719468" cy="2827409"/>
              </a:xfrm>
              <a:solidFill>
                <a:schemeClr val="bg2">
                  <a:lumMod val="90000"/>
                </a:schemeClr>
              </a:solidFill>
            </p:grpSpPr>
            <p:sp>
              <p:nvSpPr>
                <p:cNvPr id="80" name="Pie 79">
                  <a:extLst>
                    <a:ext uri="{FF2B5EF4-FFF2-40B4-BE49-F238E27FC236}">
                      <a16:creationId xmlns:a16="http://schemas.microsoft.com/office/drawing/2014/main" id="{7BF3E04B-1F65-D968-A2FF-63FAC4F2D291}"/>
                    </a:ext>
                  </a:extLst>
                </p:cNvPr>
                <p:cNvSpPr>
                  <a:spLocks noChangeAspect="1"/>
                </p:cNvSpPr>
                <p:nvPr/>
              </p:nvSpPr>
              <p:spPr>
                <a:xfrm rot="5400000">
                  <a:off x="1928863" y="1997927"/>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dirty="0">
                    <a:solidFill>
                      <a:schemeClr val="tx1"/>
                    </a:solidFill>
                  </a:endParaRPr>
                </a:p>
              </p:txBody>
            </p:sp>
            <p:sp>
              <p:nvSpPr>
                <p:cNvPr id="81" name="Pie 80">
                  <a:extLst>
                    <a:ext uri="{FF2B5EF4-FFF2-40B4-BE49-F238E27FC236}">
                      <a16:creationId xmlns:a16="http://schemas.microsoft.com/office/drawing/2014/main" id="{0924739F-F53F-05C0-69AA-D135B5A87C50}"/>
                    </a:ext>
                  </a:extLst>
                </p:cNvPr>
                <p:cNvSpPr>
                  <a:spLocks noChangeAspect="1"/>
                </p:cNvSpPr>
                <p:nvPr/>
              </p:nvSpPr>
              <p:spPr>
                <a:xfrm rot="16200000" flipV="1">
                  <a:off x="1928863" y="2142103"/>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8" name="Rectangle 77">
                <a:extLst>
                  <a:ext uri="{FF2B5EF4-FFF2-40B4-BE49-F238E27FC236}">
                    <a16:creationId xmlns:a16="http://schemas.microsoft.com/office/drawing/2014/main" id="{0DCD02F8-D489-7796-DFDC-4DD605DEAE98}"/>
                  </a:ext>
                </a:extLst>
              </p:cNvPr>
              <p:cNvSpPr/>
              <p:nvPr/>
            </p:nvSpPr>
            <p:spPr>
              <a:xfrm>
                <a:off x="2037951" y="2747834"/>
                <a:ext cx="2493106" cy="136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DC691AC-5778-5E0F-06A8-832408BFCC3A}"/>
                  </a:ext>
                </a:extLst>
              </p:cNvPr>
              <p:cNvSpPr/>
              <p:nvPr/>
            </p:nvSpPr>
            <p:spPr>
              <a:xfrm>
                <a:off x="2596372" y="2737895"/>
                <a:ext cx="1376264" cy="13745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grpSp>
        <p:sp>
          <p:nvSpPr>
            <p:cNvPr id="13" name="TextBox 12">
              <a:extLst>
                <a:ext uri="{FF2B5EF4-FFF2-40B4-BE49-F238E27FC236}">
                  <a16:creationId xmlns:a16="http://schemas.microsoft.com/office/drawing/2014/main" id="{301FFF64-E3C7-8D09-B965-EBE64B4E45E4}"/>
                </a:ext>
              </a:extLst>
            </p:cNvPr>
            <p:cNvSpPr txBox="1"/>
            <p:nvPr/>
          </p:nvSpPr>
          <p:spPr>
            <a:xfrm>
              <a:off x="4741707" y="4880918"/>
              <a:ext cx="836511" cy="369332"/>
            </a:xfrm>
            <a:prstGeom prst="rect">
              <a:avLst/>
            </a:prstGeom>
            <a:noFill/>
          </p:spPr>
          <p:txBody>
            <a:bodyPr wrap="none" rtlCol="0">
              <a:spAutoFit/>
            </a:bodyPr>
            <a:lstStyle/>
            <a:p>
              <a:r>
                <a:rPr lang="en-US" dirty="0"/>
                <a:t>ROTOR</a:t>
              </a:r>
            </a:p>
          </p:txBody>
        </p:sp>
      </p:grpSp>
      <p:sp>
        <p:nvSpPr>
          <p:cNvPr id="33" name="Oval 32">
            <a:extLst>
              <a:ext uri="{FF2B5EF4-FFF2-40B4-BE49-F238E27FC236}">
                <a16:creationId xmlns:a16="http://schemas.microsoft.com/office/drawing/2014/main" id="{FF39D3B6-11C5-6068-2D3F-733BAF064883}"/>
              </a:ext>
            </a:extLst>
          </p:cNvPr>
          <p:cNvSpPr/>
          <p:nvPr/>
        </p:nvSpPr>
        <p:spPr>
          <a:xfrm rot="17987922">
            <a:off x="5571312" y="4179696"/>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AF6FB49A-8E1A-7FC6-1A7E-5357F4092BA1}"/>
              </a:ext>
            </a:extLst>
          </p:cNvPr>
          <p:cNvGrpSpPr/>
          <p:nvPr/>
        </p:nvGrpSpPr>
        <p:grpSpPr>
          <a:xfrm>
            <a:off x="3449016" y="2057400"/>
            <a:ext cx="4292301" cy="4292301"/>
            <a:chOff x="3449016" y="2057400"/>
            <a:chExt cx="4292301" cy="4292301"/>
          </a:xfrm>
        </p:grpSpPr>
        <p:sp>
          <p:nvSpPr>
            <p:cNvPr id="34" name="Donut 33">
              <a:extLst>
                <a:ext uri="{FF2B5EF4-FFF2-40B4-BE49-F238E27FC236}">
                  <a16:creationId xmlns:a16="http://schemas.microsoft.com/office/drawing/2014/main" id="{D6B86527-81D9-659F-E87A-D1663077BE8B}"/>
                </a:ext>
              </a:extLst>
            </p:cNvPr>
            <p:cNvSpPr/>
            <p:nvPr/>
          </p:nvSpPr>
          <p:spPr>
            <a:xfrm>
              <a:off x="3449016" y="2057400"/>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B8600439-CD98-7CA6-1A5D-D0892D34C769}"/>
                </a:ext>
              </a:extLst>
            </p:cNvPr>
            <p:cNvSpPr txBox="1"/>
            <p:nvPr/>
          </p:nvSpPr>
          <p:spPr>
            <a:xfrm>
              <a:off x="4305097" y="2364152"/>
              <a:ext cx="881075" cy="369332"/>
            </a:xfrm>
            <a:prstGeom prst="rect">
              <a:avLst/>
            </a:prstGeom>
            <a:noFill/>
          </p:spPr>
          <p:txBody>
            <a:bodyPr wrap="none" rtlCol="0">
              <a:spAutoFit/>
            </a:bodyPr>
            <a:lstStyle/>
            <a:p>
              <a:r>
                <a:rPr lang="en-US" dirty="0"/>
                <a:t>STATOR</a:t>
              </a:r>
            </a:p>
          </p:txBody>
        </p:sp>
      </p:grpSp>
      <p:grpSp>
        <p:nvGrpSpPr>
          <p:cNvPr id="83" name="Group 82">
            <a:extLst>
              <a:ext uri="{FF2B5EF4-FFF2-40B4-BE49-F238E27FC236}">
                <a16:creationId xmlns:a16="http://schemas.microsoft.com/office/drawing/2014/main" id="{F853D2A9-5150-F285-570C-43B4376759F4}"/>
              </a:ext>
            </a:extLst>
          </p:cNvPr>
          <p:cNvGrpSpPr/>
          <p:nvPr/>
        </p:nvGrpSpPr>
        <p:grpSpPr>
          <a:xfrm>
            <a:off x="3747317" y="2034817"/>
            <a:ext cx="3747235" cy="4325643"/>
            <a:chOff x="3747317" y="2034817"/>
            <a:chExt cx="3747235" cy="4325643"/>
          </a:xfrm>
        </p:grpSpPr>
        <p:grpSp>
          <p:nvGrpSpPr>
            <p:cNvPr id="35" name="Group 34">
              <a:extLst>
                <a:ext uri="{FF2B5EF4-FFF2-40B4-BE49-F238E27FC236}">
                  <a16:creationId xmlns:a16="http://schemas.microsoft.com/office/drawing/2014/main" id="{5CF3237A-053B-CB86-54A2-98B20A14404E}"/>
                </a:ext>
              </a:extLst>
            </p:cNvPr>
            <p:cNvGrpSpPr/>
            <p:nvPr/>
          </p:nvGrpSpPr>
          <p:grpSpPr>
            <a:xfrm>
              <a:off x="5471453" y="2379116"/>
              <a:ext cx="247426" cy="247426"/>
              <a:chOff x="5862918" y="1699708"/>
              <a:chExt cx="247426" cy="247426"/>
            </a:xfrm>
          </p:grpSpPr>
          <p:sp>
            <p:nvSpPr>
              <p:cNvPr id="59" name="Rectangle 58">
                <a:extLst>
                  <a:ext uri="{FF2B5EF4-FFF2-40B4-BE49-F238E27FC236}">
                    <a16:creationId xmlns:a16="http://schemas.microsoft.com/office/drawing/2014/main" id="{52EC7FF0-4864-652E-C010-596DF2F79ED4}"/>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437012C-4FFE-9D6C-B22C-AE05EDA5893A}"/>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6266E8D-86DF-EC84-2A02-CDDFB8AFA970}"/>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94471A8-87BF-9867-872A-91A7D83511A9}"/>
                </a:ext>
              </a:extLst>
            </p:cNvPr>
            <p:cNvGrpSpPr/>
            <p:nvPr/>
          </p:nvGrpSpPr>
          <p:grpSpPr>
            <a:xfrm rot="1784619">
              <a:off x="4008175" y="3229881"/>
              <a:ext cx="247426" cy="247426"/>
              <a:chOff x="6420834" y="1699708"/>
              <a:chExt cx="247426" cy="247426"/>
            </a:xfrm>
          </p:grpSpPr>
          <p:sp>
            <p:nvSpPr>
              <p:cNvPr id="55" name="Rectangle 54">
                <a:extLst>
                  <a:ext uri="{FF2B5EF4-FFF2-40B4-BE49-F238E27FC236}">
                    <a16:creationId xmlns:a16="http://schemas.microsoft.com/office/drawing/2014/main" id="{2D4DDE01-35F7-0859-7686-0E71AB0AD7C0}"/>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78638A5-214F-4AB8-EEC3-21AD1DB105E7}"/>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6D2FD38-5A81-716C-4A0E-97BE2F24C9BD}"/>
                  </a:ext>
                </a:extLst>
              </p:cNvPr>
              <p:cNvCxnSpPr>
                <a:stCxn id="56" idx="1"/>
                <a:endCxn id="56"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9FF60-EA00-83BE-72F3-5FC58C613899}"/>
                  </a:ext>
                </a:extLst>
              </p:cNvPr>
              <p:cNvCxnSpPr>
                <a:cxnSpLocks/>
                <a:stCxn id="56" idx="3"/>
                <a:endCxn id="56"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F852E20-9208-CDE1-FB7E-EBE25108121B}"/>
                </a:ext>
              </a:extLst>
            </p:cNvPr>
            <p:cNvGrpSpPr/>
            <p:nvPr/>
          </p:nvGrpSpPr>
          <p:grpSpPr>
            <a:xfrm rot="3538267">
              <a:off x="3997907" y="4933046"/>
              <a:ext cx="247426" cy="247426"/>
              <a:chOff x="5862918" y="1699708"/>
              <a:chExt cx="247426" cy="247426"/>
            </a:xfrm>
          </p:grpSpPr>
          <p:sp>
            <p:nvSpPr>
              <p:cNvPr id="52" name="Rectangle 51">
                <a:extLst>
                  <a:ext uri="{FF2B5EF4-FFF2-40B4-BE49-F238E27FC236}">
                    <a16:creationId xmlns:a16="http://schemas.microsoft.com/office/drawing/2014/main" id="{FD19ED66-53BB-ADD9-67AC-B08CC421FB64}"/>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CFC73BC-80A0-D2C9-B818-E3FC266A2B7A}"/>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AFA9708-AA91-CD71-E57D-FE4BCFBDF8CE}"/>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07B657B-9D2D-86F8-8544-605A0448C44C}"/>
                </a:ext>
              </a:extLst>
            </p:cNvPr>
            <p:cNvGrpSpPr/>
            <p:nvPr/>
          </p:nvGrpSpPr>
          <p:grpSpPr>
            <a:xfrm rot="17987922">
              <a:off x="6940745" y="4934512"/>
              <a:ext cx="247426" cy="247426"/>
              <a:chOff x="5862918" y="1699708"/>
              <a:chExt cx="247426" cy="247426"/>
            </a:xfrm>
          </p:grpSpPr>
          <p:sp>
            <p:nvSpPr>
              <p:cNvPr id="49" name="Rectangle 48">
                <a:extLst>
                  <a:ext uri="{FF2B5EF4-FFF2-40B4-BE49-F238E27FC236}">
                    <a16:creationId xmlns:a16="http://schemas.microsoft.com/office/drawing/2014/main" id="{7E19D2CC-AC70-B300-2D9D-0F41F8513D4F}"/>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2EDB99-F034-FA3D-0823-285FBF54D678}"/>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72780EA-77C0-1E18-9A6D-72C2F9466048}"/>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A25896F-C51B-07C5-46C3-1A7CA873C82E}"/>
                </a:ext>
              </a:extLst>
            </p:cNvPr>
            <p:cNvGrpSpPr/>
            <p:nvPr/>
          </p:nvGrpSpPr>
          <p:grpSpPr>
            <a:xfrm rot="3568848">
              <a:off x="6941309" y="3221631"/>
              <a:ext cx="247426" cy="247426"/>
              <a:chOff x="6420834" y="1699708"/>
              <a:chExt cx="247426" cy="247426"/>
            </a:xfrm>
          </p:grpSpPr>
          <p:sp>
            <p:nvSpPr>
              <p:cNvPr id="45" name="Rectangle 44">
                <a:extLst>
                  <a:ext uri="{FF2B5EF4-FFF2-40B4-BE49-F238E27FC236}">
                    <a16:creationId xmlns:a16="http://schemas.microsoft.com/office/drawing/2014/main" id="{519062DA-C567-AED6-696E-263EA542F497}"/>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2410A53-05DA-30D8-0D5C-7C563EE386B8}"/>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6769D51-98A5-D881-92F7-6C2E1F6D5DA4}"/>
                  </a:ext>
                </a:extLst>
              </p:cNvPr>
              <p:cNvCxnSpPr>
                <a:stCxn id="46" idx="1"/>
                <a:endCxn id="46"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023E1F-D578-2CC9-BFD9-43DD14A8E96B}"/>
                  </a:ext>
                </a:extLst>
              </p:cNvPr>
              <p:cNvCxnSpPr>
                <a:cxnSpLocks/>
                <a:stCxn id="46" idx="3"/>
                <a:endCxn id="46"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472DD29-5C69-3BF1-F58D-32C5D250D8A2}"/>
                </a:ext>
              </a:extLst>
            </p:cNvPr>
            <p:cNvGrpSpPr/>
            <p:nvPr/>
          </p:nvGrpSpPr>
          <p:grpSpPr>
            <a:xfrm>
              <a:off x="5465103" y="5782056"/>
              <a:ext cx="247426" cy="247426"/>
              <a:chOff x="6420834" y="1699708"/>
              <a:chExt cx="247426" cy="247426"/>
            </a:xfrm>
          </p:grpSpPr>
          <p:sp>
            <p:nvSpPr>
              <p:cNvPr id="41" name="Rectangle 40">
                <a:extLst>
                  <a:ext uri="{FF2B5EF4-FFF2-40B4-BE49-F238E27FC236}">
                    <a16:creationId xmlns:a16="http://schemas.microsoft.com/office/drawing/2014/main" id="{753ABFD8-B1B5-24AF-65EC-A3CCC139C54C}"/>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6E1A981-E91E-89EB-935A-1B2E4CDDD7FC}"/>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3C3326CA-F95B-0D6A-AD8E-063A017EAB57}"/>
                  </a:ext>
                </a:extLst>
              </p:cNvPr>
              <p:cNvCxnSpPr>
                <a:stCxn id="42" idx="1"/>
                <a:endCxn id="42"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EECF97-018B-568F-3CA2-2B3C75F1CD77}"/>
                  </a:ext>
                </a:extLst>
              </p:cNvPr>
              <p:cNvCxnSpPr>
                <a:cxnSpLocks/>
                <a:stCxn id="42" idx="3"/>
                <a:endCxn id="42"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54E8B29-120C-5AF8-0904-0C4CEB80B270}"/>
                </a:ext>
              </a:extLst>
            </p:cNvPr>
            <p:cNvSpPr txBox="1"/>
            <p:nvPr/>
          </p:nvSpPr>
          <p:spPr>
            <a:xfrm>
              <a:off x="5436198" y="2034817"/>
              <a:ext cx="295274" cy="369332"/>
            </a:xfrm>
            <a:prstGeom prst="rect">
              <a:avLst/>
            </a:prstGeom>
            <a:noFill/>
          </p:spPr>
          <p:txBody>
            <a:bodyPr wrap="none" rtlCol="0">
              <a:spAutoFit/>
            </a:bodyPr>
            <a:lstStyle/>
            <a:p>
              <a:r>
                <a:rPr lang="en-US" dirty="0"/>
                <a:t>a</a:t>
              </a:r>
            </a:p>
          </p:txBody>
        </p:sp>
        <p:sp>
          <p:nvSpPr>
            <p:cNvPr id="15" name="TextBox 14">
              <a:extLst>
                <a:ext uri="{FF2B5EF4-FFF2-40B4-BE49-F238E27FC236}">
                  <a16:creationId xmlns:a16="http://schemas.microsoft.com/office/drawing/2014/main" id="{3818517A-CCC2-B3FB-EFB8-8FEC13B56CEC}"/>
                </a:ext>
              </a:extLst>
            </p:cNvPr>
            <p:cNvSpPr txBox="1"/>
            <p:nvPr/>
          </p:nvSpPr>
          <p:spPr>
            <a:xfrm>
              <a:off x="5428293" y="5991128"/>
              <a:ext cx="352982" cy="369332"/>
            </a:xfrm>
            <a:prstGeom prst="rect">
              <a:avLst/>
            </a:prstGeom>
            <a:noFill/>
          </p:spPr>
          <p:txBody>
            <a:bodyPr wrap="none" rtlCol="0">
              <a:spAutoFit/>
            </a:bodyPr>
            <a:lstStyle/>
            <a:p>
              <a:r>
                <a:rPr lang="en-US" dirty="0"/>
                <a:t>a’</a:t>
              </a:r>
            </a:p>
          </p:txBody>
        </p:sp>
        <p:sp>
          <p:nvSpPr>
            <p:cNvPr id="16" name="TextBox 15">
              <a:extLst>
                <a:ext uri="{FF2B5EF4-FFF2-40B4-BE49-F238E27FC236}">
                  <a16:creationId xmlns:a16="http://schemas.microsoft.com/office/drawing/2014/main" id="{2E910C6B-9CD2-BBDD-4704-E7D233456394}"/>
                </a:ext>
              </a:extLst>
            </p:cNvPr>
            <p:cNvSpPr txBox="1"/>
            <p:nvPr/>
          </p:nvSpPr>
          <p:spPr>
            <a:xfrm>
              <a:off x="7154394" y="5024022"/>
              <a:ext cx="306494" cy="369332"/>
            </a:xfrm>
            <a:prstGeom prst="rect">
              <a:avLst/>
            </a:prstGeom>
            <a:noFill/>
          </p:spPr>
          <p:txBody>
            <a:bodyPr wrap="none" rtlCol="0">
              <a:spAutoFit/>
            </a:bodyPr>
            <a:lstStyle/>
            <a:p>
              <a:r>
                <a:rPr lang="en-US" dirty="0"/>
                <a:t>b</a:t>
              </a:r>
            </a:p>
          </p:txBody>
        </p:sp>
        <p:sp>
          <p:nvSpPr>
            <p:cNvPr id="17" name="TextBox 16">
              <a:extLst>
                <a:ext uri="{FF2B5EF4-FFF2-40B4-BE49-F238E27FC236}">
                  <a16:creationId xmlns:a16="http://schemas.microsoft.com/office/drawing/2014/main" id="{9EE1E3BE-6FD6-B12F-305E-9410B0E33A71}"/>
                </a:ext>
              </a:extLst>
            </p:cNvPr>
            <p:cNvSpPr txBox="1"/>
            <p:nvPr/>
          </p:nvSpPr>
          <p:spPr>
            <a:xfrm>
              <a:off x="3747317" y="3082992"/>
              <a:ext cx="364202" cy="369332"/>
            </a:xfrm>
            <a:prstGeom prst="rect">
              <a:avLst/>
            </a:prstGeom>
            <a:noFill/>
          </p:spPr>
          <p:txBody>
            <a:bodyPr wrap="none" rtlCol="0">
              <a:spAutoFit/>
            </a:bodyPr>
            <a:lstStyle/>
            <a:p>
              <a:r>
                <a:rPr lang="en-US" dirty="0"/>
                <a:t>b’</a:t>
              </a:r>
            </a:p>
          </p:txBody>
        </p:sp>
        <p:sp>
          <p:nvSpPr>
            <p:cNvPr id="18" name="TextBox 17">
              <a:extLst>
                <a:ext uri="{FF2B5EF4-FFF2-40B4-BE49-F238E27FC236}">
                  <a16:creationId xmlns:a16="http://schemas.microsoft.com/office/drawing/2014/main" id="{B813A3DC-84AF-CD62-0219-20381409040C}"/>
                </a:ext>
              </a:extLst>
            </p:cNvPr>
            <p:cNvSpPr txBox="1"/>
            <p:nvPr/>
          </p:nvSpPr>
          <p:spPr>
            <a:xfrm>
              <a:off x="3747317" y="5024022"/>
              <a:ext cx="282450" cy="369332"/>
            </a:xfrm>
            <a:prstGeom prst="rect">
              <a:avLst/>
            </a:prstGeom>
            <a:noFill/>
          </p:spPr>
          <p:txBody>
            <a:bodyPr wrap="none" rtlCol="0">
              <a:spAutoFit/>
            </a:bodyPr>
            <a:lstStyle/>
            <a:p>
              <a:r>
                <a:rPr lang="en-US" dirty="0"/>
                <a:t>c</a:t>
              </a:r>
            </a:p>
          </p:txBody>
        </p:sp>
        <p:sp>
          <p:nvSpPr>
            <p:cNvPr id="19" name="TextBox 18">
              <a:extLst>
                <a:ext uri="{FF2B5EF4-FFF2-40B4-BE49-F238E27FC236}">
                  <a16:creationId xmlns:a16="http://schemas.microsoft.com/office/drawing/2014/main" id="{32323AC4-9F4B-216F-4F90-1E9D4B3AFDBE}"/>
                </a:ext>
              </a:extLst>
            </p:cNvPr>
            <p:cNvSpPr txBox="1"/>
            <p:nvPr/>
          </p:nvSpPr>
          <p:spPr>
            <a:xfrm>
              <a:off x="7154394" y="3082992"/>
              <a:ext cx="340158" cy="369332"/>
            </a:xfrm>
            <a:prstGeom prst="rect">
              <a:avLst/>
            </a:prstGeom>
            <a:noFill/>
          </p:spPr>
          <p:txBody>
            <a:bodyPr wrap="none" rtlCol="0">
              <a:spAutoFit/>
            </a:bodyPr>
            <a:lstStyle/>
            <a:p>
              <a:r>
                <a:rPr lang="en-US" dirty="0"/>
                <a:t>c’</a:t>
              </a:r>
            </a:p>
          </p:txBody>
        </p:sp>
      </p:grpSp>
      <p:grpSp>
        <p:nvGrpSpPr>
          <p:cNvPr id="95" name="Group 94">
            <a:extLst>
              <a:ext uri="{FF2B5EF4-FFF2-40B4-BE49-F238E27FC236}">
                <a16:creationId xmlns:a16="http://schemas.microsoft.com/office/drawing/2014/main" id="{04A6E534-8D25-5760-F6E6-4A3828197583}"/>
              </a:ext>
            </a:extLst>
          </p:cNvPr>
          <p:cNvGrpSpPr/>
          <p:nvPr/>
        </p:nvGrpSpPr>
        <p:grpSpPr>
          <a:xfrm>
            <a:off x="2975037" y="1554480"/>
            <a:ext cx="5331526" cy="5303520"/>
            <a:chOff x="2975037" y="1554480"/>
            <a:chExt cx="5331526" cy="5303520"/>
          </a:xfrm>
        </p:grpSpPr>
        <p:sp>
          <p:nvSpPr>
            <p:cNvPr id="23" name="Arc 22">
              <a:extLst>
                <a:ext uri="{FF2B5EF4-FFF2-40B4-BE49-F238E27FC236}">
                  <a16:creationId xmlns:a16="http://schemas.microsoft.com/office/drawing/2014/main" id="{DB40F46F-E79B-5659-F458-EA38C7896AAA}"/>
                </a:ext>
              </a:extLst>
            </p:cNvPr>
            <p:cNvSpPr>
              <a:spLocks noChangeAspect="1"/>
            </p:cNvSpPr>
            <p:nvPr/>
          </p:nvSpPr>
          <p:spPr>
            <a:xfrm>
              <a:off x="2975037" y="1554480"/>
              <a:ext cx="5303520" cy="5303520"/>
            </a:xfrm>
            <a:prstGeom prst="arc">
              <a:avLst>
                <a:gd name="adj1" fmla="val 17885284"/>
                <a:gd name="adj2" fmla="val 4516"/>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B993EF-C372-A875-5B5C-80406C6BFC9F}"/>
                    </a:ext>
                  </a:extLst>
                </p:cNvPr>
                <p:cNvSpPr txBox="1"/>
                <p:nvPr/>
              </p:nvSpPr>
              <p:spPr>
                <a:xfrm>
                  <a:off x="7870803" y="2626542"/>
                  <a:ext cx="435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24" name="TextBox 23">
                  <a:extLst>
                    <a:ext uri="{FF2B5EF4-FFF2-40B4-BE49-F238E27FC236}">
                      <a16:creationId xmlns:a16="http://schemas.microsoft.com/office/drawing/2014/main" id="{F3B993EF-C372-A875-5B5C-80406C6BFC9F}"/>
                    </a:ext>
                  </a:extLst>
                </p:cNvPr>
                <p:cNvSpPr txBox="1">
                  <a:spLocks noRot="1" noChangeAspect="1" noMove="1" noResize="1" noEditPoints="1" noAdjustHandles="1" noChangeArrowheads="1" noChangeShapeType="1" noTextEdit="1"/>
                </p:cNvSpPr>
                <p:nvPr/>
              </p:nvSpPr>
              <p:spPr>
                <a:xfrm>
                  <a:off x="7870803" y="2626542"/>
                  <a:ext cx="435760" cy="461665"/>
                </a:xfrm>
                <a:prstGeom prst="rect">
                  <a:avLst/>
                </a:prstGeom>
                <a:blipFill>
                  <a:blip r:embed="rId2"/>
                  <a:stretch>
                    <a:fillRect/>
                  </a:stretch>
                </a:blipFill>
              </p:spPr>
              <p:txBody>
                <a:bodyPr/>
                <a:lstStyle/>
                <a:p>
                  <a:r>
                    <a:rPr lang="en-US">
                      <a:noFill/>
                    </a:rPr>
                    <a:t> </a:t>
                  </a:r>
                </a:p>
              </p:txBody>
            </p:sp>
          </mc:Fallback>
        </mc:AlternateContent>
      </p:grpSp>
      <p:grpSp>
        <p:nvGrpSpPr>
          <p:cNvPr id="93" name="Group 92">
            <a:extLst>
              <a:ext uri="{FF2B5EF4-FFF2-40B4-BE49-F238E27FC236}">
                <a16:creationId xmlns:a16="http://schemas.microsoft.com/office/drawing/2014/main" id="{A9BC99B4-1BF6-5432-51FD-84C062C1A750}"/>
              </a:ext>
            </a:extLst>
          </p:cNvPr>
          <p:cNvGrpSpPr/>
          <p:nvPr/>
        </p:nvGrpSpPr>
        <p:grpSpPr>
          <a:xfrm>
            <a:off x="5604784" y="4202923"/>
            <a:ext cx="3844016" cy="724473"/>
            <a:chOff x="5604784" y="4202923"/>
            <a:chExt cx="3844016" cy="724473"/>
          </a:xfrm>
        </p:grpSpPr>
        <p:cxnSp>
          <p:nvCxnSpPr>
            <p:cNvPr id="20" name="Straight Connector 19">
              <a:extLst>
                <a:ext uri="{FF2B5EF4-FFF2-40B4-BE49-F238E27FC236}">
                  <a16:creationId xmlns:a16="http://schemas.microsoft.com/office/drawing/2014/main" id="{0FF4202B-8B5D-A2D4-118B-BAB91770B99D}"/>
                </a:ext>
              </a:extLst>
            </p:cNvPr>
            <p:cNvCxnSpPr>
              <a:cxnSpLocks/>
            </p:cNvCxnSpPr>
            <p:nvPr/>
          </p:nvCxnSpPr>
          <p:spPr>
            <a:xfrm>
              <a:off x="5604784" y="4202923"/>
              <a:ext cx="3384090" cy="336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D13426-159C-8684-F94E-329BBC4EB607}"/>
                </a:ext>
              </a:extLst>
            </p:cNvPr>
            <p:cNvSpPr txBox="1"/>
            <p:nvPr/>
          </p:nvSpPr>
          <p:spPr>
            <a:xfrm>
              <a:off x="7874330" y="4281065"/>
              <a:ext cx="1574470" cy="646331"/>
            </a:xfrm>
            <a:prstGeom prst="rect">
              <a:avLst/>
            </a:prstGeom>
            <a:noFill/>
          </p:spPr>
          <p:txBody>
            <a:bodyPr wrap="none" rtlCol="0">
              <a:spAutoFit/>
            </a:bodyPr>
            <a:lstStyle/>
            <a:p>
              <a:pPr algn="ctr"/>
              <a:r>
                <a:rPr lang="en-US" dirty="0"/>
                <a:t>Axis of the a-a’</a:t>
              </a:r>
              <a:br>
                <a:rPr lang="en-US" dirty="0"/>
              </a:br>
              <a:r>
                <a:rPr lang="en-US" dirty="0"/>
                <a:t>winding</a:t>
              </a:r>
            </a:p>
          </p:txBody>
        </p:sp>
      </p:grpSp>
      <p:grpSp>
        <p:nvGrpSpPr>
          <p:cNvPr id="94" name="Group 93">
            <a:extLst>
              <a:ext uri="{FF2B5EF4-FFF2-40B4-BE49-F238E27FC236}">
                <a16:creationId xmlns:a16="http://schemas.microsoft.com/office/drawing/2014/main" id="{DB5ECF1C-AAEE-D460-1823-BC7E3210043C}"/>
              </a:ext>
            </a:extLst>
          </p:cNvPr>
          <p:cNvGrpSpPr/>
          <p:nvPr/>
        </p:nvGrpSpPr>
        <p:grpSpPr>
          <a:xfrm>
            <a:off x="5583312" y="1404083"/>
            <a:ext cx="3175260" cy="2820167"/>
            <a:chOff x="5583312" y="1404083"/>
            <a:chExt cx="3175260" cy="2820167"/>
          </a:xfrm>
        </p:grpSpPr>
        <p:cxnSp>
          <p:nvCxnSpPr>
            <p:cNvPr id="11" name="Straight Connector 10">
              <a:extLst>
                <a:ext uri="{FF2B5EF4-FFF2-40B4-BE49-F238E27FC236}">
                  <a16:creationId xmlns:a16="http://schemas.microsoft.com/office/drawing/2014/main" id="{3AEB8C07-3EA6-053A-E867-5654AF2F1464}"/>
                </a:ext>
              </a:extLst>
            </p:cNvPr>
            <p:cNvCxnSpPr>
              <a:cxnSpLocks/>
              <a:stCxn id="33" idx="2"/>
              <a:endCxn id="9" idx="2"/>
            </p:cNvCxnSpPr>
            <p:nvPr/>
          </p:nvCxnSpPr>
          <p:spPr>
            <a:xfrm flipV="1">
              <a:off x="5583312" y="3761107"/>
              <a:ext cx="249738" cy="46314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6E044E-DA25-D424-0A91-DF5454D0CF55}"/>
                </a:ext>
              </a:extLst>
            </p:cNvPr>
            <p:cNvCxnSpPr>
              <a:cxnSpLocks/>
            </p:cNvCxnSpPr>
            <p:nvPr/>
          </p:nvCxnSpPr>
          <p:spPr>
            <a:xfrm flipV="1">
              <a:off x="6212453" y="1404083"/>
              <a:ext cx="910362" cy="166961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44CDFF-EF0B-D227-A591-5B39D6176999}"/>
                </a:ext>
              </a:extLst>
            </p:cNvPr>
            <p:cNvSpPr txBox="1"/>
            <p:nvPr/>
          </p:nvSpPr>
          <p:spPr>
            <a:xfrm>
              <a:off x="7058619" y="1442000"/>
              <a:ext cx="1699953" cy="369332"/>
            </a:xfrm>
            <a:prstGeom prst="rect">
              <a:avLst/>
            </a:prstGeom>
            <a:noFill/>
          </p:spPr>
          <p:txBody>
            <a:bodyPr wrap="none" rtlCol="0">
              <a:spAutoFit/>
            </a:bodyPr>
            <a:lstStyle/>
            <a:p>
              <a:pPr algn="ctr"/>
              <a:r>
                <a:rPr lang="en-US" dirty="0"/>
                <a:t>Axis of the rotor</a:t>
              </a:r>
            </a:p>
          </p:txBody>
        </p:sp>
      </p:grpSp>
      <p:grpSp>
        <p:nvGrpSpPr>
          <p:cNvPr id="86" name="Group 85">
            <a:extLst>
              <a:ext uri="{FF2B5EF4-FFF2-40B4-BE49-F238E27FC236}">
                <a16:creationId xmlns:a16="http://schemas.microsoft.com/office/drawing/2014/main" id="{0BF6EB59-0E8B-39A2-0FA0-99720A22036C}"/>
              </a:ext>
            </a:extLst>
          </p:cNvPr>
          <p:cNvGrpSpPr/>
          <p:nvPr/>
        </p:nvGrpSpPr>
        <p:grpSpPr>
          <a:xfrm>
            <a:off x="6700764" y="4385075"/>
            <a:ext cx="413318" cy="399858"/>
            <a:chOff x="6700764" y="4385075"/>
            <a:chExt cx="413318" cy="399858"/>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847E404-8EBB-3E27-9E78-3FF8D57F0C85}"/>
                    </a:ext>
                  </a:extLst>
                </p:cNvPr>
                <p:cNvSpPr txBox="1"/>
                <p:nvPr/>
              </p:nvSpPr>
              <p:spPr>
                <a:xfrm>
                  <a:off x="6700764" y="4393351"/>
                  <a:ext cx="413318"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oMath>
                    </m:oMathPara>
                  </a14:m>
                  <a:endParaRPr lang="en-US" dirty="0"/>
                </a:p>
              </p:txBody>
            </p:sp>
          </mc:Choice>
          <mc:Fallback xmlns="">
            <p:sp>
              <p:nvSpPr>
                <p:cNvPr id="27" name="TextBox 26">
                  <a:extLst>
                    <a:ext uri="{FF2B5EF4-FFF2-40B4-BE49-F238E27FC236}">
                      <a16:creationId xmlns:a16="http://schemas.microsoft.com/office/drawing/2014/main" id="{3847E404-8EBB-3E27-9E78-3FF8D57F0C85}"/>
                    </a:ext>
                  </a:extLst>
                </p:cNvPr>
                <p:cNvSpPr txBox="1">
                  <a:spLocks noRot="1" noChangeAspect="1" noMove="1" noResize="1" noEditPoints="1" noAdjustHandles="1" noChangeArrowheads="1" noChangeShapeType="1" noTextEdit="1"/>
                </p:cNvSpPr>
                <p:nvPr/>
              </p:nvSpPr>
              <p:spPr>
                <a:xfrm>
                  <a:off x="6700764" y="4393351"/>
                  <a:ext cx="413318" cy="391582"/>
                </a:xfrm>
                <a:prstGeom prst="rect">
                  <a:avLst/>
                </a:prstGeom>
                <a:blipFill>
                  <a:blip r:embed="rId3"/>
                  <a:stretch>
                    <a:fillRect b="-9677"/>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C517566-96E7-3936-60C8-7F71D8947493}"/>
                </a:ext>
              </a:extLst>
            </p:cNvPr>
            <p:cNvCxnSpPr>
              <a:cxnSpLocks/>
            </p:cNvCxnSpPr>
            <p:nvPr/>
          </p:nvCxnSpPr>
          <p:spPr>
            <a:xfrm flipV="1">
              <a:off x="6728196" y="4385075"/>
              <a:ext cx="110054" cy="2223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CE9EEF22-8C21-85EE-E9D4-F2C9A97CA3F7}"/>
              </a:ext>
            </a:extLst>
          </p:cNvPr>
          <p:cNvGrpSpPr/>
          <p:nvPr/>
        </p:nvGrpSpPr>
        <p:grpSpPr>
          <a:xfrm>
            <a:off x="5770494" y="3039843"/>
            <a:ext cx="489426" cy="767268"/>
            <a:chOff x="5770494" y="3039843"/>
            <a:chExt cx="489426" cy="767268"/>
          </a:xfrm>
        </p:grpSpPr>
        <p:sp>
          <p:nvSpPr>
            <p:cNvPr id="9" name="Up Arrow 8">
              <a:extLst>
                <a:ext uri="{FF2B5EF4-FFF2-40B4-BE49-F238E27FC236}">
                  <a16:creationId xmlns:a16="http://schemas.microsoft.com/office/drawing/2014/main" id="{0353060B-F87A-973F-0DED-B9D65B608F3F}"/>
                </a:ext>
              </a:extLst>
            </p:cNvPr>
            <p:cNvSpPr/>
            <p:nvPr/>
          </p:nvSpPr>
          <p:spPr>
            <a:xfrm rot="1700861">
              <a:off x="5770494" y="3039843"/>
              <a:ext cx="489426" cy="767268"/>
            </a:xfrm>
            <a:prstGeom prst="upArrow">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nvGrpSpPr>
            <p:cNvPr id="89" name="Group 88">
              <a:extLst>
                <a:ext uri="{FF2B5EF4-FFF2-40B4-BE49-F238E27FC236}">
                  <a16:creationId xmlns:a16="http://schemas.microsoft.com/office/drawing/2014/main" id="{030B0413-28CE-B7B2-899A-A673EA7D0C54}"/>
                </a:ext>
              </a:extLst>
            </p:cNvPr>
            <p:cNvGrpSpPr/>
            <p:nvPr/>
          </p:nvGrpSpPr>
          <p:grpSpPr>
            <a:xfrm>
              <a:off x="5779177" y="3110289"/>
              <a:ext cx="474433" cy="666966"/>
              <a:chOff x="5779177" y="3110289"/>
              <a:chExt cx="474433" cy="666966"/>
            </a:xfrm>
          </p:grpSpPr>
          <p:sp>
            <p:nvSpPr>
              <p:cNvPr id="29" name="TextBox 28">
                <a:extLst>
                  <a:ext uri="{FF2B5EF4-FFF2-40B4-BE49-F238E27FC236}">
                    <a16:creationId xmlns:a16="http://schemas.microsoft.com/office/drawing/2014/main" id="{9583A721-5291-4E72-A963-2E3578BDC55B}"/>
                  </a:ext>
                </a:extLst>
              </p:cNvPr>
              <p:cNvSpPr txBox="1"/>
              <p:nvPr/>
            </p:nvSpPr>
            <p:spPr>
              <a:xfrm rot="1801202">
                <a:off x="5969558" y="3110289"/>
                <a:ext cx="284052" cy="276999"/>
              </a:xfrm>
              <a:prstGeom prst="rect">
                <a:avLst/>
              </a:prstGeom>
              <a:noFill/>
            </p:spPr>
            <p:txBody>
              <a:bodyPr wrap="none" rtlCol="0">
                <a:spAutoFit/>
              </a:bodyPr>
              <a:lstStyle/>
              <a:p>
                <a:r>
                  <a:rPr lang="en-US" sz="1200" dirty="0"/>
                  <a:t>N</a:t>
                </a:r>
                <a:endParaRPr lang="en-US" dirty="0"/>
              </a:p>
            </p:txBody>
          </p:sp>
          <p:sp>
            <p:nvSpPr>
              <p:cNvPr id="30" name="TextBox 29">
                <a:extLst>
                  <a:ext uri="{FF2B5EF4-FFF2-40B4-BE49-F238E27FC236}">
                    <a16:creationId xmlns:a16="http://schemas.microsoft.com/office/drawing/2014/main" id="{34D60CB1-FB4A-129E-AFFB-21956730883E}"/>
                  </a:ext>
                </a:extLst>
              </p:cNvPr>
              <p:cNvSpPr txBox="1"/>
              <p:nvPr/>
            </p:nvSpPr>
            <p:spPr>
              <a:xfrm rot="1801202">
                <a:off x="5779177" y="3500256"/>
                <a:ext cx="255198" cy="276999"/>
              </a:xfrm>
              <a:prstGeom prst="rect">
                <a:avLst/>
              </a:prstGeom>
              <a:noFill/>
            </p:spPr>
            <p:txBody>
              <a:bodyPr wrap="none" rtlCol="0">
                <a:spAutoFit/>
              </a:bodyPr>
              <a:lstStyle/>
              <a:p>
                <a:r>
                  <a:rPr lang="en-US" sz="1200" dirty="0"/>
                  <a:t>S</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E4BE191-7595-C347-B16E-C368DBA05964}"/>
                      </a:ext>
                    </a:extLst>
                  </p:cNvPr>
                  <p:cNvSpPr txBox="1"/>
                  <p:nvPr/>
                </p:nvSpPr>
                <p:spPr>
                  <a:xfrm rot="1700861">
                    <a:off x="5798976" y="325156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smtClean="0">
                              <a:solidFill>
                                <a:sysClr val="windowText" lastClr="000000"/>
                              </a:solidFill>
                              <a:latin typeface="Cambria Math" panose="02040503050406030204" pitchFamily="18" charset="0"/>
                              <a:ea typeface="Cambria Math" panose="02040503050406030204" pitchFamily="18" charset="0"/>
                            </a:rPr>
                            <m:t>𝛷</m:t>
                          </m:r>
                        </m:oMath>
                      </m:oMathPara>
                    </a14:m>
                    <a:endParaRPr lang="en-US" i="1" dirty="0"/>
                  </a:p>
                </p:txBody>
              </p:sp>
            </mc:Choice>
            <mc:Fallback xmlns="">
              <p:sp>
                <p:nvSpPr>
                  <p:cNvPr id="21" name="TextBox 20">
                    <a:extLst>
                      <a:ext uri="{FF2B5EF4-FFF2-40B4-BE49-F238E27FC236}">
                        <a16:creationId xmlns:a16="http://schemas.microsoft.com/office/drawing/2014/main" id="{5E4BE191-7595-C347-B16E-C368DBA05964}"/>
                      </a:ext>
                    </a:extLst>
                  </p:cNvPr>
                  <p:cNvSpPr txBox="1">
                    <a:spLocks noRot="1" noChangeAspect="1" noMove="1" noResize="1" noEditPoints="1" noAdjustHandles="1" noChangeArrowheads="1" noChangeShapeType="1" noTextEdit="1"/>
                  </p:cNvSpPr>
                  <p:nvPr/>
                </p:nvSpPr>
                <p:spPr>
                  <a:xfrm rot="1700861">
                    <a:off x="5798976" y="3251564"/>
                    <a:ext cx="418704" cy="369332"/>
                  </a:xfrm>
                  <a:prstGeom prst="rect">
                    <a:avLst/>
                  </a:prstGeom>
                  <a:blipFill>
                    <a:blip r:embed="rId4"/>
                    <a:stretch>
                      <a:fillRect/>
                    </a:stretch>
                  </a:blipFill>
                </p:spPr>
                <p:txBody>
                  <a:bodyPr/>
                  <a:lstStyle/>
                  <a:p>
                    <a:r>
                      <a:rPr lang="en-US">
                        <a:noFill/>
                      </a:rPr>
                      <a:t> </a:t>
                    </a:r>
                  </a:p>
                </p:txBody>
              </p:sp>
            </mc:Fallback>
          </mc:AlternateContent>
        </p:grpSp>
      </p:grpSp>
      <p:grpSp>
        <p:nvGrpSpPr>
          <p:cNvPr id="92" name="Group 91">
            <a:extLst>
              <a:ext uri="{FF2B5EF4-FFF2-40B4-BE49-F238E27FC236}">
                <a16:creationId xmlns:a16="http://schemas.microsoft.com/office/drawing/2014/main" id="{A4D89BA0-83AD-9469-02E0-2791677F8B82}"/>
              </a:ext>
            </a:extLst>
          </p:cNvPr>
          <p:cNvGrpSpPr/>
          <p:nvPr/>
        </p:nvGrpSpPr>
        <p:grpSpPr>
          <a:xfrm>
            <a:off x="6280817" y="5523617"/>
            <a:ext cx="2026812" cy="976481"/>
            <a:chOff x="6280817" y="5523617"/>
            <a:chExt cx="2026812" cy="976481"/>
          </a:xfrm>
        </p:grpSpPr>
        <p:sp>
          <p:nvSpPr>
            <p:cNvPr id="31" name="TextBox 30">
              <a:extLst>
                <a:ext uri="{FF2B5EF4-FFF2-40B4-BE49-F238E27FC236}">
                  <a16:creationId xmlns:a16="http://schemas.microsoft.com/office/drawing/2014/main" id="{5A562631-49F6-0C04-30BA-B6DDC54F87C0}"/>
                </a:ext>
              </a:extLst>
            </p:cNvPr>
            <p:cNvSpPr txBox="1"/>
            <p:nvPr/>
          </p:nvSpPr>
          <p:spPr>
            <a:xfrm>
              <a:off x="7522862" y="6130766"/>
              <a:ext cx="784767" cy="369332"/>
            </a:xfrm>
            <a:prstGeom prst="rect">
              <a:avLst/>
            </a:prstGeom>
            <a:noFill/>
          </p:spPr>
          <p:txBody>
            <a:bodyPr wrap="none" rtlCol="0">
              <a:spAutoFit/>
            </a:bodyPr>
            <a:lstStyle/>
            <a:p>
              <a:pPr algn="ctr"/>
              <a:r>
                <a:rPr lang="en-US" dirty="0"/>
                <a:t>Airgap</a:t>
              </a:r>
            </a:p>
          </p:txBody>
        </p:sp>
        <p:cxnSp>
          <p:nvCxnSpPr>
            <p:cNvPr id="91" name="Straight Arrow Connector 90">
              <a:extLst>
                <a:ext uri="{FF2B5EF4-FFF2-40B4-BE49-F238E27FC236}">
                  <a16:creationId xmlns:a16="http://schemas.microsoft.com/office/drawing/2014/main" id="{6A226B6A-B5F5-01EC-54C4-5E75312045BC}"/>
                </a:ext>
              </a:extLst>
            </p:cNvPr>
            <p:cNvCxnSpPr/>
            <p:nvPr/>
          </p:nvCxnSpPr>
          <p:spPr>
            <a:xfrm flipH="1" flipV="1">
              <a:off x="6280817" y="5523617"/>
              <a:ext cx="1281619" cy="6782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A08747A6-3D97-8608-FA2F-F7DC4BE53D9F}"/>
              </a:ext>
            </a:extLst>
          </p:cNvPr>
          <p:cNvGrpSpPr/>
          <p:nvPr/>
        </p:nvGrpSpPr>
        <p:grpSpPr>
          <a:xfrm>
            <a:off x="4694667" y="3790316"/>
            <a:ext cx="2141986" cy="1092710"/>
            <a:chOff x="4694667" y="3790316"/>
            <a:chExt cx="2141986" cy="1092710"/>
          </a:xfrm>
        </p:grpSpPr>
        <p:grpSp>
          <p:nvGrpSpPr>
            <p:cNvPr id="8" name="Group 7">
              <a:extLst>
                <a:ext uri="{FF2B5EF4-FFF2-40B4-BE49-F238E27FC236}">
                  <a16:creationId xmlns:a16="http://schemas.microsoft.com/office/drawing/2014/main" id="{39F09C3F-4770-EB9D-D8D1-8387D2CDB6A3}"/>
                </a:ext>
              </a:extLst>
            </p:cNvPr>
            <p:cNvGrpSpPr/>
            <p:nvPr/>
          </p:nvGrpSpPr>
          <p:grpSpPr>
            <a:xfrm rot="1700861">
              <a:off x="4694667" y="3790316"/>
              <a:ext cx="2138191" cy="1092710"/>
              <a:chOff x="2422424" y="2919566"/>
              <a:chExt cx="2138191" cy="1092710"/>
            </a:xfrm>
          </p:grpSpPr>
          <p:grpSp>
            <p:nvGrpSpPr>
              <p:cNvPr id="62" name="Group 61">
                <a:extLst>
                  <a:ext uri="{FF2B5EF4-FFF2-40B4-BE49-F238E27FC236}">
                    <a16:creationId xmlns:a16="http://schemas.microsoft.com/office/drawing/2014/main" id="{C7EFDA91-B39F-EE4B-D567-A7CCBBFFB4EB}"/>
                  </a:ext>
                </a:extLst>
              </p:cNvPr>
              <p:cNvGrpSpPr/>
              <p:nvPr/>
            </p:nvGrpSpPr>
            <p:grpSpPr>
              <a:xfrm flipH="1">
                <a:off x="2422424" y="2919566"/>
                <a:ext cx="1703293" cy="1032472"/>
                <a:chOff x="2439050" y="2919566"/>
                <a:chExt cx="1703293" cy="1032472"/>
              </a:xfrm>
            </p:grpSpPr>
            <p:sp>
              <p:nvSpPr>
                <p:cNvPr id="70" name="Freeform 69">
                  <a:extLst>
                    <a:ext uri="{FF2B5EF4-FFF2-40B4-BE49-F238E27FC236}">
                      <a16:creationId xmlns:a16="http://schemas.microsoft.com/office/drawing/2014/main" id="{04BEC8A9-B8A7-587F-6401-ADC96F4B11AF}"/>
                    </a:ext>
                  </a:extLst>
                </p:cNvPr>
                <p:cNvSpPr/>
                <p:nvPr/>
              </p:nvSpPr>
              <p:spPr>
                <a:xfrm>
                  <a:off x="2451436" y="3133061"/>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86D7160C-7D4B-933B-9F45-0D563932A24E}"/>
                    </a:ext>
                  </a:extLst>
                </p:cNvPr>
                <p:cNvSpPr/>
                <p:nvPr/>
              </p:nvSpPr>
              <p:spPr>
                <a:xfrm>
                  <a:off x="2451436" y="3319758"/>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7564CD6D-0DC5-A879-7942-ADC60881E158}"/>
                    </a:ext>
                  </a:extLst>
                </p:cNvPr>
                <p:cNvSpPr/>
                <p:nvPr/>
              </p:nvSpPr>
              <p:spPr>
                <a:xfrm>
                  <a:off x="2451435" y="3511053"/>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73B0A1A2-C763-AC23-CB73-1D9EF4EDEC27}"/>
                    </a:ext>
                  </a:extLst>
                </p:cNvPr>
                <p:cNvSpPr/>
                <p:nvPr/>
              </p:nvSpPr>
              <p:spPr>
                <a:xfrm>
                  <a:off x="2444183" y="3713624"/>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8D0BDB7E-6CF8-41A2-0640-9C874743FE3F}"/>
                    </a:ext>
                  </a:extLst>
                </p:cNvPr>
                <p:cNvSpPr/>
                <p:nvPr/>
              </p:nvSpPr>
              <p:spPr>
                <a:xfrm>
                  <a:off x="2439050" y="2919566"/>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97C716E-00D2-D351-0FD5-70F032ADE430}"/>
                  </a:ext>
                </a:extLst>
              </p:cNvPr>
              <p:cNvGrpSpPr/>
              <p:nvPr/>
            </p:nvGrpSpPr>
            <p:grpSpPr>
              <a:xfrm>
                <a:off x="4213207" y="2920374"/>
                <a:ext cx="347408" cy="1006833"/>
                <a:chOff x="4229082" y="2914024"/>
                <a:chExt cx="347408" cy="1006833"/>
              </a:xfrm>
            </p:grpSpPr>
            <p:cxnSp>
              <p:nvCxnSpPr>
                <p:cNvPr id="66" name="Straight Connector 65">
                  <a:extLst>
                    <a:ext uri="{FF2B5EF4-FFF2-40B4-BE49-F238E27FC236}">
                      <a16:creationId xmlns:a16="http://schemas.microsoft.com/office/drawing/2014/main" id="{503990D3-6A6A-0682-63B2-5192FB29BF84}"/>
                    </a:ext>
                  </a:extLst>
                </p:cNvPr>
                <p:cNvCxnSpPr>
                  <a:cxnSpLocks/>
                </p:cNvCxnSpPr>
                <p:nvPr/>
              </p:nvCxnSpPr>
              <p:spPr>
                <a:xfrm flipV="1">
                  <a:off x="4402786" y="2914024"/>
                  <a:ext cx="0" cy="457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4E3F138-BF75-1F90-E514-8D3AD0FC9671}"/>
                    </a:ext>
                  </a:extLst>
                </p:cNvPr>
                <p:cNvCxnSpPr>
                  <a:cxnSpLocks/>
                </p:cNvCxnSpPr>
                <p:nvPr/>
              </p:nvCxnSpPr>
              <p:spPr>
                <a:xfrm>
                  <a:off x="4229082" y="3371475"/>
                  <a:ext cx="347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47EB93-F74E-30FF-54CA-1B786D0D4F65}"/>
                    </a:ext>
                  </a:extLst>
                </p:cNvPr>
                <p:cNvCxnSpPr>
                  <a:cxnSpLocks/>
                </p:cNvCxnSpPr>
                <p:nvPr/>
              </p:nvCxnSpPr>
              <p:spPr>
                <a:xfrm>
                  <a:off x="4304109" y="3461554"/>
                  <a:ext cx="1973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7E94C-5B62-7291-714E-7684EFF4C95B}"/>
                    </a:ext>
                  </a:extLst>
                </p:cNvPr>
                <p:cNvCxnSpPr>
                  <a:cxnSpLocks/>
                </p:cNvCxnSpPr>
                <p:nvPr/>
              </p:nvCxnSpPr>
              <p:spPr>
                <a:xfrm flipV="1">
                  <a:off x="4402786" y="3461554"/>
                  <a:ext cx="0" cy="4593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843D48C9-57CD-767B-65DB-28FB501A4608}"/>
                  </a:ext>
                </a:extLst>
              </p:cNvPr>
              <p:cNvSpPr/>
              <p:nvPr/>
            </p:nvSpPr>
            <p:spPr>
              <a:xfrm>
                <a:off x="3978178" y="3873731"/>
                <a:ext cx="211013" cy="13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9153EE32-E850-F314-85C5-54DC936BE858}"/>
                  </a:ext>
                </a:extLst>
              </p:cNvPr>
              <p:cNvCxnSpPr>
                <a:cxnSpLocks/>
              </p:cNvCxnSpPr>
              <p:nvPr/>
            </p:nvCxnSpPr>
            <p:spPr>
              <a:xfrm>
                <a:off x="3968738" y="3882361"/>
                <a:ext cx="414997" cy="38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6" name="Straight Connector 95">
              <a:extLst>
                <a:ext uri="{FF2B5EF4-FFF2-40B4-BE49-F238E27FC236}">
                  <a16:creationId xmlns:a16="http://schemas.microsoft.com/office/drawing/2014/main" id="{51D415A5-5BF1-CADF-08A1-D82F5CE273E1}"/>
                </a:ext>
              </a:extLst>
            </p:cNvPr>
            <p:cNvCxnSpPr>
              <a:cxnSpLocks/>
            </p:cNvCxnSpPr>
            <p:nvPr/>
          </p:nvCxnSpPr>
          <p:spPr>
            <a:xfrm rot="1700861">
              <a:off x="6414627" y="4180871"/>
              <a:ext cx="4220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43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5C5F-E7F8-CE29-B5F5-1C2660081668}"/>
              </a:ext>
            </a:extLst>
          </p:cNvPr>
          <p:cNvSpPr>
            <a:spLocks noGrp="1"/>
          </p:cNvSpPr>
          <p:nvPr>
            <p:ph type="title"/>
          </p:nvPr>
        </p:nvSpPr>
        <p:spPr/>
        <p:txBody>
          <a:bodyPr/>
          <a:lstStyle/>
          <a:p>
            <a:r>
              <a:rPr lang="en-US" dirty="0"/>
              <a:t>Three-phase loads</a:t>
            </a:r>
          </a:p>
        </p:txBody>
      </p:sp>
      <p:sp>
        <p:nvSpPr>
          <p:cNvPr id="5" name="Date Placeholder 4">
            <a:extLst>
              <a:ext uri="{FF2B5EF4-FFF2-40B4-BE49-F238E27FC236}">
                <a16:creationId xmlns:a16="http://schemas.microsoft.com/office/drawing/2014/main" id="{3685E7CE-F5EE-6201-A34B-929CA161F876}"/>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A0B70A7E-EAC9-B581-E61C-33B04245E60D}"/>
              </a:ext>
            </a:extLst>
          </p:cNvPr>
          <p:cNvSpPr>
            <a:spLocks noGrp="1"/>
          </p:cNvSpPr>
          <p:nvPr>
            <p:ph type="sldNum" sz="quarter" idx="12"/>
          </p:nvPr>
        </p:nvSpPr>
        <p:spPr/>
        <p:txBody>
          <a:bodyPr/>
          <a:lstStyle/>
          <a:p>
            <a:fld id="{697646A6-6B76-9347-9EA0-ECEE7D8FD72D}" type="slidenum">
              <a:rPr lang="en-US" smtClean="0"/>
              <a:t>30</a:t>
            </a:fld>
            <a:endParaRPr lang="en-US"/>
          </a:p>
        </p:txBody>
      </p:sp>
      <p:grpSp>
        <p:nvGrpSpPr>
          <p:cNvPr id="135" name="Group 134">
            <a:extLst>
              <a:ext uri="{FF2B5EF4-FFF2-40B4-BE49-F238E27FC236}">
                <a16:creationId xmlns:a16="http://schemas.microsoft.com/office/drawing/2014/main" id="{F4756BE2-6E28-943D-709B-996FF984D6AF}"/>
              </a:ext>
            </a:extLst>
          </p:cNvPr>
          <p:cNvGrpSpPr/>
          <p:nvPr/>
        </p:nvGrpSpPr>
        <p:grpSpPr>
          <a:xfrm>
            <a:off x="1254414" y="1841099"/>
            <a:ext cx="4141351" cy="4269649"/>
            <a:chOff x="1254414" y="1841099"/>
            <a:chExt cx="4141351" cy="4269649"/>
          </a:xfrm>
        </p:grpSpPr>
        <p:grpSp>
          <p:nvGrpSpPr>
            <p:cNvPr id="90" name="Group 89">
              <a:extLst>
                <a:ext uri="{FF2B5EF4-FFF2-40B4-BE49-F238E27FC236}">
                  <a16:creationId xmlns:a16="http://schemas.microsoft.com/office/drawing/2014/main" id="{1306BF95-8A4E-6502-309F-FA6EBA8B6E4D}"/>
                </a:ext>
              </a:extLst>
            </p:cNvPr>
            <p:cNvGrpSpPr/>
            <p:nvPr/>
          </p:nvGrpSpPr>
          <p:grpSpPr>
            <a:xfrm>
              <a:off x="1254414" y="1841099"/>
              <a:ext cx="4141351" cy="3570602"/>
              <a:chOff x="7391552" y="1737732"/>
              <a:chExt cx="4141351" cy="3570602"/>
            </a:xfrm>
          </p:grpSpPr>
          <p:grpSp>
            <p:nvGrpSpPr>
              <p:cNvPr id="48" name="Group 47">
                <a:extLst>
                  <a:ext uri="{FF2B5EF4-FFF2-40B4-BE49-F238E27FC236}">
                    <a16:creationId xmlns:a16="http://schemas.microsoft.com/office/drawing/2014/main" id="{5FD079A6-A230-DAA4-ED99-7737EEFCABA2}"/>
                  </a:ext>
                </a:extLst>
              </p:cNvPr>
              <p:cNvGrpSpPr/>
              <p:nvPr/>
            </p:nvGrpSpPr>
            <p:grpSpPr>
              <a:xfrm flipV="1">
                <a:off x="9099091" y="3215897"/>
                <a:ext cx="1097458" cy="928730"/>
                <a:chOff x="4599441" y="3106839"/>
                <a:chExt cx="1097458" cy="928730"/>
              </a:xfrm>
            </p:grpSpPr>
            <p:cxnSp>
              <p:nvCxnSpPr>
                <p:cNvPr id="49" name="Straight Connector 48">
                  <a:extLst>
                    <a:ext uri="{FF2B5EF4-FFF2-40B4-BE49-F238E27FC236}">
                      <a16:creationId xmlns:a16="http://schemas.microsoft.com/office/drawing/2014/main" id="{383BE887-A17B-4E2B-A020-9A8A6603C0F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E292FD2-1BD7-D803-24C0-FE92D4C3DE41}"/>
                    </a:ext>
                  </a:extLst>
                </p:cNvPr>
                <p:cNvCxnSpPr>
                  <a:cxnSpLocks/>
                  <a:stCxn id="88" idx="0"/>
                  <a:endCxn id="70"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CE8BE9-F413-B59C-9520-43B8FC9C6727}"/>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Freeform 51">
                <a:extLst>
                  <a:ext uri="{FF2B5EF4-FFF2-40B4-BE49-F238E27FC236}">
                    <a16:creationId xmlns:a16="http://schemas.microsoft.com/office/drawing/2014/main" id="{653BB1B0-985A-42C0-2170-C05F4A8A323E}"/>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6815ADA2-EC81-BEB9-D740-37CC850A8784}"/>
                  </a:ext>
                </a:extLst>
              </p:cNvPr>
              <p:cNvCxnSpPr>
                <a:cxnSpLocks/>
                <a:endCxn id="86"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9D26FBB-9DBC-610B-41CE-9D3B4FFBE13C}"/>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E8D0B1-D5D5-4EA4-A62B-FC1C86A6EFDC}"/>
                  </a:ext>
                </a:extLst>
              </p:cNvPr>
              <p:cNvCxnSpPr>
                <a:cxnSpLocks/>
                <a:endCxn id="87"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1E77017C-AE4A-67F7-0524-6EB4CDB26C9D}"/>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3FF12F06-5CA3-6A07-ACC1-4104D0B39A01}"/>
                  </a:ext>
                </a:extLst>
              </p:cNvPr>
              <p:cNvCxnSpPr>
                <a:cxnSpLocks/>
              </p:cNvCxnSpPr>
              <p:nvPr/>
            </p:nvCxnSpPr>
            <p:spPr>
              <a:xfrm>
                <a:off x="7391552" y="3479264"/>
                <a:ext cx="19869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5FB7EE3-0FB3-8AD3-507C-8591A99FA3E7}"/>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464511-2661-9EA2-72E5-0E2F71F24A5B}"/>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71" name="TextBox 70">
                <a:extLst>
                  <a:ext uri="{FF2B5EF4-FFF2-40B4-BE49-F238E27FC236}">
                    <a16:creationId xmlns:a16="http://schemas.microsoft.com/office/drawing/2014/main" id="{0644706E-E387-CDDB-8D80-6738425A9B5A}"/>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2" name="TextBox 71">
                <a:extLst>
                  <a:ext uri="{FF2B5EF4-FFF2-40B4-BE49-F238E27FC236}">
                    <a16:creationId xmlns:a16="http://schemas.microsoft.com/office/drawing/2014/main" id="{425D403E-07D5-E35A-8CD6-D76A62AD2879}"/>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3" name="TextBox 72">
                <a:extLst>
                  <a:ext uri="{FF2B5EF4-FFF2-40B4-BE49-F238E27FC236}">
                    <a16:creationId xmlns:a16="http://schemas.microsoft.com/office/drawing/2014/main" id="{E345C663-BEE9-ED7B-C359-B0606F496F26}"/>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11DA7DF-05AC-8C9B-0690-7D3EC09D05B9}"/>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B11DA7DF-05AC-8C9B-0690-7D3EC09D05B9}"/>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2"/>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B019EA2-2986-6C17-EC5E-9001750B19F6}"/>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4" name="TextBox 83">
                    <a:extLst>
                      <a:ext uri="{FF2B5EF4-FFF2-40B4-BE49-F238E27FC236}">
                        <a16:creationId xmlns:a16="http://schemas.microsoft.com/office/drawing/2014/main" id="{DB019EA2-2986-6C17-EC5E-9001750B19F6}"/>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CD9595B-25EF-0E6C-2749-C7887981AE3C}"/>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5" name="TextBox 84">
                    <a:extLst>
                      <a:ext uri="{FF2B5EF4-FFF2-40B4-BE49-F238E27FC236}">
                        <a16:creationId xmlns:a16="http://schemas.microsoft.com/office/drawing/2014/main" id="{6CD9595B-25EF-0E6C-2749-C7887981AE3C}"/>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4"/>
                    <a:stretch>
                      <a:fillRect/>
                    </a:stretch>
                  </a:blipFill>
                  <a:ln w="28575">
                    <a:noFill/>
                  </a:ln>
                </p:spPr>
                <p:txBody>
                  <a:bodyPr/>
                  <a:lstStyle/>
                  <a:p>
                    <a:r>
                      <a:rPr lang="en-US">
                        <a:noFill/>
                      </a:rPr>
                      <a:t> </a:t>
                    </a:r>
                  </a:p>
                </p:txBody>
              </p:sp>
            </mc:Fallback>
          </mc:AlternateContent>
          <p:sp>
            <p:nvSpPr>
              <p:cNvPr id="86" name="Rectangle 85">
                <a:extLst>
                  <a:ext uri="{FF2B5EF4-FFF2-40B4-BE49-F238E27FC236}">
                    <a16:creationId xmlns:a16="http://schemas.microsoft.com/office/drawing/2014/main" id="{210EBCF3-86EA-2118-7471-17EB66E2751F}"/>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62316BF-0AEE-0E04-8EDD-138850C25BD7}"/>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925E0E6-4A9F-F40F-029E-473ADB5C0985}"/>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257555DF-E67C-711F-DB26-B799B8EAD495}"/>
                </a:ext>
              </a:extLst>
            </p:cNvPr>
            <p:cNvSpPr txBox="1"/>
            <p:nvPr/>
          </p:nvSpPr>
          <p:spPr>
            <a:xfrm>
              <a:off x="2350593" y="5649083"/>
              <a:ext cx="2334870" cy="461665"/>
            </a:xfrm>
            <a:prstGeom prst="rect">
              <a:avLst/>
            </a:prstGeom>
            <a:noFill/>
          </p:spPr>
          <p:txBody>
            <a:bodyPr wrap="none" rtlCol="0">
              <a:spAutoFit/>
            </a:bodyPr>
            <a:lstStyle/>
            <a:p>
              <a:r>
                <a:rPr lang="en-US" sz="2400" dirty="0"/>
                <a:t>Y-connected load</a:t>
              </a:r>
            </a:p>
          </p:txBody>
        </p:sp>
      </p:grpSp>
      <p:grpSp>
        <p:nvGrpSpPr>
          <p:cNvPr id="132" name="Group 131">
            <a:extLst>
              <a:ext uri="{FF2B5EF4-FFF2-40B4-BE49-F238E27FC236}">
                <a16:creationId xmlns:a16="http://schemas.microsoft.com/office/drawing/2014/main" id="{C30396BC-9FF2-8E4E-3567-F9FA136BD0FF}"/>
              </a:ext>
            </a:extLst>
          </p:cNvPr>
          <p:cNvGrpSpPr/>
          <p:nvPr/>
        </p:nvGrpSpPr>
        <p:grpSpPr>
          <a:xfrm>
            <a:off x="6925585" y="2096771"/>
            <a:ext cx="4731460" cy="4017328"/>
            <a:chOff x="6925585" y="2096771"/>
            <a:chExt cx="4731460" cy="4017328"/>
          </a:xfrm>
        </p:grpSpPr>
        <p:grpSp>
          <p:nvGrpSpPr>
            <p:cNvPr id="92" name="Group 91">
              <a:extLst>
                <a:ext uri="{FF2B5EF4-FFF2-40B4-BE49-F238E27FC236}">
                  <a16:creationId xmlns:a16="http://schemas.microsoft.com/office/drawing/2014/main" id="{1743121A-FF1A-C582-CEE6-290D70D28F87}"/>
                </a:ext>
              </a:extLst>
            </p:cNvPr>
            <p:cNvGrpSpPr/>
            <p:nvPr/>
          </p:nvGrpSpPr>
          <p:grpSpPr>
            <a:xfrm>
              <a:off x="6925585" y="2096771"/>
              <a:ext cx="4731460" cy="3331136"/>
              <a:chOff x="2994959" y="1525913"/>
              <a:chExt cx="4731460" cy="3331136"/>
            </a:xfrm>
          </p:grpSpPr>
          <p:sp>
            <p:nvSpPr>
              <p:cNvPr id="96" name="Freeform 95">
                <a:extLst>
                  <a:ext uri="{FF2B5EF4-FFF2-40B4-BE49-F238E27FC236}">
                    <a16:creationId xmlns:a16="http://schemas.microsoft.com/office/drawing/2014/main" id="{78E0B556-7647-70F6-DE1F-C45DA5868A6C}"/>
                  </a:ext>
                </a:extLst>
              </p:cNvPr>
              <p:cNvSpPr/>
              <p:nvPr/>
            </p:nvSpPr>
            <p:spPr>
              <a:xfrm flipH="1" flipV="1">
                <a:off x="2994959" y="1525913"/>
                <a:ext cx="2869563"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E9706036-5B50-F7DA-D70A-213CFC6E6710}"/>
                  </a:ext>
                </a:extLst>
              </p:cNvPr>
              <p:cNvGrpSpPr/>
              <p:nvPr/>
            </p:nvGrpSpPr>
            <p:grpSpPr>
              <a:xfrm flipV="1">
                <a:off x="3055255" y="3888645"/>
                <a:ext cx="1677814" cy="331380"/>
                <a:chOff x="7657149" y="2502753"/>
                <a:chExt cx="985336" cy="331380"/>
              </a:xfrm>
            </p:grpSpPr>
            <p:cxnSp>
              <p:nvCxnSpPr>
                <p:cNvPr id="129" name="Straight Connector 128">
                  <a:extLst>
                    <a:ext uri="{FF2B5EF4-FFF2-40B4-BE49-F238E27FC236}">
                      <a16:creationId xmlns:a16="http://schemas.microsoft.com/office/drawing/2014/main" id="{B3FB3AD6-3CA7-69B1-A25D-8916576900AF}"/>
                    </a:ext>
                  </a:extLst>
                </p:cNvPr>
                <p:cNvCxnSpPr>
                  <a:cxnSpLocks/>
                </p:cNvCxnSpPr>
                <p:nvPr/>
              </p:nvCxnSpPr>
              <p:spPr>
                <a:xfrm>
                  <a:off x="8361616" y="2503048"/>
                  <a:ext cx="28086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54181AE-4EA3-EE09-2D75-7DF465908385}"/>
                    </a:ext>
                  </a:extLst>
                </p:cNvPr>
                <p:cNvCxnSpPr>
                  <a:cxnSpLocks/>
                </p:cNvCxnSpPr>
                <p:nvPr/>
              </p:nvCxnSpPr>
              <p:spPr>
                <a:xfrm flipV="1">
                  <a:off x="7657149" y="2502753"/>
                  <a:ext cx="704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EC1F572-4E75-75E9-BBB2-7754A938350D}"/>
                  </a:ext>
                </a:extLst>
              </p:cNvPr>
              <p:cNvGrpSpPr/>
              <p:nvPr/>
            </p:nvGrpSpPr>
            <p:grpSpPr>
              <a:xfrm flipV="1">
                <a:off x="3055253" y="3884259"/>
                <a:ext cx="4671166" cy="972790"/>
                <a:chOff x="7725056" y="1894889"/>
                <a:chExt cx="3536501" cy="932288"/>
              </a:xfrm>
            </p:grpSpPr>
            <p:cxnSp>
              <p:nvCxnSpPr>
                <p:cNvPr id="127" name="Straight Connector 126">
                  <a:extLst>
                    <a:ext uri="{FF2B5EF4-FFF2-40B4-BE49-F238E27FC236}">
                      <a16:creationId xmlns:a16="http://schemas.microsoft.com/office/drawing/2014/main" id="{84ECE9F9-BF1C-813F-9416-3F7D661A7A8B}"/>
                    </a:ext>
                  </a:extLst>
                </p:cNvPr>
                <p:cNvCxnSpPr>
                  <a:cxnSpLocks/>
                </p:cNvCxnSpPr>
                <p:nvPr/>
              </p:nvCxnSpPr>
              <p:spPr>
                <a:xfrm flipH="1">
                  <a:off x="10703453" y="2496091"/>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Freeform 127">
                  <a:extLst>
                    <a:ext uri="{FF2B5EF4-FFF2-40B4-BE49-F238E27FC236}">
                      <a16:creationId xmlns:a16="http://schemas.microsoft.com/office/drawing/2014/main" id="{8D409FC8-43F9-160B-A7DE-41E92425D45B}"/>
                    </a:ext>
                  </a:extLst>
                </p:cNvPr>
                <p:cNvSpPr/>
                <p:nvPr/>
              </p:nvSpPr>
              <p:spPr>
                <a:xfrm flipH="1" flipV="1">
                  <a:off x="7725056" y="1894889"/>
                  <a:ext cx="3525512"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5" name="TextBox 104">
                <a:extLst>
                  <a:ext uri="{FF2B5EF4-FFF2-40B4-BE49-F238E27FC236}">
                    <a16:creationId xmlns:a16="http://schemas.microsoft.com/office/drawing/2014/main" id="{EE866082-0592-7327-292E-E5B5FAE40168}"/>
                  </a:ext>
                </a:extLst>
              </p:cNvPr>
              <p:cNvSpPr txBox="1"/>
              <p:nvPr/>
            </p:nvSpPr>
            <p:spPr>
              <a:xfrm>
                <a:off x="5903420" y="1746453"/>
                <a:ext cx="317716" cy="369332"/>
              </a:xfrm>
              <a:prstGeom prst="rect">
                <a:avLst/>
              </a:prstGeom>
              <a:noFill/>
            </p:spPr>
            <p:txBody>
              <a:bodyPr wrap="none" rtlCol="0">
                <a:spAutoFit/>
              </a:bodyPr>
              <a:lstStyle/>
              <a:p>
                <a:r>
                  <a:rPr lang="en-US" dirty="0"/>
                  <a:t>A</a:t>
                </a:r>
              </a:p>
            </p:txBody>
          </p:sp>
          <p:sp>
            <p:nvSpPr>
              <p:cNvPr id="106" name="TextBox 105">
                <a:extLst>
                  <a:ext uri="{FF2B5EF4-FFF2-40B4-BE49-F238E27FC236}">
                    <a16:creationId xmlns:a16="http://schemas.microsoft.com/office/drawing/2014/main" id="{9D219724-4B28-3F0C-A48F-569E3A5D5BB5}"/>
                  </a:ext>
                </a:extLst>
              </p:cNvPr>
              <p:cNvSpPr txBox="1"/>
              <p:nvPr/>
            </p:nvSpPr>
            <p:spPr>
              <a:xfrm>
                <a:off x="4474141" y="3607064"/>
                <a:ext cx="308098" cy="369332"/>
              </a:xfrm>
              <a:prstGeom prst="rect">
                <a:avLst/>
              </a:prstGeom>
              <a:noFill/>
            </p:spPr>
            <p:txBody>
              <a:bodyPr wrap="none" rtlCol="0">
                <a:spAutoFit/>
              </a:bodyPr>
              <a:lstStyle/>
              <a:p>
                <a:r>
                  <a:rPr lang="en-US" dirty="0"/>
                  <a:t>C</a:t>
                </a:r>
              </a:p>
            </p:txBody>
          </p:sp>
          <p:sp>
            <p:nvSpPr>
              <p:cNvPr id="107" name="TextBox 106">
                <a:extLst>
                  <a:ext uri="{FF2B5EF4-FFF2-40B4-BE49-F238E27FC236}">
                    <a16:creationId xmlns:a16="http://schemas.microsoft.com/office/drawing/2014/main" id="{42ABD7DB-3F9F-1DD5-A060-70D16A243EA7}"/>
                  </a:ext>
                </a:extLst>
              </p:cNvPr>
              <p:cNvSpPr txBox="1"/>
              <p:nvPr/>
            </p:nvSpPr>
            <p:spPr>
              <a:xfrm>
                <a:off x="6933630" y="3616025"/>
                <a:ext cx="309700" cy="369332"/>
              </a:xfrm>
              <a:prstGeom prst="rect">
                <a:avLst/>
              </a:prstGeom>
              <a:noFill/>
            </p:spPr>
            <p:txBody>
              <a:bodyPr wrap="none" rtlCol="0">
                <a:spAutoFit/>
              </a:bodyPr>
              <a:lstStyle/>
              <a:p>
                <a:r>
                  <a:rPr lang="en-US" dirty="0"/>
                  <a:t>B</a:t>
                </a:r>
              </a:p>
            </p:txBody>
          </p:sp>
          <p:sp>
            <p:nvSpPr>
              <p:cNvPr id="111" name="Triangle 110">
                <a:extLst>
                  <a:ext uri="{FF2B5EF4-FFF2-40B4-BE49-F238E27FC236}">
                    <a16:creationId xmlns:a16="http://schemas.microsoft.com/office/drawing/2014/main" id="{547ED973-BDD5-1DF1-0321-5365A96DC863}"/>
                  </a:ext>
                </a:extLst>
              </p:cNvPr>
              <p:cNvSpPr/>
              <p:nvPr/>
            </p:nvSpPr>
            <p:spPr>
              <a:xfrm>
                <a:off x="4731684" y="1933185"/>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A1FA8557-06CB-7AD0-54DA-C5CFB1A86F51}"/>
                  </a:ext>
                </a:extLst>
              </p:cNvPr>
              <p:cNvGrpSpPr/>
              <p:nvPr/>
            </p:nvGrpSpPr>
            <p:grpSpPr>
              <a:xfrm flipV="1">
                <a:off x="5595880" y="3616025"/>
                <a:ext cx="520136" cy="520136"/>
                <a:chOff x="8866928" y="4016752"/>
                <a:chExt cx="520136" cy="520136"/>
              </a:xfrm>
              <a:solidFill>
                <a:schemeClr val="bg1"/>
              </a:solidFill>
            </p:grpSpPr>
            <p:sp>
              <p:nvSpPr>
                <p:cNvPr id="125" name="Rectangle 124">
                  <a:extLst>
                    <a:ext uri="{FF2B5EF4-FFF2-40B4-BE49-F238E27FC236}">
                      <a16:creationId xmlns:a16="http://schemas.microsoft.com/office/drawing/2014/main" id="{A1E43DB9-6224-CEF8-89E9-5384F0182FB1}"/>
                    </a:ext>
                  </a:extLst>
                </p:cNvPr>
                <p:cNvSpPr/>
                <p:nvPr/>
              </p:nvSpPr>
              <p:spPr>
                <a:xfrm>
                  <a:off x="8866928" y="4016752"/>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49B7C8A6-B8E4-07AE-D609-FDC932C3FC93}"/>
                        </a:ext>
                      </a:extLst>
                    </p:cNvPr>
                    <p:cNvSpPr txBox="1"/>
                    <p:nvPr/>
                  </p:nvSpPr>
                  <p:spPr>
                    <a:xfrm rot="10800000">
                      <a:off x="8885537" y="4098106"/>
                      <a:ext cx="477631"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01552506-767C-284C-A54D-E113681EC7F3}"/>
                        </a:ext>
                      </a:extLst>
                    </p:cNvPr>
                    <p:cNvSpPr txBox="1">
                      <a:spLocks noRot="1" noChangeAspect="1" noMove="1" noResize="1" noEditPoints="1" noAdjustHandles="1" noChangeArrowheads="1" noChangeShapeType="1" noTextEdit="1"/>
                    </p:cNvSpPr>
                    <p:nvPr/>
                  </p:nvSpPr>
                  <p:spPr>
                    <a:xfrm rot="10800000">
                      <a:off x="8885537" y="4098106"/>
                      <a:ext cx="477631" cy="369332"/>
                    </a:xfrm>
                    <a:prstGeom prst="rect">
                      <a:avLst/>
                    </a:prstGeom>
                    <a:blipFill>
                      <a:blip r:embed="rId8"/>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73640D12-E9E4-C718-011A-C7C50CCC7643}"/>
                  </a:ext>
                </a:extLst>
              </p:cNvPr>
              <p:cNvGrpSpPr/>
              <p:nvPr/>
            </p:nvGrpSpPr>
            <p:grpSpPr>
              <a:xfrm flipV="1">
                <a:off x="5012154" y="2689128"/>
                <a:ext cx="520136" cy="520136"/>
                <a:chOff x="9647668" y="2703194"/>
                <a:chExt cx="520136" cy="520136"/>
              </a:xfrm>
              <a:solidFill>
                <a:schemeClr val="bg1"/>
              </a:solidFill>
            </p:grpSpPr>
            <p:sp>
              <p:nvSpPr>
                <p:cNvPr id="123" name="Rectangle 122">
                  <a:extLst>
                    <a:ext uri="{FF2B5EF4-FFF2-40B4-BE49-F238E27FC236}">
                      <a16:creationId xmlns:a16="http://schemas.microsoft.com/office/drawing/2014/main" id="{BBB163CD-E8E6-FF77-FB2B-9CD1DA719ECA}"/>
                    </a:ext>
                  </a:extLst>
                </p:cNvPr>
                <p:cNvSpPr/>
                <p:nvPr/>
              </p:nvSpPr>
              <p:spPr>
                <a:xfrm rot="19796728">
                  <a:off x="9647668" y="2703194"/>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E278E9D8-A38B-29CA-B860-2658230872D1}"/>
                        </a:ext>
                      </a:extLst>
                    </p:cNvPr>
                    <p:cNvSpPr txBox="1"/>
                    <p:nvPr/>
                  </p:nvSpPr>
                  <p:spPr>
                    <a:xfrm rot="10800000">
                      <a:off x="9730437" y="2772723"/>
                      <a:ext cx="30473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7" name="TextBox 86">
                      <a:extLst>
                        <a:ext uri="{FF2B5EF4-FFF2-40B4-BE49-F238E27FC236}">
                          <a16:creationId xmlns:a16="http://schemas.microsoft.com/office/drawing/2014/main" id="{933674A2-323C-B74C-91EF-DFC869FC0AED}"/>
                        </a:ext>
                      </a:extLst>
                    </p:cNvPr>
                    <p:cNvSpPr txBox="1">
                      <a:spLocks noRot="1" noChangeAspect="1" noMove="1" noResize="1" noEditPoints="1" noAdjustHandles="1" noChangeArrowheads="1" noChangeShapeType="1" noTextEdit="1"/>
                    </p:cNvSpPr>
                    <p:nvPr/>
                  </p:nvSpPr>
                  <p:spPr>
                    <a:xfrm rot="10800000">
                      <a:off x="9730437" y="2772723"/>
                      <a:ext cx="304738" cy="369332"/>
                    </a:xfrm>
                    <a:prstGeom prst="rect">
                      <a:avLst/>
                    </a:prstGeom>
                    <a:blipFill>
                      <a:blip r:embed="rId9"/>
                      <a:stretch>
                        <a:fillRect r="-24000"/>
                      </a:stretch>
                    </a:blipFill>
                  </p:spPr>
                  <p:txBody>
                    <a:bodyPr/>
                    <a:lstStyle/>
                    <a:p>
                      <a:r>
                        <a:rPr lang="en-US">
                          <a:noFill/>
                        </a:rPr>
                        <a:t> </a:t>
                      </a:r>
                    </a:p>
                  </p:txBody>
                </p:sp>
              </mc:Fallback>
            </mc:AlternateContent>
          </p:grpSp>
          <p:grpSp>
            <p:nvGrpSpPr>
              <p:cNvPr id="114" name="Group 113">
                <a:extLst>
                  <a:ext uri="{FF2B5EF4-FFF2-40B4-BE49-F238E27FC236}">
                    <a16:creationId xmlns:a16="http://schemas.microsoft.com/office/drawing/2014/main" id="{0542893A-B173-293F-95A3-B0ED5E6D6DF8}"/>
                  </a:ext>
                </a:extLst>
              </p:cNvPr>
              <p:cNvGrpSpPr/>
              <p:nvPr/>
            </p:nvGrpSpPr>
            <p:grpSpPr>
              <a:xfrm flipV="1">
                <a:off x="6179606" y="2689128"/>
                <a:ext cx="520136" cy="520136"/>
                <a:chOff x="8092492" y="2702938"/>
                <a:chExt cx="520136" cy="520136"/>
              </a:xfrm>
              <a:solidFill>
                <a:schemeClr val="bg1"/>
              </a:solidFill>
            </p:grpSpPr>
            <p:sp>
              <p:nvSpPr>
                <p:cNvPr id="121" name="Rectangle 120">
                  <a:extLst>
                    <a:ext uri="{FF2B5EF4-FFF2-40B4-BE49-F238E27FC236}">
                      <a16:creationId xmlns:a16="http://schemas.microsoft.com/office/drawing/2014/main" id="{C854C0DE-9684-3F1D-90E5-8F47472C4C2C}"/>
                    </a:ext>
                  </a:extLst>
                </p:cNvPr>
                <p:cNvSpPr/>
                <p:nvPr/>
              </p:nvSpPr>
              <p:spPr>
                <a:xfrm rot="18012576">
                  <a:off x="8092492" y="2702938"/>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C3B8C54F-587C-5CA0-1948-BDA0ABACB39E}"/>
                        </a:ext>
                      </a:extLst>
                    </p:cNvPr>
                    <p:cNvSpPr txBox="1"/>
                    <p:nvPr/>
                  </p:nvSpPr>
                  <p:spPr>
                    <a:xfrm rot="10800000">
                      <a:off x="8177160" y="2772467"/>
                      <a:ext cx="19885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6" name="TextBox 85">
                      <a:extLst>
                        <a:ext uri="{FF2B5EF4-FFF2-40B4-BE49-F238E27FC236}">
                          <a16:creationId xmlns:a16="http://schemas.microsoft.com/office/drawing/2014/main" id="{DA64B6D1-4EDA-504C-BA62-7B41E9A0C0B0}"/>
                        </a:ext>
                      </a:extLst>
                    </p:cNvPr>
                    <p:cNvSpPr txBox="1">
                      <a:spLocks noRot="1" noChangeAspect="1" noMove="1" noResize="1" noEditPoints="1" noAdjustHandles="1" noChangeArrowheads="1" noChangeShapeType="1" noTextEdit="1"/>
                    </p:cNvSpPr>
                    <p:nvPr/>
                  </p:nvSpPr>
                  <p:spPr>
                    <a:xfrm rot="10800000">
                      <a:off x="8177160" y="2772467"/>
                      <a:ext cx="198858" cy="369332"/>
                    </a:xfrm>
                    <a:prstGeom prst="rect">
                      <a:avLst/>
                    </a:prstGeom>
                    <a:blipFill>
                      <a:blip r:embed="rId10"/>
                      <a:stretch>
                        <a:fillRect r="-93750"/>
                      </a:stretch>
                    </a:blipFill>
                  </p:spPr>
                  <p:txBody>
                    <a:bodyPr/>
                    <a:lstStyle/>
                    <a:p>
                      <a:r>
                        <a:rPr lang="en-US">
                          <a:noFill/>
                        </a:rPr>
                        <a:t> </a:t>
                      </a:r>
                    </a:p>
                  </p:txBody>
                </p:sp>
              </mc:Fallback>
            </mc:AlternateContent>
          </p:grpSp>
        </p:grpSp>
        <p:sp>
          <p:nvSpPr>
            <p:cNvPr id="131" name="TextBox 130">
              <a:extLst>
                <a:ext uri="{FF2B5EF4-FFF2-40B4-BE49-F238E27FC236}">
                  <a16:creationId xmlns:a16="http://schemas.microsoft.com/office/drawing/2014/main" id="{063520A2-8AB1-ECE4-9118-241C3CF5E67C}"/>
                </a:ext>
              </a:extLst>
            </p:cNvPr>
            <p:cNvSpPr txBox="1"/>
            <p:nvPr/>
          </p:nvSpPr>
          <p:spPr>
            <a:xfrm>
              <a:off x="8426844" y="5652434"/>
              <a:ext cx="2861617" cy="461665"/>
            </a:xfrm>
            <a:prstGeom prst="rect">
              <a:avLst/>
            </a:prstGeom>
            <a:noFill/>
          </p:spPr>
          <p:txBody>
            <a:bodyPr wrap="none" rtlCol="0">
              <a:spAutoFit/>
            </a:bodyPr>
            <a:lstStyle/>
            <a:p>
              <a:r>
                <a:rPr lang="en-US" sz="2400" dirty="0"/>
                <a:t>Delta-connected load</a:t>
              </a:r>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EAB1495-6E35-2EC9-3B37-7A0664884613}"/>
                  </a:ext>
                </a:extLst>
              </p:cNvPr>
              <p:cNvSpPr txBox="1"/>
              <p:nvPr/>
            </p:nvSpPr>
            <p:spPr>
              <a:xfrm>
                <a:off x="848296" y="6067474"/>
                <a:ext cx="5334794" cy="461665"/>
              </a:xfrm>
              <a:prstGeom prst="rect">
                <a:avLst/>
              </a:prstGeom>
              <a:noFill/>
            </p:spPr>
            <p:txBody>
              <a:bodyPr wrap="none" rtlCol="0">
                <a:spAutoFit/>
              </a:bodyPr>
              <a:lstStyle/>
              <a:p>
                <a:r>
                  <a:rPr lang="en-US" sz="2400" dirty="0"/>
                  <a:t>Balanced because same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𝑍</m:t>
                        </m:r>
                      </m:e>
                      <m:sub>
                        <m:r>
                          <a:rPr lang="en-US" sz="2400" b="0" i="1" dirty="0" smtClean="0">
                            <a:latin typeface="Cambria Math" panose="02040503050406030204" pitchFamily="18" charset="0"/>
                          </a:rPr>
                          <m:t>𝑌</m:t>
                        </m:r>
                      </m:sub>
                    </m:sSub>
                  </m:oMath>
                </a14:m>
                <a:r>
                  <a:rPr lang="en-US" sz="2400" dirty="0"/>
                  <a:t> in each phase</a:t>
                </a:r>
              </a:p>
            </p:txBody>
          </p:sp>
        </mc:Choice>
        <mc:Fallback xmlns="">
          <p:sp>
            <p:nvSpPr>
              <p:cNvPr id="133" name="TextBox 132">
                <a:extLst>
                  <a:ext uri="{FF2B5EF4-FFF2-40B4-BE49-F238E27FC236}">
                    <a16:creationId xmlns:a16="http://schemas.microsoft.com/office/drawing/2014/main" id="{BEAB1495-6E35-2EC9-3B37-7A0664884613}"/>
                  </a:ext>
                </a:extLst>
              </p:cNvPr>
              <p:cNvSpPr txBox="1">
                <a:spLocks noRot="1" noChangeAspect="1" noMove="1" noResize="1" noEditPoints="1" noAdjustHandles="1" noChangeArrowheads="1" noChangeShapeType="1" noTextEdit="1"/>
              </p:cNvSpPr>
              <p:nvPr/>
            </p:nvSpPr>
            <p:spPr>
              <a:xfrm>
                <a:off x="848296" y="6067474"/>
                <a:ext cx="5334794" cy="461665"/>
              </a:xfrm>
              <a:prstGeom prst="rect">
                <a:avLst/>
              </a:prstGeom>
              <a:blipFill>
                <a:blip r:embed="rId11"/>
                <a:stretch>
                  <a:fillRect l="-1663" t="-7895" r="-950"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1101EE62-241D-EA8B-02D3-488D936F217F}"/>
                  </a:ext>
                </a:extLst>
              </p:cNvPr>
              <p:cNvSpPr txBox="1"/>
              <p:nvPr/>
            </p:nvSpPr>
            <p:spPr>
              <a:xfrm>
                <a:off x="6890801" y="6067474"/>
                <a:ext cx="5334794" cy="461665"/>
              </a:xfrm>
              <a:prstGeom prst="rect">
                <a:avLst/>
              </a:prstGeom>
              <a:noFill/>
            </p:spPr>
            <p:txBody>
              <a:bodyPr wrap="none" rtlCol="0">
                <a:spAutoFit/>
              </a:bodyPr>
              <a:lstStyle/>
              <a:p>
                <a:r>
                  <a:rPr lang="en-US" sz="2400" dirty="0"/>
                  <a:t>Balanced because same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𝑍</m:t>
                        </m:r>
                      </m:e>
                      <m:sub>
                        <m:r>
                          <a:rPr lang="en-US" sz="2400" i="1">
                            <a:latin typeface="Cambria Math" panose="02040503050406030204" pitchFamily="18" charset="0"/>
                          </a:rPr>
                          <m:t>∆</m:t>
                        </m:r>
                      </m:sub>
                    </m:sSub>
                  </m:oMath>
                </a14:m>
                <a:r>
                  <a:rPr lang="en-US" sz="2400" dirty="0"/>
                  <a:t> in each phase</a:t>
                </a:r>
              </a:p>
            </p:txBody>
          </p:sp>
        </mc:Choice>
        <mc:Fallback xmlns="">
          <p:sp>
            <p:nvSpPr>
              <p:cNvPr id="134" name="TextBox 133">
                <a:extLst>
                  <a:ext uri="{FF2B5EF4-FFF2-40B4-BE49-F238E27FC236}">
                    <a16:creationId xmlns:a16="http://schemas.microsoft.com/office/drawing/2014/main" id="{1101EE62-241D-EA8B-02D3-488D936F217F}"/>
                  </a:ext>
                </a:extLst>
              </p:cNvPr>
              <p:cNvSpPr txBox="1">
                <a:spLocks noRot="1" noChangeAspect="1" noMove="1" noResize="1" noEditPoints="1" noAdjustHandles="1" noChangeArrowheads="1" noChangeShapeType="1" noTextEdit="1"/>
              </p:cNvSpPr>
              <p:nvPr/>
            </p:nvSpPr>
            <p:spPr>
              <a:xfrm>
                <a:off x="6890801" y="6067474"/>
                <a:ext cx="5334794" cy="461665"/>
              </a:xfrm>
              <a:prstGeom prst="rect">
                <a:avLst/>
              </a:prstGeom>
              <a:blipFill>
                <a:blip r:embed="rId12"/>
                <a:stretch>
                  <a:fillRect l="-1663" t="-7895" r="-713" b="-28947"/>
                </a:stretch>
              </a:blipFill>
            </p:spPr>
            <p:txBody>
              <a:bodyPr/>
              <a:lstStyle/>
              <a:p>
                <a:r>
                  <a:rPr lang="en-US">
                    <a:noFill/>
                  </a:rPr>
                  <a:t> </a:t>
                </a:r>
              </a:p>
            </p:txBody>
          </p:sp>
        </mc:Fallback>
      </mc:AlternateContent>
    </p:spTree>
    <p:extLst>
      <p:ext uri="{BB962C8B-B14F-4D97-AF65-F5344CB8AC3E}">
        <p14:creationId xmlns:p14="http://schemas.microsoft.com/office/powerpoint/2010/main" val="356386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fontScale="90000"/>
          </a:bodyPr>
          <a:lstStyle/>
          <a:p>
            <a:r>
              <a:rPr lang="en-US" dirty="0"/>
              <a:t>Y-connected load connected to Y-connected source </a:t>
            </a:r>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31</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2"/>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3"/>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4"/>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5"/>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6"/>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7"/>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e>
                        </m:acc>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8"/>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5"/>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3183644" y="6050350"/>
                <a:ext cx="6094674" cy="523220"/>
              </a:xfrm>
              <a:prstGeom prst="rect">
                <a:avLst/>
              </a:prstGeom>
              <a:noFill/>
            </p:spPr>
            <p:txBody>
              <a:bodyPr wrap="square">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KCL at node n or N: </a:t>
                </a:r>
                <a14:m>
                  <m:oMath xmlns:m="http://schemas.openxmlformats.org/officeDocument/2006/math">
                    <m:acc>
                      <m:accPr>
                        <m:chr m:val="̅"/>
                        <m:ctrlPr>
                          <a:rPr lang="en-US" sz="2800" i="1" kern="1200" smtClean="0">
                            <a:solidFill>
                              <a:srgbClr val="000000"/>
                            </a:solidFill>
                            <a:effectLst/>
                            <a:latin typeface="Cambria Math" panose="02040503050406030204" pitchFamily="18" charset="0"/>
                            <a:ea typeface="Times New Roman" panose="02020603050405020304" pitchFamily="18" charset="0"/>
                          </a:rPr>
                        </m:ctrlPr>
                      </m:accPr>
                      <m:e>
                        <m:sSub>
                          <m:sSubPr>
                            <m:ctrlPr>
                              <a:rPr lang="en-US" sz="2800" i="1" kern="1200">
                                <a:solidFill>
                                  <a:srgbClr val="000000"/>
                                </a:solidFill>
                                <a:effectLst/>
                                <a:latin typeface="Cambria Math" panose="02040503050406030204" pitchFamily="18" charset="0"/>
                                <a:ea typeface="Times New Roman" panose="02020603050405020304" pitchFamily="18" charset="0"/>
                              </a:rPr>
                            </m:ctrlPr>
                          </m:sSubPr>
                          <m:e>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sz="2800" i="1" kern="1200">
                                <a:solidFill>
                                  <a:srgbClr val="000000"/>
                                </a:solidFill>
                                <a:effectLst/>
                                <a:latin typeface="Cambria Math" panose="02040503050406030204" pitchFamily="18" charset="0"/>
                                <a:ea typeface="Times New Roman" panose="02020603050405020304" pitchFamily="18" charset="0"/>
                              </a:rPr>
                            </m:ctrlPr>
                          </m:sSubPr>
                          <m:e>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sub>
                        </m:sSub>
                      </m:e>
                    </m:acc>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sz="2800" i="1" kern="1200">
                                <a:solidFill>
                                  <a:srgbClr val="000000"/>
                                </a:solidFill>
                                <a:effectLst/>
                                <a:latin typeface="Cambria Math" panose="02040503050406030204" pitchFamily="18" charset="0"/>
                                <a:ea typeface="Times New Roman" panose="02020603050405020304" pitchFamily="18" charset="0"/>
                              </a:rPr>
                            </m:ctrlPr>
                          </m:sSubPr>
                          <m:e>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e>
                    </m:acc>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sz="2800" i="1" kern="1200">
                                <a:solidFill>
                                  <a:srgbClr val="000000"/>
                                </a:solidFill>
                                <a:effectLst/>
                                <a:latin typeface="Cambria Math" panose="02040503050406030204" pitchFamily="18" charset="0"/>
                                <a:ea typeface="Times New Roman" panose="02020603050405020304" pitchFamily="18" charset="0"/>
                              </a:rPr>
                            </m:ctrlPr>
                          </m:sSubPr>
                          <m:e>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e>
                    </m:acc>
                  </m:oMath>
                </a14:m>
                <a:r>
                  <a:rPr lang="en-US" sz="2800" dirty="0">
                    <a:effectLst/>
                  </a:rPr>
                  <a:t> </a:t>
                </a:r>
                <a:r>
                  <a:rPr lang="en-US" dirty="0">
                    <a:effectLst/>
                  </a:rPr>
                  <a:t> </a:t>
                </a:r>
                <a:endParaRPr lang="en-US"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3183644" y="6050350"/>
                <a:ext cx="6094674" cy="523220"/>
              </a:xfrm>
              <a:prstGeom prst="rect">
                <a:avLst/>
              </a:prstGeom>
              <a:blipFill>
                <a:blip r:embed="rId16"/>
                <a:stretch>
                  <a:fillRect l="-2079"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9821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t>KVL around the a-A-N-n-a loop</a:t>
            </a:r>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32</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2"/>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3"/>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4"/>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5"/>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6"/>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7"/>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e>
                        </m:acc>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8"/>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9"/>
                  <a:stretch>
                    <a:fillRect/>
                  </a:stretch>
                </a:blipFill>
                <a:ln w="28575">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0"/>
                  <a:stretch>
                    <a:fillRect/>
                  </a:stretch>
                </a:blipFill>
                <a:ln w="28575">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5"/>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3183644" y="6050350"/>
                <a:ext cx="6094674" cy="523220"/>
              </a:xfrm>
              <a:prstGeom prst="rect">
                <a:avLst/>
              </a:prstGeom>
              <a:noFill/>
            </p:spPr>
            <p:txBody>
              <a:bodyPr wrap="square">
                <a:spAutoFit/>
              </a:bodyPr>
              <a:lstStyle/>
              <a:p>
                <a:pPr algn="ctr"/>
                <a14:m>
                  <m:oMath xmlns:m="http://schemas.openxmlformats.org/officeDocument/2006/math">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𝑎𝑛</m:t>
                            </m:r>
                          </m:sub>
                        </m:sSub>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𝑎</m:t>
                            </m:r>
                          </m:sub>
                        </m:sSub>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𝑛</m:t>
                                </m:r>
                              </m:sub>
                            </m:sSub>
                          </m:e>
                        </m:acc>
                        <m:r>
                          <a:rPr lang="en-US" sz="2800" i="1">
                            <a:latin typeface="Cambria Math" panose="02040503050406030204" pitchFamily="18" charset="0"/>
                          </a:rPr>
                          <m:t>𝑍</m:t>
                        </m:r>
                      </m:e>
                      <m:sub>
                        <m:r>
                          <a:rPr lang="en-US" sz="2800" i="1">
                            <a:latin typeface="Cambria Math" panose="02040503050406030204" pitchFamily="18" charset="0"/>
                          </a:rPr>
                          <m:t>𝑁</m:t>
                        </m:r>
                      </m:sub>
                    </m:sSub>
                  </m:oMath>
                </a14:m>
                <a:r>
                  <a:rPr lang="en-US" sz="2800" dirty="0">
                    <a:effectLst/>
                  </a:rPr>
                  <a:t> </a:t>
                </a:r>
                <a:r>
                  <a:rPr lang="en-US" dirty="0">
                    <a:effectLst/>
                  </a:rPr>
                  <a:t> </a:t>
                </a:r>
                <a:endParaRPr lang="en-US"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3183644" y="6050350"/>
                <a:ext cx="6094674" cy="523220"/>
              </a:xfrm>
              <a:prstGeom prst="rect">
                <a:avLst/>
              </a:prstGeom>
              <a:blipFill>
                <a:blip r:embed="rId16"/>
                <a:stretch>
                  <a:fillRect b="-2381"/>
                </a:stretch>
              </a:blipFill>
            </p:spPr>
            <p:txBody>
              <a:bodyPr/>
              <a:lstStyle/>
              <a:p>
                <a:r>
                  <a:rPr lang="en-US">
                    <a:noFill/>
                  </a:rPr>
                  <a:t> </a:t>
                </a:r>
              </a:p>
            </p:txBody>
          </p:sp>
        </mc:Fallback>
      </mc:AlternateContent>
    </p:spTree>
    <p:extLst>
      <p:ext uri="{BB962C8B-B14F-4D97-AF65-F5344CB8AC3E}">
        <p14:creationId xmlns:p14="http://schemas.microsoft.com/office/powerpoint/2010/main" val="348202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t>KVL around the b-B-N-n-b loop</a:t>
            </a:r>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33</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2"/>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3"/>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4"/>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5"/>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6"/>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7"/>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e>
                        </m:acc>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8"/>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0"/>
                  <a:stretch>
                    <a:fillRect/>
                  </a:stretch>
                </a:blipFill>
                <a:ln w="28575">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2"/>
                  <a:stretch>
                    <a:fillRect/>
                  </a:stretch>
                </a:blipFill>
                <a:ln w="28575">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5"/>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3183644" y="6050350"/>
                <a:ext cx="6094674" cy="523220"/>
              </a:xfrm>
              <a:prstGeom prst="rect">
                <a:avLst/>
              </a:prstGeom>
              <a:noFill/>
            </p:spPr>
            <p:txBody>
              <a:bodyPr wrap="square">
                <a:spAutoFit/>
              </a:bodyPr>
              <a:lstStyle/>
              <a:p>
                <a:pPr algn="ctr"/>
                <a14:m>
                  <m:oMath xmlns:m="http://schemas.openxmlformats.org/officeDocument/2006/math">
                    <m:acc>
                      <m:accPr>
                        <m:chr m:val="̅"/>
                        <m:ctrlPr>
                          <a:rPr lang="en-US" sz="280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b="0" i="1" smtClean="0">
                                <a:latin typeface="Cambria Math" panose="02040503050406030204" pitchFamily="18" charset="0"/>
                              </a:rPr>
                              <m:t>𝑏</m:t>
                            </m:r>
                            <m:r>
                              <a:rPr lang="en-US" sz="2800" i="1">
                                <a:latin typeface="Cambria Math" panose="02040503050406030204" pitchFamily="18" charset="0"/>
                              </a:rPr>
                              <m:t>𝑛</m:t>
                            </m:r>
                          </m:sub>
                        </m:sSub>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𝑏</m:t>
                            </m:r>
                          </m:sub>
                        </m:sSub>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𝑛</m:t>
                                </m:r>
                              </m:sub>
                            </m:sSub>
                          </m:e>
                        </m:acc>
                        <m:r>
                          <a:rPr lang="en-US" sz="2800" i="1">
                            <a:latin typeface="Cambria Math" panose="02040503050406030204" pitchFamily="18" charset="0"/>
                          </a:rPr>
                          <m:t>𝑍</m:t>
                        </m:r>
                      </m:e>
                      <m:sub>
                        <m:r>
                          <a:rPr lang="en-US" sz="2800" i="1">
                            <a:latin typeface="Cambria Math" panose="02040503050406030204" pitchFamily="18" charset="0"/>
                          </a:rPr>
                          <m:t>𝑁</m:t>
                        </m:r>
                      </m:sub>
                    </m:sSub>
                  </m:oMath>
                </a14:m>
                <a:r>
                  <a:rPr lang="en-US" sz="2800" dirty="0">
                    <a:effectLst/>
                  </a:rPr>
                  <a:t> </a:t>
                </a:r>
                <a:r>
                  <a:rPr lang="en-US" dirty="0">
                    <a:effectLst/>
                  </a:rPr>
                  <a:t> </a:t>
                </a:r>
                <a:endParaRPr lang="en-US"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3183644" y="6050350"/>
                <a:ext cx="6094674" cy="523220"/>
              </a:xfrm>
              <a:prstGeom prst="rect">
                <a:avLst/>
              </a:prstGeom>
              <a:blipFill>
                <a:blip r:embed="rId16"/>
                <a:stretch>
                  <a:fillRect b="-2381"/>
                </a:stretch>
              </a:blipFill>
            </p:spPr>
            <p:txBody>
              <a:bodyPr/>
              <a:lstStyle/>
              <a:p>
                <a:r>
                  <a:rPr lang="en-US">
                    <a:noFill/>
                  </a:rPr>
                  <a:t> </a:t>
                </a:r>
              </a:p>
            </p:txBody>
          </p:sp>
        </mc:Fallback>
      </mc:AlternateContent>
    </p:spTree>
    <p:extLst>
      <p:ext uri="{BB962C8B-B14F-4D97-AF65-F5344CB8AC3E}">
        <p14:creationId xmlns:p14="http://schemas.microsoft.com/office/powerpoint/2010/main" val="116053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t>KVL around the c-C-N-n-c loop</a:t>
            </a:r>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34</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2"/>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3"/>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4"/>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5"/>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6"/>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7"/>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e>
                        </m:acc>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8"/>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0"/>
                  <a:stretch>
                    <a:fillRect/>
                  </a:stretch>
                </a:blipFill>
                <a:ln w="28575">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1"/>
                  <a:stretch>
                    <a:fillRect/>
                  </a:stretch>
                </a:blipFill>
                <a:ln w="28575">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5"/>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3183644" y="6050350"/>
                <a:ext cx="6094674" cy="523220"/>
              </a:xfrm>
              <a:prstGeom prst="rect">
                <a:avLst/>
              </a:prstGeom>
              <a:noFill/>
            </p:spPr>
            <p:txBody>
              <a:bodyPr wrap="square">
                <a:spAutoFit/>
              </a:bodyPr>
              <a:lstStyle/>
              <a:p>
                <a:pPr algn="ctr"/>
                <a14:m>
                  <m:oMath xmlns:m="http://schemas.openxmlformats.org/officeDocument/2006/math">
                    <m:acc>
                      <m:accPr>
                        <m:chr m:val="̅"/>
                        <m:ctrlPr>
                          <a:rPr lang="en-US" sz="280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b="0" i="1" smtClean="0">
                                <a:latin typeface="Cambria Math" panose="02040503050406030204" pitchFamily="18" charset="0"/>
                              </a:rPr>
                              <m:t>𝑐</m:t>
                            </m:r>
                            <m:r>
                              <a:rPr lang="en-US" sz="2800" i="1">
                                <a:latin typeface="Cambria Math" panose="02040503050406030204" pitchFamily="18" charset="0"/>
                              </a:rPr>
                              <m:t>𝑛</m:t>
                            </m:r>
                          </m:sub>
                        </m:sSub>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𝑐</m:t>
                            </m:r>
                          </m:sub>
                        </m:sSub>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𝑛</m:t>
                                </m:r>
                              </m:sub>
                            </m:sSub>
                          </m:e>
                        </m:acc>
                        <m:r>
                          <a:rPr lang="en-US" sz="2800" i="1">
                            <a:latin typeface="Cambria Math" panose="02040503050406030204" pitchFamily="18" charset="0"/>
                          </a:rPr>
                          <m:t>𝑍</m:t>
                        </m:r>
                      </m:e>
                      <m:sub>
                        <m:r>
                          <a:rPr lang="en-US" sz="2800" i="1">
                            <a:latin typeface="Cambria Math" panose="02040503050406030204" pitchFamily="18" charset="0"/>
                          </a:rPr>
                          <m:t>𝑁</m:t>
                        </m:r>
                      </m:sub>
                    </m:sSub>
                  </m:oMath>
                </a14:m>
                <a:r>
                  <a:rPr lang="en-US" sz="2800" dirty="0">
                    <a:effectLst/>
                  </a:rPr>
                  <a:t> </a:t>
                </a:r>
                <a:r>
                  <a:rPr lang="en-US" dirty="0">
                    <a:effectLst/>
                  </a:rPr>
                  <a:t> </a:t>
                </a:r>
                <a:endParaRPr lang="en-US"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3183644" y="6050350"/>
                <a:ext cx="6094674" cy="523220"/>
              </a:xfrm>
              <a:prstGeom prst="rect">
                <a:avLst/>
              </a:prstGeom>
              <a:blipFill>
                <a:blip r:embed="rId16"/>
                <a:stretch>
                  <a:fillRect b="-2381"/>
                </a:stretch>
              </a:blipFill>
            </p:spPr>
            <p:txBody>
              <a:bodyPr/>
              <a:lstStyle/>
              <a:p>
                <a:r>
                  <a:rPr lang="en-US">
                    <a:noFill/>
                  </a:rPr>
                  <a:t> </a:t>
                </a:r>
              </a:p>
            </p:txBody>
          </p:sp>
        </mc:Fallback>
      </mc:AlternateContent>
    </p:spTree>
    <p:extLst>
      <p:ext uri="{BB962C8B-B14F-4D97-AF65-F5344CB8AC3E}">
        <p14:creationId xmlns:p14="http://schemas.microsoft.com/office/powerpoint/2010/main" val="293996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B253-90F0-E034-33B5-A6B402CCD660}"/>
              </a:ext>
            </a:extLst>
          </p:cNvPr>
          <p:cNvSpPr>
            <a:spLocks noGrp="1"/>
          </p:cNvSpPr>
          <p:nvPr>
            <p:ph type="title"/>
          </p:nvPr>
        </p:nvSpPr>
        <p:spPr/>
        <p:txBody>
          <a:bodyPr/>
          <a:lstStyle/>
          <a:p>
            <a:r>
              <a:rPr lang="en-US" dirty="0"/>
              <a:t>Y-connected three-phase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293A1C5-BCB0-96A7-2409-58A9C3B8B70C}"/>
                  </a:ext>
                </a:extLst>
              </p:cNvPr>
              <p:cNvSpPr>
                <a:spLocks noGrp="1"/>
              </p:cNvSpPr>
              <p:nvPr>
                <p:ph idx="1"/>
              </p:nvPr>
            </p:nvSpPr>
            <p:spPr/>
            <p:txBody>
              <a:bodyPr>
                <a:normAutofit/>
              </a:bodyPr>
              <a:lstStyle/>
              <a:p>
                <a:pPr marL="0" marR="0" indent="0">
                  <a:lnSpc>
                    <a:spcPct val="120000"/>
                  </a:lnSpc>
                  <a:spcBef>
                    <a:spcPts val="0"/>
                  </a:spcBef>
                  <a:buNone/>
                </a:pPr>
                <a14:m>
                  <m:oMath xmlns:m="http://schemas.openxmlformats.org/officeDocument/2006/math">
                    <m:acc>
                      <m:accPr>
                        <m:chr m:val="̅"/>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sub>
                        </m:sSub>
                      </m:e>
                    </m:acc>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𝑌</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𝐿</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𝑁</m:t>
                        </m:r>
                      </m:sub>
                    </m:sSub>
                  </m:oMath>
                </a14:m>
                <a:r>
                  <a:rPr lang="en-US" dirty="0">
                    <a:effectLst/>
                    <a:latin typeface="Times New Roman" panose="02020603050405020304" pitchFamily="18" charset="0"/>
                    <a:ea typeface="Times New Roman" panose="02020603050405020304" pitchFamily="18" charset="0"/>
                  </a:rPr>
                  <a:t> </a:t>
                </a:r>
              </a:p>
              <a:p>
                <a:pPr marL="0" marR="0" indent="0">
                  <a:lnSpc>
                    <a:spcPct val="120000"/>
                  </a:lnSpc>
                  <a:spcBef>
                    <a:spcPts val="0"/>
                  </a:spcBef>
                  <a:buNone/>
                </a:pPr>
                <a14:m>
                  <m:oMath xmlns:m="http://schemas.openxmlformats.org/officeDocument/2006/math">
                    <m:acc>
                      <m:accPr>
                        <m: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e>
                    </m:acc>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𝑌</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𝐿</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effectLst/>
                            <a:latin typeface="Cambria Math" panose="02040503050406030204" pitchFamily="18" charset="0"/>
                            <a:ea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rPr>
                          <m:t>𝑁</m:t>
                        </m:r>
                      </m:sub>
                    </m:sSub>
                  </m:oMath>
                </a14:m>
                <a:r>
                  <a:rPr lang="en-US" dirty="0">
                    <a:effectLst/>
                    <a:latin typeface="Times New Roman" panose="02020603050405020304" pitchFamily="18" charset="0"/>
                    <a:ea typeface="Times New Roman" panose="02020603050405020304" pitchFamily="18" charset="0"/>
                  </a:rPr>
                  <a:t> </a:t>
                </a:r>
              </a:p>
              <a:p>
                <a:pPr marL="0" indent="0">
                  <a:lnSpc>
                    <a:spcPct val="120000"/>
                  </a:lnSpc>
                  <a:spcBef>
                    <a:spcPts val="0"/>
                  </a:spcBef>
                  <a:buNone/>
                </a:pPr>
                <a14:m>
                  <m:oMath xmlns:m="http://schemas.openxmlformats.org/officeDocument/2006/math">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e>
                    </m:acc>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𝐿</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𝑁</m:t>
                        </m:r>
                      </m:sub>
                    </m:sSub>
                  </m:oMath>
                </a14:m>
                <a:r>
                  <a:rPr lang="en-US" dirty="0">
                    <a:effectLst/>
                  </a:rPr>
                  <a:t> </a:t>
                </a:r>
              </a:p>
              <a:p>
                <a:pPr marL="0" indent="0">
                  <a:lnSpc>
                    <a:spcPct val="120000"/>
                  </a:lnSpc>
                  <a:spcBef>
                    <a:spcPts val="0"/>
                  </a:spcBef>
                  <a:buNone/>
                </a:pPr>
                <a:endParaRPr lang="en-US" i="1" kern="1200" dirty="0">
                  <a:solidFill>
                    <a:srgbClr val="000000"/>
                  </a:solidFill>
                  <a:effectLst/>
                  <a:latin typeface="Cambria Math" panose="02040503050406030204" pitchFamily="18" charset="0"/>
                  <a:ea typeface="Times New Roman" panose="02020603050405020304" pitchFamily="18" charset="0"/>
                </a:endParaRPr>
              </a:p>
              <a:p>
                <a:pPr marL="0" indent="0">
                  <a:lnSpc>
                    <a:spcPct val="120000"/>
                  </a:lnSpc>
                  <a:spcBef>
                    <a:spcPts val="0"/>
                  </a:spcBef>
                  <a:buNone/>
                </a:pPr>
                <a14:m>
                  <m:oMath xmlns:m="http://schemas.openxmlformats.org/officeDocument/2006/math">
                    <m:acc>
                      <m:accPr>
                        <m:chr m:val="̅"/>
                        <m:ctrlPr>
                          <a:rPr lang="en-US" i="1" kern="1200" smtClean="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𝑐𝑛</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kern="1200">
                            <a:solidFill>
                              <a:srgbClr val="000000"/>
                            </a:solidFill>
                            <a:effectLst/>
                            <a:latin typeface="Cambria Math" panose="02040503050406030204" pitchFamily="18" charset="0"/>
                            <a:ea typeface="Times New Roman" panose="02020603050405020304" pitchFamily="18" charset="0"/>
                          </a:rPr>
                        </m:ctrlPr>
                      </m:dPr>
                      <m:e>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e>
                        </m:acc>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e>
                        </m:acc>
                      </m:e>
                    </m:d>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𝐿</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en-US" i="1">
                            <a:effectLst/>
                            <a:latin typeface="Cambria Math" panose="02040503050406030204" pitchFamily="18" charset="0"/>
                          </a:rPr>
                        </m:ctrlPr>
                      </m:sSubPr>
                      <m:e>
                        <m:acc>
                          <m:accPr>
                            <m:chr m:val="̅"/>
                            <m:ctrlPr>
                              <a:rPr lang="en-US" i="1" kern="1200">
                                <a:solidFill>
                                  <a:srgbClr val="000000"/>
                                </a:solidFill>
                                <a:effectLst/>
                                <a:latin typeface="Cambria Math" panose="02040503050406030204" pitchFamily="18" charset="0"/>
                                <a:ea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𝑁</m:t>
                        </m:r>
                      </m:sub>
                    </m:sSub>
                  </m:oMath>
                </a14:m>
                <a:r>
                  <a:rPr lang="en-US" dirty="0">
                    <a:effectLst/>
                  </a:rPr>
                  <a:t> </a:t>
                </a:r>
                <a:endParaRPr lang="en-US" dirty="0"/>
              </a:p>
            </p:txBody>
          </p:sp>
        </mc:Choice>
        <mc:Fallback xmlns="">
          <p:sp>
            <p:nvSpPr>
              <p:cNvPr id="5" name="Content Placeholder 4">
                <a:extLst>
                  <a:ext uri="{FF2B5EF4-FFF2-40B4-BE49-F238E27FC236}">
                    <a16:creationId xmlns:a16="http://schemas.microsoft.com/office/drawing/2014/main" id="{0293A1C5-BCB0-96A7-2409-58A9C3B8B70C}"/>
                  </a:ext>
                </a:extLst>
              </p:cNvPr>
              <p:cNvSpPr>
                <a:spLocks noGrp="1" noRot="1" noChangeAspect="1" noMove="1" noResize="1" noEditPoints="1" noAdjustHandles="1" noChangeArrowheads="1" noChangeShapeType="1" noTextEdit="1"/>
              </p:cNvSpPr>
              <p:nvPr>
                <p:ph idx="1"/>
              </p:nvPr>
            </p:nvSpPr>
            <p:spPr>
              <a:blipFill>
                <a:blip r:embed="rId2"/>
                <a:stretch>
                  <a:fillRect l="-36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FA31D83-1BCF-E394-F006-3E15EC4B41C5}"/>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699556E2-375F-198D-E1A1-C3F1E3225F41}"/>
              </a:ext>
            </a:extLst>
          </p:cNvPr>
          <p:cNvSpPr>
            <a:spLocks noGrp="1"/>
          </p:cNvSpPr>
          <p:nvPr>
            <p:ph type="sldNum" sz="quarter" idx="12"/>
          </p:nvPr>
        </p:nvSpPr>
        <p:spPr/>
        <p:txBody>
          <a:bodyPr/>
          <a:lstStyle/>
          <a:p>
            <a:fld id="{697646A6-6B76-9347-9EA0-ECEE7D8FD72D}" type="slidenum">
              <a:rPr lang="en-US" smtClean="0"/>
              <a:t>35</a:t>
            </a:fld>
            <a:endParaRPr lang="en-US"/>
          </a:p>
        </p:txBody>
      </p:sp>
      <p:grpSp>
        <p:nvGrpSpPr>
          <p:cNvPr id="12" name="Group 11">
            <a:extLst>
              <a:ext uri="{FF2B5EF4-FFF2-40B4-BE49-F238E27FC236}">
                <a16:creationId xmlns:a16="http://schemas.microsoft.com/office/drawing/2014/main" id="{5DD5CD62-1DE5-FBF0-1C3D-34B8A2792186}"/>
              </a:ext>
            </a:extLst>
          </p:cNvPr>
          <p:cNvGrpSpPr/>
          <p:nvPr/>
        </p:nvGrpSpPr>
        <p:grpSpPr>
          <a:xfrm>
            <a:off x="432019" y="4192955"/>
            <a:ext cx="3210339" cy="611927"/>
            <a:chOff x="432019" y="4192955"/>
            <a:chExt cx="3210339" cy="611927"/>
          </a:xfrm>
        </p:grpSpPr>
        <p:sp>
          <p:nvSpPr>
            <p:cNvPr id="6" name="Right Brace 5">
              <a:extLst>
                <a:ext uri="{FF2B5EF4-FFF2-40B4-BE49-F238E27FC236}">
                  <a16:creationId xmlns:a16="http://schemas.microsoft.com/office/drawing/2014/main" id="{08547C4E-EE5E-ABB7-2701-1D6555EA9650}"/>
                </a:ext>
              </a:extLst>
            </p:cNvPr>
            <p:cNvSpPr/>
            <p:nvPr/>
          </p:nvSpPr>
          <p:spPr>
            <a:xfrm rot="5400000">
              <a:off x="1915892" y="3115262"/>
              <a:ext cx="242595" cy="2397981"/>
            </a:xfrm>
            <a:prstGeom prst="rightBrace">
              <a:avLst>
                <a:gd name="adj1" fmla="val 100641"/>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45A78B-1DB9-9FED-D987-07DCB22F42F0}"/>
                    </a:ext>
                  </a:extLst>
                </p:cNvPr>
                <p:cNvSpPr txBox="1"/>
                <p:nvPr/>
              </p:nvSpPr>
              <p:spPr>
                <a:xfrm>
                  <a:off x="432019" y="4435550"/>
                  <a:ext cx="3210339" cy="369332"/>
                </a:xfrm>
                <a:prstGeom prst="rect">
                  <a:avLst/>
                </a:prstGeom>
                <a:noFill/>
              </p:spPr>
              <p:txBody>
                <a:bodyPr wrap="square">
                  <a:spAutoFit/>
                </a:bodyPr>
                <a:lstStyle/>
                <a:p>
                  <a14:m>
                    <m:oMath xmlns:m="http://schemas.openxmlformats.org/officeDocument/2006/math">
                      <m:r>
                        <a:rPr lang="en-US" b="0" i="0" smtClean="0">
                          <a:latin typeface="Cambria Math" panose="02040503050406030204" pitchFamily="18" charset="0"/>
                        </a:rPr>
                        <m:t>=</m:t>
                      </m:r>
                      <m:r>
                        <a:rPr lang="en-US" smtClean="0">
                          <a:latin typeface="Cambria Math" panose="02040503050406030204" pitchFamily="18" charset="0"/>
                        </a:rPr>
                        <m:t>0</m:t>
                      </m:r>
                    </m:oMath>
                  </a14:m>
                  <a:r>
                    <a:rPr lang="en-US" dirty="0"/>
                    <a:t> because source is balanced</a:t>
                  </a:r>
                </a:p>
              </p:txBody>
            </p:sp>
          </mc:Choice>
          <mc:Fallback xmlns="">
            <p:sp>
              <p:nvSpPr>
                <p:cNvPr id="8" name="TextBox 7">
                  <a:extLst>
                    <a:ext uri="{FF2B5EF4-FFF2-40B4-BE49-F238E27FC236}">
                      <a16:creationId xmlns:a16="http://schemas.microsoft.com/office/drawing/2014/main" id="{F945A78B-1DB9-9FED-D987-07DCB22F42F0}"/>
                    </a:ext>
                  </a:extLst>
                </p:cNvPr>
                <p:cNvSpPr txBox="1">
                  <a:spLocks noRot="1" noChangeAspect="1" noMove="1" noResize="1" noEditPoints="1" noAdjustHandles="1" noChangeArrowheads="1" noChangeShapeType="1" noTextEdit="1"/>
                </p:cNvSpPr>
                <p:nvPr/>
              </p:nvSpPr>
              <p:spPr>
                <a:xfrm>
                  <a:off x="432019" y="4435550"/>
                  <a:ext cx="3210339" cy="369332"/>
                </a:xfrm>
                <a:prstGeom prst="rect">
                  <a:avLst/>
                </a:prstGeom>
                <a:blipFill>
                  <a:blip r:embed="rId3"/>
                  <a:stretch>
                    <a:fillRect t="-6667" b="-23333"/>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D3A747A-346A-9286-043A-9329F90BF52B}"/>
              </a:ext>
            </a:extLst>
          </p:cNvPr>
          <p:cNvGrpSpPr/>
          <p:nvPr/>
        </p:nvGrpSpPr>
        <p:grpSpPr>
          <a:xfrm>
            <a:off x="6354746" y="4192954"/>
            <a:ext cx="3210339" cy="611928"/>
            <a:chOff x="6354746" y="4192954"/>
            <a:chExt cx="3210339" cy="61192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45E34A-2F2B-235C-F4EF-930F70926EC6}"/>
                    </a:ext>
                  </a:extLst>
                </p:cNvPr>
                <p:cNvSpPr txBox="1"/>
                <p:nvPr/>
              </p:nvSpPr>
              <p:spPr>
                <a:xfrm>
                  <a:off x="6354746" y="4435550"/>
                  <a:ext cx="32103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𝑎</m:t>
                                </m:r>
                              </m:sub>
                            </m:sSub>
                          </m:e>
                        </m:acc>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𝑏</m:t>
                                </m:r>
                              </m:sub>
                            </m:sSub>
                          </m:e>
                        </m:acc>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𝑐</m:t>
                                </m:r>
                              </m:sub>
                            </m:sSub>
                          </m:e>
                        </m:acc>
                      </m:oMath>
                    </m:oMathPara>
                  </a14:m>
                  <a:endParaRPr lang="en-US" dirty="0"/>
                </a:p>
              </p:txBody>
            </p:sp>
          </mc:Choice>
          <mc:Fallback xmlns="">
            <p:sp>
              <p:nvSpPr>
                <p:cNvPr id="9" name="TextBox 8">
                  <a:extLst>
                    <a:ext uri="{FF2B5EF4-FFF2-40B4-BE49-F238E27FC236}">
                      <a16:creationId xmlns:a16="http://schemas.microsoft.com/office/drawing/2014/main" id="{3545E34A-2F2B-235C-F4EF-930F70926EC6}"/>
                    </a:ext>
                  </a:extLst>
                </p:cNvPr>
                <p:cNvSpPr txBox="1">
                  <a:spLocks noRot="1" noChangeAspect="1" noMove="1" noResize="1" noEditPoints="1" noAdjustHandles="1" noChangeArrowheads="1" noChangeShapeType="1" noTextEdit="1"/>
                </p:cNvSpPr>
                <p:nvPr/>
              </p:nvSpPr>
              <p:spPr>
                <a:xfrm>
                  <a:off x="6354746" y="4435550"/>
                  <a:ext cx="3210339" cy="369332"/>
                </a:xfrm>
                <a:prstGeom prst="rect">
                  <a:avLst/>
                </a:prstGeom>
                <a:blipFill>
                  <a:blip r:embed="rId4"/>
                  <a:stretch>
                    <a:fillRect/>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629D32CD-544A-2771-17AE-B2757A995820}"/>
                </a:ext>
              </a:extLst>
            </p:cNvPr>
            <p:cNvSpPr/>
            <p:nvPr/>
          </p:nvSpPr>
          <p:spPr>
            <a:xfrm rot="5400000">
              <a:off x="7838619" y="4154564"/>
              <a:ext cx="242595" cy="319376"/>
            </a:xfrm>
            <a:prstGeom prst="rightBrace">
              <a:avLst>
                <a:gd name="adj1" fmla="val 100641"/>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3" name="Down Arrow 12">
            <a:extLst>
              <a:ext uri="{FF2B5EF4-FFF2-40B4-BE49-F238E27FC236}">
                <a16:creationId xmlns:a16="http://schemas.microsoft.com/office/drawing/2014/main" id="{02C11D44-F846-DAC9-4600-7C9AA54A9BE0}"/>
              </a:ext>
            </a:extLst>
          </p:cNvPr>
          <p:cNvSpPr/>
          <p:nvPr/>
        </p:nvSpPr>
        <p:spPr>
          <a:xfrm>
            <a:off x="3276103" y="3272783"/>
            <a:ext cx="406506" cy="44287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A1B22F-FFAA-5D92-227F-E53A877D7519}"/>
              </a:ext>
            </a:extLst>
          </p:cNvPr>
          <p:cNvGrpSpPr/>
          <p:nvPr/>
        </p:nvGrpSpPr>
        <p:grpSpPr>
          <a:xfrm>
            <a:off x="432019" y="4743462"/>
            <a:ext cx="6094674" cy="1012393"/>
            <a:chOff x="432019" y="4743462"/>
            <a:chExt cx="6094674" cy="101239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2700E7-415B-F44D-E5E2-713D412035C1}"/>
                    </a:ext>
                  </a:extLst>
                </p:cNvPr>
                <p:cNvSpPr txBox="1"/>
                <p:nvPr/>
              </p:nvSpPr>
              <p:spPr>
                <a:xfrm>
                  <a:off x="432019" y="5232635"/>
                  <a:ext cx="609467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chemeClr val="tx1"/>
                            </a:solidFill>
                            <a:latin typeface="Cambria Math" panose="02040503050406030204" pitchFamily="18" charset="0"/>
                          </a:rPr>
                          <m:t>0</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𝑎</m:t>
                                    </m:r>
                                  </m:sub>
                                </m:sSub>
                              </m:e>
                            </m:acc>
                            <m:r>
                              <a:rPr lang="en-US" sz="2800" i="0">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𝑏</m:t>
                                    </m:r>
                                  </m:sub>
                                </m:sSub>
                              </m:e>
                            </m:acc>
                            <m:r>
                              <a:rPr lang="en-US" sz="2800" i="0">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𝑐</m:t>
                                    </m:r>
                                  </m:sub>
                                </m:sSub>
                              </m:e>
                            </m:acc>
                          </m:e>
                        </m:d>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r>
                              <a:rPr lang="en-US" sz="2800" i="0">
                                <a:solidFill>
                                  <a:schemeClr val="tx1"/>
                                </a:solidFill>
                                <a:latin typeface="Cambria Math" panose="02040503050406030204" pitchFamily="18" charset="0"/>
                              </a:rPr>
                              <m:t>+3</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𝑁</m:t>
                                </m:r>
                              </m:sub>
                            </m:sSub>
                          </m:e>
                        </m:d>
                      </m:oMath>
                    </m:oMathPara>
                  </a14:m>
                  <a:endParaRPr lang="en-US" sz="2800" dirty="0">
                    <a:solidFill>
                      <a:schemeClr val="tx1"/>
                    </a:solidFill>
                  </a:endParaRPr>
                </a:p>
              </p:txBody>
            </p:sp>
          </mc:Choice>
          <mc:Fallback xmlns="">
            <p:sp>
              <p:nvSpPr>
                <p:cNvPr id="15" name="TextBox 14">
                  <a:extLst>
                    <a:ext uri="{FF2B5EF4-FFF2-40B4-BE49-F238E27FC236}">
                      <a16:creationId xmlns:a16="http://schemas.microsoft.com/office/drawing/2014/main" id="{642700E7-415B-F44D-E5E2-713D412035C1}"/>
                    </a:ext>
                  </a:extLst>
                </p:cNvPr>
                <p:cNvSpPr txBox="1">
                  <a:spLocks noRot="1" noChangeAspect="1" noMove="1" noResize="1" noEditPoints="1" noAdjustHandles="1" noChangeArrowheads="1" noChangeShapeType="1" noTextEdit="1"/>
                </p:cNvSpPr>
                <p:nvPr/>
              </p:nvSpPr>
              <p:spPr>
                <a:xfrm>
                  <a:off x="432019" y="5232635"/>
                  <a:ext cx="6094674" cy="523220"/>
                </a:xfrm>
                <a:prstGeom prst="rect">
                  <a:avLst/>
                </a:prstGeom>
                <a:blipFill>
                  <a:blip r:embed="rId5"/>
                  <a:stretch>
                    <a:fillRect b="-2326"/>
                  </a:stretch>
                </a:blipFill>
              </p:spPr>
              <p:txBody>
                <a:bodyPr/>
                <a:lstStyle/>
                <a:p>
                  <a:r>
                    <a:rPr lang="en-US">
                      <a:noFill/>
                    </a:rPr>
                    <a:t> </a:t>
                  </a:r>
                </a:p>
              </p:txBody>
            </p:sp>
          </mc:Fallback>
        </mc:AlternateContent>
        <p:sp>
          <p:nvSpPr>
            <p:cNvPr id="16" name="Down Arrow 15">
              <a:extLst>
                <a:ext uri="{FF2B5EF4-FFF2-40B4-BE49-F238E27FC236}">
                  <a16:creationId xmlns:a16="http://schemas.microsoft.com/office/drawing/2014/main" id="{5D5A835D-2A49-0764-B7C7-641CE05F03AF}"/>
                </a:ext>
              </a:extLst>
            </p:cNvPr>
            <p:cNvSpPr/>
            <p:nvPr/>
          </p:nvSpPr>
          <p:spPr>
            <a:xfrm>
              <a:off x="3236180" y="4743462"/>
              <a:ext cx="406506" cy="44287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C4C803D-300D-6D51-5F90-BCF22EC591F0}"/>
              </a:ext>
            </a:extLst>
          </p:cNvPr>
          <p:cNvGrpSpPr/>
          <p:nvPr/>
        </p:nvGrpSpPr>
        <p:grpSpPr>
          <a:xfrm>
            <a:off x="3372676" y="5943188"/>
            <a:ext cx="4587239" cy="640285"/>
            <a:chOff x="3372676" y="5943188"/>
            <a:chExt cx="4587239" cy="640285"/>
          </a:xfrm>
        </p:grpSpPr>
        <p:sp>
          <p:nvSpPr>
            <p:cNvPr id="20" name="Bent Arrow 19">
              <a:extLst>
                <a:ext uri="{FF2B5EF4-FFF2-40B4-BE49-F238E27FC236}">
                  <a16:creationId xmlns:a16="http://schemas.microsoft.com/office/drawing/2014/main" id="{160A8A7F-FD61-B5A0-B28F-095020676DDC}"/>
                </a:ext>
              </a:extLst>
            </p:cNvPr>
            <p:cNvSpPr/>
            <p:nvPr/>
          </p:nvSpPr>
          <p:spPr>
            <a:xfrm flipV="1">
              <a:off x="3372676" y="5943188"/>
              <a:ext cx="841515" cy="560153"/>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8C0465-1339-ED69-CD6B-0EBA8F1FBDE2}"/>
                    </a:ext>
                  </a:extLst>
                </p:cNvPr>
                <p:cNvSpPr txBox="1"/>
                <p:nvPr/>
              </p:nvSpPr>
              <p:spPr>
                <a:xfrm>
                  <a:off x="4590550" y="6060253"/>
                  <a:ext cx="3369365"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𝑎</m:t>
                                </m:r>
                              </m:sub>
                            </m:sSub>
                          </m:e>
                        </m:acc>
                        <m:r>
                          <a:rPr lang="en-US" sz="2800" i="0">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𝑏</m:t>
                                </m:r>
                              </m:sub>
                            </m:sSub>
                          </m:e>
                        </m:acc>
                        <m:r>
                          <a:rPr lang="en-US" sz="2800" i="0">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𝑐</m:t>
                                </m:r>
                              </m:sub>
                            </m:sSub>
                          </m:e>
                        </m:acc>
                        <m:r>
                          <a:rPr lang="en-US" sz="2800" i="0">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𝑛</m:t>
                                </m:r>
                              </m:sub>
                            </m:sSub>
                          </m:e>
                        </m:acc>
                        <m:r>
                          <a:rPr lang="en-US" sz="2800" i="0">
                            <a:solidFill>
                              <a:schemeClr val="tx1"/>
                            </a:solidFill>
                            <a:latin typeface="Cambria Math" panose="02040503050406030204" pitchFamily="18" charset="0"/>
                          </a:rPr>
                          <m:t>=0</m:t>
                        </m:r>
                      </m:oMath>
                    </m:oMathPara>
                  </a14:m>
                  <a:endParaRPr lang="en-US" sz="2800" dirty="0">
                    <a:solidFill>
                      <a:schemeClr val="tx1"/>
                    </a:solidFill>
                  </a:endParaRPr>
                </a:p>
              </p:txBody>
            </p:sp>
          </mc:Choice>
          <mc:Fallback xmlns="">
            <p:sp>
              <p:nvSpPr>
                <p:cNvPr id="21" name="TextBox 20">
                  <a:extLst>
                    <a:ext uri="{FF2B5EF4-FFF2-40B4-BE49-F238E27FC236}">
                      <a16:creationId xmlns:a16="http://schemas.microsoft.com/office/drawing/2014/main" id="{508C0465-1339-ED69-CD6B-0EBA8F1FBDE2}"/>
                    </a:ext>
                  </a:extLst>
                </p:cNvPr>
                <p:cNvSpPr txBox="1">
                  <a:spLocks noRot="1" noChangeAspect="1" noMove="1" noResize="1" noEditPoints="1" noAdjustHandles="1" noChangeArrowheads="1" noChangeShapeType="1" noTextEdit="1"/>
                </p:cNvSpPr>
                <p:nvPr/>
              </p:nvSpPr>
              <p:spPr>
                <a:xfrm>
                  <a:off x="4590550" y="6060253"/>
                  <a:ext cx="3369365" cy="523220"/>
                </a:xfrm>
                <a:prstGeom prst="rect">
                  <a:avLst/>
                </a:prstGeom>
                <a:blipFill>
                  <a:blip r:embed="rId6"/>
                  <a:stretch>
                    <a:fillRect l="-752" b="-2381"/>
                  </a:stretch>
                </a:blipFill>
              </p:spPr>
              <p:txBody>
                <a:bodyPr/>
                <a:lstStyle/>
                <a:p>
                  <a:r>
                    <a:rPr lang="en-US">
                      <a:noFill/>
                    </a:rPr>
                    <a:t> </a:t>
                  </a:r>
                </a:p>
              </p:txBody>
            </p:sp>
          </mc:Fallback>
        </mc:AlternateContent>
      </p:grpSp>
    </p:spTree>
    <p:extLst>
      <p:ext uri="{BB962C8B-B14F-4D97-AF65-F5344CB8AC3E}">
        <p14:creationId xmlns:p14="http://schemas.microsoft.com/office/powerpoint/2010/main" val="266696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t>Neutral current</a:t>
            </a:r>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36</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19160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2"/>
                  <a:stretch>
                    <a:fillRect l="-17857" r="-7143" b="-909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3"/>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4"/>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5"/>
                  <a:stretch>
                    <a:fillRect l="-2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6"/>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7"/>
                  <a:stretch>
                    <a:fillRect l="-20000" r="-5000" b="-18182"/>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6948425" y="2884288"/>
                  <a:ext cx="678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6948425" y="2884288"/>
                  <a:ext cx="678584" cy="276999"/>
                </a:xfrm>
                <a:prstGeom prst="rect">
                  <a:avLst/>
                </a:prstGeom>
                <a:blipFill>
                  <a:blip r:embed="rId8"/>
                  <a:stretch>
                    <a:fillRect l="-7407" r="-740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3"/>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5"/>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838201" y="5687233"/>
                <a:ext cx="11041048" cy="523220"/>
              </a:xfrm>
              <a:prstGeom prst="rect">
                <a:avLst/>
              </a:prstGeom>
              <a:noFill/>
            </p:spPr>
            <p:txBody>
              <a:bodyPr wrap="square">
                <a:spAutoFit/>
              </a:bodyPr>
              <a:lstStyle/>
              <a:p>
                <a:pPr algn="ctr"/>
                <a:r>
                  <a:rPr lang="en-US" sz="2800" dirty="0">
                    <a:effectLst/>
                    <a:latin typeface="Calibri" panose="020F0502020204030204" pitchFamily="34" charset="0"/>
                    <a:ea typeface="Calibri" panose="020F0502020204030204" pitchFamily="34" charset="0"/>
                    <a:cs typeface="Times New Roman" panose="02020603050405020304" pitchFamily="18" charset="0"/>
                  </a:rPr>
                  <a:t>KCL at node n or N: </a:t>
                </a:r>
                <a14:m>
                  <m:oMath xmlns:m="http://schemas.openxmlformats.org/officeDocument/2006/math">
                    <m:acc>
                      <m:accPr>
                        <m:chr m:val="̅"/>
                        <m:ctrlPr>
                          <a:rPr lang="en-US" sz="2800" i="1" kern="1200" smtClean="0">
                            <a:solidFill>
                              <a:srgbClr val="000000"/>
                            </a:solidFill>
                            <a:effectLst/>
                            <a:latin typeface="Cambria Math" panose="02040503050406030204" pitchFamily="18" charset="0"/>
                            <a:ea typeface="Times New Roman" panose="02020603050405020304" pitchFamily="18" charset="0"/>
                          </a:rPr>
                        </m:ctrlPr>
                      </m:accPr>
                      <m:e>
                        <m:sSub>
                          <m:sSubPr>
                            <m:ctrlPr>
                              <a:rPr lang="en-US" sz="2800" i="1" kern="1200">
                                <a:solidFill>
                                  <a:srgbClr val="000000"/>
                                </a:solidFill>
                                <a:effectLst/>
                                <a:latin typeface="Cambria Math" panose="02040503050406030204" pitchFamily="18" charset="0"/>
                                <a:ea typeface="Times New Roman" panose="02020603050405020304" pitchFamily="18" charset="0"/>
                              </a:rPr>
                            </m:ctrlPr>
                          </m:sSubPr>
                          <m:e>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2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t> </a:t>
                </a:r>
                <a:r>
                  <a:rPr lang="en-US" sz="2800" dirty="0">
                    <a:sym typeface="Wingdings" pitchFamily="2" charset="2"/>
                  </a:rPr>
                  <a:t></a:t>
                </a:r>
                <a:r>
                  <a:rPr lang="en-US" sz="2800" dirty="0">
                    <a:solidFill>
                      <a:srgbClr val="000000"/>
                    </a:solidFill>
                    <a:ea typeface="Times New Roman" panose="02020603050405020304" pitchFamily="18" charset="0"/>
                  </a:rPr>
                  <a:t> </a:t>
                </a:r>
                <a14:m>
                  <m:oMath xmlns:m="http://schemas.openxmlformats.org/officeDocument/2006/math">
                    <m:acc>
                      <m:accPr>
                        <m:chr m:val="̅"/>
                        <m:ctrlPr>
                          <a:rPr lang="en-US" sz="2800" i="1">
                            <a:solidFill>
                              <a:srgbClr val="000000"/>
                            </a:solidFill>
                            <a:latin typeface="Cambria Math" panose="02040503050406030204" pitchFamily="18" charset="0"/>
                            <a:ea typeface="Times New Roman" panose="02020603050405020304" pitchFamily="18" charset="0"/>
                          </a:rPr>
                        </m:ctrlPr>
                      </m:accPr>
                      <m:e>
                        <m:sSub>
                          <m:sSubPr>
                            <m:ctrlPr>
                              <a:rPr lang="en-US" sz="2800" i="1">
                                <a:solidFill>
                                  <a:srgbClr val="000000"/>
                                </a:solidFill>
                                <a:latin typeface="Cambria Math" panose="02040503050406030204" pitchFamily="18" charset="0"/>
                                <a:ea typeface="Times New Roman" panose="02020603050405020304" pitchFamily="18" charset="0"/>
                              </a:rPr>
                            </m:ctrlPr>
                          </m:sSubPr>
                          <m:e>
                            <m:r>
                              <a:rPr lang="en-US" sz="2800" b="0" i="1" smtClean="0">
                                <a:solidFill>
                                  <a:srgbClr val="000000"/>
                                </a:solidFill>
                                <a:latin typeface="Cambria Math" panose="02040503050406030204" pitchFamily="18" charset="0"/>
                                <a:ea typeface="Times New Roman" panose="02020603050405020304" pitchFamily="18" charset="0"/>
                              </a:rPr>
                              <m:t>𝑉</m:t>
                            </m:r>
                          </m:e>
                          <m:sub>
                            <m:r>
                              <a:rPr lang="en-US" sz="28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28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a:solidFill>
                              <a:srgbClr val="000000"/>
                            </a:solidFill>
                            <a:latin typeface="Cambria Math" panose="02040503050406030204" pitchFamily="18" charset="0"/>
                            <a:ea typeface="Times New Roman" panose="02020603050405020304" pitchFamily="18" charset="0"/>
                          </a:rPr>
                        </m:ctrlPr>
                      </m:accPr>
                      <m:e>
                        <m:sSub>
                          <m:sSubPr>
                            <m:ctrlPr>
                              <a:rPr lang="en-US" sz="2800" i="1">
                                <a:solidFill>
                                  <a:srgbClr val="000000"/>
                                </a:solidFill>
                                <a:latin typeface="Cambria Math" panose="02040503050406030204" pitchFamily="18" charset="0"/>
                                <a:ea typeface="Times New Roman" panose="02020603050405020304" pitchFamily="18" charset="0"/>
                              </a:rPr>
                            </m:ctrlPr>
                          </m:sSubPr>
                          <m:e>
                            <m:r>
                              <a:rPr lang="en-US" sz="2800" i="1">
                                <a:solidFill>
                                  <a:srgbClr val="000000"/>
                                </a:solidFill>
                                <a:latin typeface="Cambria Math" panose="02040503050406030204" pitchFamily="18" charset="0"/>
                                <a:ea typeface="Times New Roman" panose="02020603050405020304" pitchFamily="18" charset="0"/>
                              </a:rPr>
                              <m:t>𝑉</m:t>
                            </m:r>
                          </m:e>
                          <m:sub>
                            <m:r>
                              <a:rPr lang="en-US" sz="2800" b="0" i="1" smtClean="0">
                                <a:solidFill>
                                  <a:srgbClr val="000000"/>
                                </a:solidFill>
                                <a:latin typeface="Cambria Math" panose="02040503050406030204" pitchFamily="18" charset="0"/>
                                <a:ea typeface="Times New Roman" panose="02020603050405020304" pitchFamily="18" charset="0"/>
                              </a:rPr>
                              <m:t>𝑁</m:t>
                            </m:r>
                          </m:sub>
                        </m:sSub>
                      </m:e>
                    </m:acc>
                  </m:oMath>
                </a14:m>
                <a:endParaRPr lang="en-US" sz="2800"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838201" y="5687233"/>
                <a:ext cx="11041048" cy="523220"/>
              </a:xfrm>
              <a:prstGeom prst="rect">
                <a:avLst/>
              </a:prstGeom>
              <a:blipFill>
                <a:blip r:embed="rId16"/>
                <a:stretch>
                  <a:fillRect t="-13953" b="-27907"/>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9B14D285-4EA7-C23F-ED41-13CDAF8C70B7}"/>
              </a:ext>
            </a:extLst>
          </p:cNvPr>
          <p:cNvSpPr txBox="1"/>
          <p:nvPr/>
        </p:nvSpPr>
        <p:spPr>
          <a:xfrm>
            <a:off x="1810860" y="6286346"/>
            <a:ext cx="8840241" cy="523220"/>
          </a:xfrm>
          <a:prstGeom prst="rect">
            <a:avLst/>
          </a:prstGeom>
          <a:noFill/>
        </p:spPr>
        <p:txBody>
          <a:bodyPr wrap="none" rtlCol="0">
            <a:spAutoFit/>
          </a:bodyPr>
          <a:lstStyle/>
          <a:p>
            <a:r>
              <a:rPr lang="en-US" sz="2800" dirty="0"/>
              <a:t>Neutral connection is not required if the system is balanced</a:t>
            </a:r>
          </a:p>
        </p:txBody>
      </p:sp>
    </p:spTree>
    <p:extLst>
      <p:ext uri="{BB962C8B-B14F-4D97-AF65-F5344CB8AC3E}">
        <p14:creationId xmlns:p14="http://schemas.microsoft.com/office/powerpoint/2010/main" val="11822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B706-AC9A-1F14-EAA0-8C48E5163B5F}"/>
              </a:ext>
            </a:extLst>
          </p:cNvPr>
          <p:cNvSpPr>
            <a:spLocks noGrp="1"/>
          </p:cNvSpPr>
          <p:nvPr>
            <p:ph type="title"/>
          </p:nvPr>
        </p:nvSpPr>
        <p:spPr/>
        <p:txBody>
          <a:bodyPr/>
          <a:lstStyle/>
          <a:p>
            <a:r>
              <a:rPr lang="en-US" dirty="0"/>
              <a:t>Unbalanced three-phase systems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885FF5A-5DFA-03DB-2BD9-4D900B7C01A3}"/>
                  </a:ext>
                </a:extLst>
              </p:cNvPr>
              <p:cNvSpPr>
                <a:spLocks noGrp="1"/>
              </p:cNvSpPr>
              <p:nvPr>
                <p:ph idx="1"/>
              </p:nvPr>
            </p:nvSpPr>
            <p:spPr/>
            <p:txBody>
              <a:bodyPr>
                <a:normAutofit/>
              </a:bodyPr>
              <a:lstStyle/>
              <a:p>
                <a:r>
                  <a:rPr lang="en-US" dirty="0"/>
                  <a:t>Unbalanced source or unbalanced load</a:t>
                </a:r>
              </a:p>
              <a:p>
                <a:pPr marL="515938" indent="-515938">
                  <a:buNone/>
                </a:pPr>
                <a:r>
                  <a:rPr lang="en-US" dirty="0">
                    <a:sym typeface="Wingdings" pitchFamily="2" charset="2"/>
                  </a:rPr>
                  <a:t>	</a:t>
                </a:r>
                <a14:m>
                  <m:oMath xmlns:m="http://schemas.openxmlformats.org/officeDocument/2006/math">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t> if there is a connection between the neutrals</a:t>
                </a:r>
              </a:p>
              <a:p>
                <a:pPr marL="515938" indent="-515938">
                  <a:buFont typeface="Wingdings" pitchFamily="2" charset="2"/>
                  <a:buChar char="à"/>
                </a:pPr>
                <a14:m>
                  <m:oMath xmlns:m="http://schemas.openxmlformats.org/officeDocument/2006/math">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rPr>
                              <m:t>𝑁</m:t>
                            </m:r>
                          </m:sub>
                        </m:sSub>
                      </m:e>
                    </m:acc>
                  </m:oMath>
                </a14:m>
                <a:endParaRPr lang="en-US" dirty="0"/>
              </a:p>
              <a:p>
                <a:pPr marL="0" indent="0">
                  <a:buNone/>
                </a:pPr>
                <a:endParaRPr lang="en-US" dirty="0"/>
              </a:p>
              <a:p>
                <a:r>
                  <a:rPr lang="en-US" dirty="0"/>
                  <a:t>Actual systems are usually not perfectly balanced</a:t>
                </a:r>
              </a:p>
              <a:p>
                <a:pPr lvl="1"/>
                <a:r>
                  <a:rPr lang="en-US" dirty="0"/>
                  <a:t>Single phase loads create unbalances</a:t>
                </a:r>
              </a:p>
              <a:p>
                <a:pPr lvl="1"/>
                <a:r>
                  <a:rPr lang="en-US" dirty="0"/>
                  <a:t>Distribution networks are unbalanced because they serve single-phase loads</a:t>
                </a:r>
              </a:p>
              <a:p>
                <a:pPr lvl="1"/>
                <a:r>
                  <a:rPr lang="en-US" dirty="0"/>
                  <a:t>Aggregating many unbalanced loads makes the system roughly balanced</a:t>
                </a:r>
              </a:p>
              <a:p>
                <a:r>
                  <a:rPr lang="en-US" dirty="0"/>
                  <a:t>Chapter 10 discusses techniques for analyzing unbalanced systems</a:t>
                </a:r>
              </a:p>
              <a:p>
                <a:pPr lvl="1"/>
                <a:endParaRPr lang="en-US" dirty="0"/>
              </a:p>
              <a:p>
                <a:pPr lvl="1"/>
                <a:endParaRPr lang="en-US" dirty="0"/>
              </a:p>
            </p:txBody>
          </p:sp>
        </mc:Choice>
        <mc:Fallback xmlns="">
          <p:sp>
            <p:nvSpPr>
              <p:cNvPr id="5" name="Content Placeholder 4">
                <a:extLst>
                  <a:ext uri="{FF2B5EF4-FFF2-40B4-BE49-F238E27FC236}">
                    <a16:creationId xmlns:a16="http://schemas.microsoft.com/office/drawing/2014/main" id="{3885FF5A-5DFA-03DB-2BD9-4D900B7C01A3}"/>
                  </a:ext>
                </a:extLst>
              </p:cNvPr>
              <p:cNvSpPr>
                <a:spLocks noGrp="1" noRot="1" noChangeAspect="1" noMove="1" noResize="1" noEditPoints="1" noAdjustHandles="1" noChangeArrowheads="1" noChangeShapeType="1" noTextEdit="1"/>
              </p:cNvSpPr>
              <p:nvPr>
                <p:ph idx="1"/>
              </p:nvPr>
            </p:nvSpPr>
            <p:spPr>
              <a:blipFill>
                <a:blip r:embed="rId2"/>
                <a:stretch>
                  <a:fillRect l="-1206" t="-21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05D09E5-E077-ECFD-0757-CF02695CD91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E9FEC4C-ADA1-F217-8A2B-81318ADC1607}"/>
              </a:ext>
            </a:extLst>
          </p:cNvPr>
          <p:cNvSpPr>
            <a:spLocks noGrp="1"/>
          </p:cNvSpPr>
          <p:nvPr>
            <p:ph type="sldNum" sz="quarter" idx="12"/>
          </p:nvPr>
        </p:nvSpPr>
        <p:spPr/>
        <p:txBody>
          <a:bodyPr/>
          <a:lstStyle/>
          <a:p>
            <a:fld id="{697646A6-6B76-9347-9EA0-ECEE7D8FD72D}" type="slidenum">
              <a:rPr lang="en-US" smtClean="0"/>
              <a:t>37</a:t>
            </a:fld>
            <a:endParaRPr lang="en-US"/>
          </a:p>
        </p:txBody>
      </p:sp>
    </p:spTree>
    <p:extLst>
      <p:ext uri="{BB962C8B-B14F-4D97-AF65-F5344CB8AC3E}">
        <p14:creationId xmlns:p14="http://schemas.microsoft.com/office/powerpoint/2010/main" val="243038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B706-AC9A-1F14-EAA0-8C48E5163B5F}"/>
              </a:ext>
            </a:extLst>
          </p:cNvPr>
          <p:cNvSpPr>
            <a:spLocks noGrp="1"/>
          </p:cNvSpPr>
          <p:nvPr>
            <p:ph type="title"/>
          </p:nvPr>
        </p:nvSpPr>
        <p:spPr/>
        <p:txBody>
          <a:bodyPr/>
          <a:lstStyle/>
          <a:p>
            <a:r>
              <a:rPr lang="en-US" dirty="0"/>
              <a:t>Unbalanced three-phase systems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885FF5A-5DFA-03DB-2BD9-4D900B7C01A3}"/>
                  </a:ext>
                </a:extLst>
              </p:cNvPr>
              <p:cNvSpPr>
                <a:spLocks noGrp="1"/>
              </p:cNvSpPr>
              <p:nvPr>
                <p:ph idx="1"/>
              </p:nvPr>
            </p:nvSpPr>
            <p:spPr>
              <a:xfrm>
                <a:off x="973012" y="5518353"/>
                <a:ext cx="10515600" cy="1156212"/>
              </a:xfrm>
            </p:spPr>
            <p:txBody>
              <a:bodyPr>
                <a:normAutofit/>
              </a:bodyPr>
              <a:lstStyle/>
              <a:p>
                <a:r>
                  <a:rPr lang="en-US" dirty="0"/>
                  <a:t>Some neutral points are connected to ground (“grounded”)</a:t>
                </a:r>
              </a:p>
              <a:p>
                <a:r>
                  <a:rPr lang="en-US" dirty="0"/>
                  <a:t>However, never assume that </a:t>
                </a:r>
                <a14:m>
                  <m:oMath xmlns:m="http://schemas.openxmlformats.org/officeDocument/2006/math">
                    <m:d>
                      <m:dPr>
                        <m:begChr m:val="|"/>
                        <m:endChr m:val="|"/>
                        <m:ctrlPr>
                          <a:rPr lang="en-US" i="1" smtClean="0">
                            <a:solidFill>
                              <a:srgbClr val="000000"/>
                            </a:solidFill>
                            <a:latin typeface="Cambria Math" panose="02040503050406030204" pitchFamily="18" charset="0"/>
                          </a:rPr>
                        </m:ctrlPr>
                      </m:dPr>
                      <m:e>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e>
                    </m:d>
                    <m:r>
                      <a:rPr lang="en-US"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t> or </a:t>
                </a:r>
                <a14:m>
                  <m:oMath xmlns:m="http://schemas.openxmlformats.org/officeDocument/2006/math">
                    <m:d>
                      <m:dPr>
                        <m:begChr m:val="|"/>
                        <m:endChr m:val="|"/>
                        <m:ctrlPr>
                          <a:rPr lang="en-US" i="1">
                            <a:solidFill>
                              <a:srgbClr val="000000"/>
                            </a:solidFill>
                            <a:latin typeface="Cambria Math" panose="02040503050406030204" pitchFamily="18" charset="0"/>
                          </a:rPr>
                        </m:ctrlPr>
                      </m:dPr>
                      <m:e>
                        <m:acc>
                          <m:accPr>
                            <m:chr m:val="̅"/>
                            <m:ctrlPr>
                              <a:rPr lang="en-US" i="1">
                                <a:solidFill>
                                  <a:srgbClr val="000000"/>
                                </a:solidFill>
                                <a:latin typeface="Cambria Math" panose="02040503050406030204" pitchFamily="18" charset="0"/>
                                <a:ea typeface="Times New Roman" panose="02020603050405020304" pitchFamily="18" charset="0"/>
                              </a:rPr>
                            </m:ctrlPr>
                          </m:accPr>
                          <m:e>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rPr>
                                  <m:t>𝑉</m:t>
                                </m:r>
                              </m:e>
                              <m:sub>
                                <m:r>
                                  <a:rPr lang="en-US" b="0" i="1" smtClean="0">
                                    <a:solidFill>
                                      <a:srgbClr val="000000"/>
                                    </a:solidFill>
                                    <a:latin typeface="Cambria Math" panose="02040503050406030204" pitchFamily="18" charset="0"/>
                                    <a:ea typeface="Times New Roman" panose="02020603050405020304" pitchFamily="18" charset="0"/>
                                  </a:rPr>
                                  <m:t>𝑁</m:t>
                                </m:r>
                              </m:sub>
                            </m:sSub>
                          </m:e>
                        </m:acc>
                      </m:e>
                    </m:d>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t>!</a:t>
                </a:r>
              </a:p>
            </p:txBody>
          </p:sp>
        </mc:Choice>
        <mc:Fallback xmlns="">
          <p:sp>
            <p:nvSpPr>
              <p:cNvPr id="5" name="Content Placeholder 4">
                <a:extLst>
                  <a:ext uri="{FF2B5EF4-FFF2-40B4-BE49-F238E27FC236}">
                    <a16:creationId xmlns:a16="http://schemas.microsoft.com/office/drawing/2014/main" id="{3885FF5A-5DFA-03DB-2BD9-4D900B7C01A3}"/>
                  </a:ext>
                </a:extLst>
              </p:cNvPr>
              <p:cNvSpPr>
                <a:spLocks noGrp="1" noRot="1" noChangeAspect="1" noMove="1" noResize="1" noEditPoints="1" noAdjustHandles="1" noChangeArrowheads="1" noChangeShapeType="1" noTextEdit="1"/>
              </p:cNvSpPr>
              <p:nvPr>
                <p:ph idx="1"/>
              </p:nvPr>
            </p:nvSpPr>
            <p:spPr>
              <a:xfrm>
                <a:off x="973012" y="5518353"/>
                <a:ext cx="10515600" cy="1156212"/>
              </a:xfrm>
              <a:blipFill>
                <a:blip r:embed="rId2"/>
                <a:stretch>
                  <a:fillRect l="-965" t="-869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05D09E5-E077-ECFD-0757-CF02695CD91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E9FEC4C-ADA1-F217-8A2B-81318ADC1607}"/>
              </a:ext>
            </a:extLst>
          </p:cNvPr>
          <p:cNvSpPr>
            <a:spLocks noGrp="1"/>
          </p:cNvSpPr>
          <p:nvPr>
            <p:ph type="sldNum" sz="quarter" idx="12"/>
          </p:nvPr>
        </p:nvSpPr>
        <p:spPr/>
        <p:txBody>
          <a:bodyPr/>
          <a:lstStyle/>
          <a:p>
            <a:fld id="{697646A6-6B76-9347-9EA0-ECEE7D8FD72D}" type="slidenum">
              <a:rPr lang="en-US" smtClean="0"/>
              <a:t>38</a:t>
            </a:fld>
            <a:endParaRPr lang="en-US"/>
          </a:p>
        </p:txBody>
      </p:sp>
      <p:grpSp>
        <p:nvGrpSpPr>
          <p:cNvPr id="6" name="Group 5">
            <a:extLst>
              <a:ext uri="{FF2B5EF4-FFF2-40B4-BE49-F238E27FC236}">
                <a16:creationId xmlns:a16="http://schemas.microsoft.com/office/drawing/2014/main" id="{EC4888BB-889C-AEE7-6938-7A91DB960218}"/>
              </a:ext>
            </a:extLst>
          </p:cNvPr>
          <p:cNvGrpSpPr/>
          <p:nvPr/>
        </p:nvGrpSpPr>
        <p:grpSpPr>
          <a:xfrm>
            <a:off x="2055385" y="1077540"/>
            <a:ext cx="8296240" cy="4356230"/>
            <a:chOff x="3236663" y="1525327"/>
            <a:chExt cx="8296240" cy="4356230"/>
          </a:xfrm>
        </p:grpSpPr>
        <p:cxnSp>
          <p:nvCxnSpPr>
            <p:cNvPr id="7" name="Straight Arrow Connector 6">
              <a:extLst>
                <a:ext uri="{FF2B5EF4-FFF2-40B4-BE49-F238E27FC236}">
                  <a16:creationId xmlns:a16="http://schemas.microsoft.com/office/drawing/2014/main" id="{581B12C4-8DD5-5AB6-6333-425EEB7D553B}"/>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C71A9A9-D690-5EF3-720B-FECE45E044E7}"/>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7C3FFA-91EE-EAF1-E339-7615C03C14C8}"/>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9" name="TextBox 8">
                  <a:extLst>
                    <a:ext uri="{FF2B5EF4-FFF2-40B4-BE49-F238E27FC236}">
                      <a16:creationId xmlns:a16="http://schemas.microsoft.com/office/drawing/2014/main" id="{5D7C3FFA-91EE-EAF1-E339-7615C03C14C8}"/>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3"/>
                  <a:stretch>
                    <a:fillRect l="-17857" r="-3571" b="-1363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C1B1C67-4F14-76D4-D581-371F0DBC851C}"/>
                </a:ext>
              </a:extLst>
            </p:cNvPr>
            <p:cNvGrpSpPr/>
            <p:nvPr/>
          </p:nvGrpSpPr>
          <p:grpSpPr>
            <a:xfrm>
              <a:off x="3937975" y="2503410"/>
              <a:ext cx="2438833" cy="2168562"/>
              <a:chOff x="3937975" y="2503410"/>
              <a:chExt cx="2438833" cy="2168562"/>
            </a:xfrm>
          </p:grpSpPr>
          <p:grpSp>
            <p:nvGrpSpPr>
              <p:cNvPr id="58" name="Group 57">
                <a:extLst>
                  <a:ext uri="{FF2B5EF4-FFF2-40B4-BE49-F238E27FC236}">
                    <a16:creationId xmlns:a16="http://schemas.microsoft.com/office/drawing/2014/main" id="{5BFEA137-4F13-D472-8F76-EF0B49FDBD92}"/>
                  </a:ext>
                </a:extLst>
              </p:cNvPr>
              <p:cNvGrpSpPr/>
              <p:nvPr/>
            </p:nvGrpSpPr>
            <p:grpSpPr>
              <a:xfrm>
                <a:off x="3937975" y="3959991"/>
                <a:ext cx="711981" cy="711981"/>
                <a:chOff x="3937975" y="3959991"/>
                <a:chExt cx="711981" cy="711981"/>
              </a:xfrm>
            </p:grpSpPr>
            <p:sp>
              <p:nvSpPr>
                <p:cNvPr id="81" name="Oval 80">
                  <a:extLst>
                    <a:ext uri="{FF2B5EF4-FFF2-40B4-BE49-F238E27FC236}">
                      <a16:creationId xmlns:a16="http://schemas.microsoft.com/office/drawing/2014/main" id="{5007D252-E039-47C6-DBB8-59E491658A10}"/>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A6BEBD70-3EB5-C3CE-F957-76A8FA093FF8}"/>
                    </a:ext>
                  </a:extLst>
                </p:cNvPr>
                <p:cNvGrpSpPr/>
                <p:nvPr/>
              </p:nvGrpSpPr>
              <p:grpSpPr>
                <a:xfrm flipH="1" flipV="1">
                  <a:off x="4040967" y="4189482"/>
                  <a:ext cx="505998" cy="252999"/>
                  <a:chOff x="7218381" y="1613647"/>
                  <a:chExt cx="731520" cy="365760"/>
                </a:xfrm>
              </p:grpSpPr>
              <p:grpSp>
                <p:nvGrpSpPr>
                  <p:cNvPr id="83" name="Group 82">
                    <a:extLst>
                      <a:ext uri="{FF2B5EF4-FFF2-40B4-BE49-F238E27FC236}">
                        <a16:creationId xmlns:a16="http://schemas.microsoft.com/office/drawing/2014/main" id="{7D05FBD2-9006-5B25-858B-A8DAE71C45E8}"/>
                      </a:ext>
                    </a:extLst>
                  </p:cNvPr>
                  <p:cNvGrpSpPr/>
                  <p:nvPr/>
                </p:nvGrpSpPr>
                <p:grpSpPr>
                  <a:xfrm>
                    <a:off x="7218381" y="1613647"/>
                    <a:ext cx="365760" cy="365760"/>
                    <a:chOff x="7218381" y="1613647"/>
                    <a:chExt cx="365760" cy="365760"/>
                  </a:xfrm>
                </p:grpSpPr>
                <p:sp>
                  <p:nvSpPr>
                    <p:cNvPr id="87" name="Arc 86">
                      <a:extLst>
                        <a:ext uri="{FF2B5EF4-FFF2-40B4-BE49-F238E27FC236}">
                          <a16:creationId xmlns:a16="http://schemas.microsoft.com/office/drawing/2014/main" id="{9980F2AF-0B8C-CD5B-A261-6115B7C747C0}"/>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10B9DF77-E9CC-EAB0-75AC-8A750A3E0E1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5BBE3B4-70EE-3B5B-1E64-250C29F17EEA}"/>
                      </a:ext>
                    </a:extLst>
                  </p:cNvPr>
                  <p:cNvGrpSpPr/>
                  <p:nvPr/>
                </p:nvGrpSpPr>
                <p:grpSpPr>
                  <a:xfrm flipV="1">
                    <a:off x="7584141" y="1613647"/>
                    <a:ext cx="365760" cy="365760"/>
                    <a:chOff x="7218381" y="1613647"/>
                    <a:chExt cx="365760" cy="365760"/>
                  </a:xfrm>
                </p:grpSpPr>
                <p:sp>
                  <p:nvSpPr>
                    <p:cNvPr id="85" name="Arc 84">
                      <a:extLst>
                        <a:ext uri="{FF2B5EF4-FFF2-40B4-BE49-F238E27FC236}">
                          <a16:creationId xmlns:a16="http://schemas.microsoft.com/office/drawing/2014/main" id="{34F05E4D-5D14-3818-523B-941F4594825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8A0B88FB-4A52-3229-D987-1268D0C215B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59" name="Group 58">
                <a:extLst>
                  <a:ext uri="{FF2B5EF4-FFF2-40B4-BE49-F238E27FC236}">
                    <a16:creationId xmlns:a16="http://schemas.microsoft.com/office/drawing/2014/main" id="{77F03E4F-04D8-870B-0ECD-30C434C34B16}"/>
                  </a:ext>
                </a:extLst>
              </p:cNvPr>
              <p:cNvGrpSpPr/>
              <p:nvPr/>
            </p:nvGrpSpPr>
            <p:grpSpPr>
              <a:xfrm>
                <a:off x="4793898" y="2503410"/>
                <a:ext cx="711981" cy="711981"/>
                <a:chOff x="4793898" y="2503410"/>
                <a:chExt cx="711981" cy="711981"/>
              </a:xfrm>
            </p:grpSpPr>
            <p:sp>
              <p:nvSpPr>
                <p:cNvPr id="73" name="Oval 72">
                  <a:extLst>
                    <a:ext uri="{FF2B5EF4-FFF2-40B4-BE49-F238E27FC236}">
                      <a16:creationId xmlns:a16="http://schemas.microsoft.com/office/drawing/2014/main" id="{F23B48F8-4FE1-EAB4-7283-40A788F7311E}"/>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E9E6B2C-2B7C-192D-6B5E-498626E27F52}"/>
                    </a:ext>
                  </a:extLst>
                </p:cNvPr>
                <p:cNvGrpSpPr/>
                <p:nvPr/>
              </p:nvGrpSpPr>
              <p:grpSpPr>
                <a:xfrm flipH="1" flipV="1">
                  <a:off x="4896890" y="2732901"/>
                  <a:ext cx="505998" cy="252999"/>
                  <a:chOff x="7218381" y="1613647"/>
                  <a:chExt cx="731520" cy="365760"/>
                </a:xfrm>
              </p:grpSpPr>
              <p:grpSp>
                <p:nvGrpSpPr>
                  <p:cNvPr id="75" name="Group 74">
                    <a:extLst>
                      <a:ext uri="{FF2B5EF4-FFF2-40B4-BE49-F238E27FC236}">
                        <a16:creationId xmlns:a16="http://schemas.microsoft.com/office/drawing/2014/main" id="{9BB9035E-ACEB-00F7-D56E-0CCA1DBB924F}"/>
                      </a:ext>
                    </a:extLst>
                  </p:cNvPr>
                  <p:cNvGrpSpPr/>
                  <p:nvPr/>
                </p:nvGrpSpPr>
                <p:grpSpPr>
                  <a:xfrm>
                    <a:off x="7218381" y="1613647"/>
                    <a:ext cx="365760" cy="365760"/>
                    <a:chOff x="7218381" y="1613647"/>
                    <a:chExt cx="365760" cy="365760"/>
                  </a:xfrm>
                </p:grpSpPr>
                <p:sp>
                  <p:nvSpPr>
                    <p:cNvPr id="79" name="Arc 78">
                      <a:extLst>
                        <a:ext uri="{FF2B5EF4-FFF2-40B4-BE49-F238E27FC236}">
                          <a16:creationId xmlns:a16="http://schemas.microsoft.com/office/drawing/2014/main" id="{B2315BAF-5802-E8F8-336D-034B7D61D350}"/>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9E2E2897-11E7-ACAC-82E3-B48A7D4D8139}"/>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E31A29F2-A1AD-9579-4418-2AA98317F060}"/>
                      </a:ext>
                    </a:extLst>
                  </p:cNvPr>
                  <p:cNvGrpSpPr/>
                  <p:nvPr/>
                </p:nvGrpSpPr>
                <p:grpSpPr>
                  <a:xfrm flipV="1">
                    <a:off x="7584141" y="1613647"/>
                    <a:ext cx="365760" cy="365760"/>
                    <a:chOff x="7218381" y="1613647"/>
                    <a:chExt cx="365760" cy="365760"/>
                  </a:xfrm>
                </p:grpSpPr>
                <p:sp>
                  <p:nvSpPr>
                    <p:cNvPr id="77" name="Arc 76">
                      <a:extLst>
                        <a:ext uri="{FF2B5EF4-FFF2-40B4-BE49-F238E27FC236}">
                          <a16:creationId xmlns:a16="http://schemas.microsoft.com/office/drawing/2014/main" id="{71328696-6AAC-CA24-7040-67A2FB8C8140}"/>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1AA185F0-B8CC-C5EA-C6FD-280D9B75DA6A}"/>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60" name="Group 59">
                <a:extLst>
                  <a:ext uri="{FF2B5EF4-FFF2-40B4-BE49-F238E27FC236}">
                    <a16:creationId xmlns:a16="http://schemas.microsoft.com/office/drawing/2014/main" id="{2920BD70-E2CC-368F-28FF-EFAAC9673EA8}"/>
                  </a:ext>
                </a:extLst>
              </p:cNvPr>
              <p:cNvGrpSpPr/>
              <p:nvPr/>
            </p:nvGrpSpPr>
            <p:grpSpPr>
              <a:xfrm>
                <a:off x="5664827" y="3959904"/>
                <a:ext cx="711981" cy="711981"/>
                <a:chOff x="5664827" y="3959904"/>
                <a:chExt cx="711981" cy="711981"/>
              </a:xfrm>
            </p:grpSpPr>
            <p:sp>
              <p:nvSpPr>
                <p:cNvPr id="65" name="Oval 64">
                  <a:extLst>
                    <a:ext uri="{FF2B5EF4-FFF2-40B4-BE49-F238E27FC236}">
                      <a16:creationId xmlns:a16="http://schemas.microsoft.com/office/drawing/2014/main" id="{1162EA82-1C70-359F-0ADB-9BA208164583}"/>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1C69E8A-F147-5FAE-B8C1-C76C61B4D68F}"/>
                    </a:ext>
                  </a:extLst>
                </p:cNvPr>
                <p:cNvGrpSpPr/>
                <p:nvPr/>
              </p:nvGrpSpPr>
              <p:grpSpPr>
                <a:xfrm flipH="1" flipV="1">
                  <a:off x="5767819" y="4189395"/>
                  <a:ext cx="505998" cy="252999"/>
                  <a:chOff x="7218381" y="1613647"/>
                  <a:chExt cx="731520" cy="365760"/>
                </a:xfrm>
              </p:grpSpPr>
              <p:grpSp>
                <p:nvGrpSpPr>
                  <p:cNvPr id="67" name="Group 66">
                    <a:extLst>
                      <a:ext uri="{FF2B5EF4-FFF2-40B4-BE49-F238E27FC236}">
                        <a16:creationId xmlns:a16="http://schemas.microsoft.com/office/drawing/2014/main" id="{3C311D8C-12BA-77F7-E7AA-728C7ADEDE77}"/>
                      </a:ext>
                    </a:extLst>
                  </p:cNvPr>
                  <p:cNvGrpSpPr/>
                  <p:nvPr/>
                </p:nvGrpSpPr>
                <p:grpSpPr>
                  <a:xfrm>
                    <a:off x="7218381" y="1613647"/>
                    <a:ext cx="365760" cy="365760"/>
                    <a:chOff x="7218381" y="1613647"/>
                    <a:chExt cx="365760" cy="365760"/>
                  </a:xfrm>
                </p:grpSpPr>
                <p:sp>
                  <p:nvSpPr>
                    <p:cNvPr id="71" name="Arc 70">
                      <a:extLst>
                        <a:ext uri="{FF2B5EF4-FFF2-40B4-BE49-F238E27FC236}">
                          <a16:creationId xmlns:a16="http://schemas.microsoft.com/office/drawing/2014/main" id="{46BFA81A-0ED4-9244-02D8-499BDB769E45}"/>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C3486A4F-9FA0-B977-A174-9FB23B5BAA88}"/>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5E44A2C-9005-5FBB-80EA-863D756E6021}"/>
                      </a:ext>
                    </a:extLst>
                  </p:cNvPr>
                  <p:cNvGrpSpPr/>
                  <p:nvPr/>
                </p:nvGrpSpPr>
                <p:grpSpPr>
                  <a:xfrm flipV="1">
                    <a:off x="7584141" y="1613647"/>
                    <a:ext cx="365760" cy="365760"/>
                    <a:chOff x="7218381" y="1613647"/>
                    <a:chExt cx="365760" cy="365760"/>
                  </a:xfrm>
                </p:grpSpPr>
                <p:sp>
                  <p:nvSpPr>
                    <p:cNvPr id="69" name="Arc 68">
                      <a:extLst>
                        <a:ext uri="{FF2B5EF4-FFF2-40B4-BE49-F238E27FC236}">
                          <a16:creationId xmlns:a16="http://schemas.microsoft.com/office/drawing/2014/main" id="{A52C1022-53B2-DF37-61CD-59315F98A642}"/>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D9B4BAF6-229B-EB12-621C-30FCC87D8A20}"/>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61" name="Group 60">
                <a:extLst>
                  <a:ext uri="{FF2B5EF4-FFF2-40B4-BE49-F238E27FC236}">
                    <a16:creationId xmlns:a16="http://schemas.microsoft.com/office/drawing/2014/main" id="{5E8D73A6-6E25-D888-8441-675CF7089155}"/>
                  </a:ext>
                </a:extLst>
              </p:cNvPr>
              <p:cNvGrpSpPr/>
              <p:nvPr/>
            </p:nvGrpSpPr>
            <p:grpSpPr>
              <a:xfrm flipV="1">
                <a:off x="4599441" y="3215391"/>
                <a:ext cx="1097458" cy="921892"/>
                <a:chOff x="4599441" y="3106839"/>
                <a:chExt cx="1097458" cy="921892"/>
              </a:xfrm>
            </p:grpSpPr>
            <p:cxnSp>
              <p:nvCxnSpPr>
                <p:cNvPr id="62" name="Straight Connector 61">
                  <a:extLst>
                    <a:ext uri="{FF2B5EF4-FFF2-40B4-BE49-F238E27FC236}">
                      <a16:creationId xmlns:a16="http://schemas.microsoft.com/office/drawing/2014/main" id="{7ADF32FE-CE99-6191-96B1-F5DE8D607060}"/>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A426D2-886B-D9ED-635F-B4D93D8ECC4D}"/>
                    </a:ext>
                  </a:extLst>
                </p:cNvPr>
                <p:cNvCxnSpPr>
                  <a:cxnSpLocks/>
                  <a:stCxn id="73"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A7D2E95-B220-5BB6-EAED-D5558CCBE94C}"/>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 name="Freeform 10">
              <a:extLst>
                <a:ext uri="{FF2B5EF4-FFF2-40B4-BE49-F238E27FC236}">
                  <a16:creationId xmlns:a16="http://schemas.microsoft.com/office/drawing/2014/main" id="{DBCD8497-87E8-C1F7-E119-29124CB77B46}"/>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D813BD-14EE-4BB5-AFB8-EC88FC4F312D}"/>
                </a:ext>
              </a:extLst>
            </p:cNvPr>
            <p:cNvGrpSpPr/>
            <p:nvPr/>
          </p:nvGrpSpPr>
          <p:grpSpPr>
            <a:xfrm flipV="1">
              <a:off x="6334376" y="4496549"/>
              <a:ext cx="1079069" cy="251839"/>
              <a:chOff x="6334376" y="2495734"/>
              <a:chExt cx="1079069" cy="251839"/>
            </a:xfrm>
          </p:grpSpPr>
          <p:cxnSp>
            <p:nvCxnSpPr>
              <p:cNvPr id="56" name="Straight Connector 55">
                <a:extLst>
                  <a:ext uri="{FF2B5EF4-FFF2-40B4-BE49-F238E27FC236}">
                    <a16:creationId xmlns:a16="http://schemas.microsoft.com/office/drawing/2014/main" id="{696175EB-9F3D-51DA-D011-1B980CF0648D}"/>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1CB91C-3AF5-A000-4B9C-7442C5EF48A3}"/>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9F2A84DC-7047-9707-36F8-BA7937B1874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a:extLst>
                <a:ext uri="{FF2B5EF4-FFF2-40B4-BE49-F238E27FC236}">
                  <a16:creationId xmlns:a16="http://schemas.microsoft.com/office/drawing/2014/main" id="{62633672-EC1B-6294-AED9-20C99B2B730C}"/>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B9E944-3CF7-1858-4B62-946CB727A8C0}"/>
                </a:ext>
              </a:extLst>
            </p:cNvPr>
            <p:cNvGrpSpPr/>
            <p:nvPr/>
          </p:nvGrpSpPr>
          <p:grpSpPr>
            <a:xfrm flipV="1">
              <a:off x="9099091" y="3215897"/>
              <a:ext cx="1097458" cy="928730"/>
              <a:chOff x="4599441" y="3106839"/>
              <a:chExt cx="1097458" cy="928730"/>
            </a:xfrm>
          </p:grpSpPr>
          <p:cxnSp>
            <p:nvCxnSpPr>
              <p:cNvPr id="53" name="Straight Connector 52">
                <a:extLst>
                  <a:ext uri="{FF2B5EF4-FFF2-40B4-BE49-F238E27FC236}">
                    <a16:creationId xmlns:a16="http://schemas.microsoft.com/office/drawing/2014/main" id="{A24DF05E-CE62-86F0-2ABF-734229ECDEC7}"/>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D07991D-EFC1-7F8D-D3EE-A9873350A970}"/>
                  </a:ext>
                </a:extLst>
              </p:cNvPr>
              <p:cNvCxnSpPr>
                <a:cxnSpLocks/>
                <a:stCxn id="52" idx="0"/>
                <a:endCxn id="34"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4F41E7-A789-A40F-DD8F-82F3D4B8F952}"/>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Freeform 15">
              <a:extLst>
                <a:ext uri="{FF2B5EF4-FFF2-40B4-BE49-F238E27FC236}">
                  <a16:creationId xmlns:a16="http://schemas.microsoft.com/office/drawing/2014/main" id="{FA133E9D-FD05-5E27-D194-670860FBF7E0}"/>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B306EBE-0D2E-B175-9BA6-D34033C0CF07}"/>
                </a:ext>
              </a:extLst>
            </p:cNvPr>
            <p:cNvCxnSpPr>
              <a:cxnSpLocks/>
              <a:endCxn id="50"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8226ED-4DEA-6ACF-5AA2-74A7866BD7C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E2901A-D924-8E14-1BCF-4647011CD8EF}"/>
                </a:ext>
              </a:extLst>
            </p:cNvPr>
            <p:cNvCxnSpPr>
              <a:cxnSpLocks/>
              <a:endCxn id="51"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638F151D-AD53-E377-6C4F-40EA7F913C9E}"/>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6A60191-17CF-4964-84B8-BD4351182F35}"/>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B8F4BF-FC73-6CDC-470D-53BEDBA34284}"/>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20E3B-1437-5AAE-B060-0C44A3DCC0CD}"/>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0FDC773-5D17-F041-5C11-B00B2EB71445}"/>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58BAD6-3CB7-842A-3137-4FB1B474CE8F}"/>
                </a:ext>
              </a:extLst>
            </p:cNvPr>
            <p:cNvCxnSpPr>
              <a:cxnSpLocks/>
            </p:cNvCxnSpPr>
            <p:nvPr/>
          </p:nvCxnSpPr>
          <p:spPr>
            <a:xfrm>
              <a:off x="5430760" y="3474723"/>
              <a:ext cx="3947721" cy="4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92A23B7-6942-0A9E-3CE0-C75EF1480BBF}"/>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26" name="TextBox 25">
                  <a:extLst>
                    <a:ext uri="{FF2B5EF4-FFF2-40B4-BE49-F238E27FC236}">
                      <a16:creationId xmlns:a16="http://schemas.microsoft.com/office/drawing/2014/main" id="{F92A23B7-6942-0A9E-3CE0-C75EF1480BBF}"/>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4BFFFFA-9A75-3EB8-E33F-603958DABCA0}"/>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27" name="TextBox 26">
                  <a:extLst>
                    <a:ext uri="{FF2B5EF4-FFF2-40B4-BE49-F238E27FC236}">
                      <a16:creationId xmlns:a16="http://schemas.microsoft.com/office/drawing/2014/main" id="{24BFFFFA-9A75-3EB8-E33F-603958DABCA0}"/>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9375" r="-6250" b="-1304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E8325833-13C0-19C8-7B08-112F5E7E6083}"/>
                </a:ext>
              </a:extLst>
            </p:cNvPr>
            <p:cNvCxnSpPr>
              <a:cxnSpLocks/>
            </p:cNvCxnSpPr>
            <p:nvPr/>
          </p:nvCxnSpPr>
          <p:spPr>
            <a:xfrm flipH="1">
              <a:off x="5149889" y="3466172"/>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93F002-E6A3-09E8-AE30-6D35E579C6E8}"/>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A0B6142-2829-8FB8-B4F5-8AC5713830BC}"/>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92E949A9-A5DE-74CF-B0E4-A5CBF0F75F06}"/>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32" name="TextBox 31">
              <a:extLst>
                <a:ext uri="{FF2B5EF4-FFF2-40B4-BE49-F238E27FC236}">
                  <a16:creationId xmlns:a16="http://schemas.microsoft.com/office/drawing/2014/main" id="{1CB17E98-2376-6BB2-037F-D1C6B9FDDFFF}"/>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33" name="TextBox 32">
              <a:extLst>
                <a:ext uri="{FF2B5EF4-FFF2-40B4-BE49-F238E27FC236}">
                  <a16:creationId xmlns:a16="http://schemas.microsoft.com/office/drawing/2014/main" id="{58973D74-AF94-245E-0639-1A7D9757F627}"/>
                </a:ext>
              </a:extLst>
            </p:cNvPr>
            <p:cNvSpPr txBox="1"/>
            <p:nvPr/>
          </p:nvSpPr>
          <p:spPr>
            <a:xfrm>
              <a:off x="5262802" y="3586314"/>
              <a:ext cx="306494" cy="369332"/>
            </a:xfrm>
            <a:prstGeom prst="rect">
              <a:avLst/>
            </a:prstGeom>
            <a:noFill/>
          </p:spPr>
          <p:txBody>
            <a:bodyPr wrap="none" rtlCol="0">
              <a:spAutoFit/>
            </a:bodyPr>
            <a:lstStyle/>
            <a:p>
              <a:r>
                <a:rPr lang="en-US" dirty="0"/>
                <a:t>n</a:t>
              </a:r>
            </a:p>
          </p:txBody>
        </p:sp>
        <p:sp>
          <p:nvSpPr>
            <p:cNvPr id="34" name="TextBox 33">
              <a:extLst>
                <a:ext uri="{FF2B5EF4-FFF2-40B4-BE49-F238E27FC236}">
                  <a16:creationId xmlns:a16="http://schemas.microsoft.com/office/drawing/2014/main" id="{5A58C164-8995-DB16-2EA5-FD10CFA38025}"/>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35" name="TextBox 34">
              <a:extLst>
                <a:ext uri="{FF2B5EF4-FFF2-40B4-BE49-F238E27FC236}">
                  <a16:creationId xmlns:a16="http://schemas.microsoft.com/office/drawing/2014/main" id="{DBC3CE77-F858-9967-E68D-F8AF2E4AC0E6}"/>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36" name="TextBox 35">
              <a:extLst>
                <a:ext uri="{FF2B5EF4-FFF2-40B4-BE49-F238E27FC236}">
                  <a16:creationId xmlns:a16="http://schemas.microsoft.com/office/drawing/2014/main" id="{290767E0-4448-2F16-DBD9-D2EBB6D89784}"/>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37" name="TextBox 36">
              <a:extLst>
                <a:ext uri="{FF2B5EF4-FFF2-40B4-BE49-F238E27FC236}">
                  <a16:creationId xmlns:a16="http://schemas.microsoft.com/office/drawing/2014/main" id="{C60C5D87-76F9-34C6-F5C5-9C6209091971}"/>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FA5ECD-21B5-489D-3B6C-5DE0DF449FD2}"/>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38" name="TextBox 37">
                  <a:extLst>
                    <a:ext uri="{FF2B5EF4-FFF2-40B4-BE49-F238E27FC236}">
                      <a16:creationId xmlns:a16="http://schemas.microsoft.com/office/drawing/2014/main" id="{BBFA5ECD-21B5-489D-3B6C-5DE0DF449FD2}"/>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6"/>
                  <a:stretch>
                    <a:fillRect l="-2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F8A756-73F6-F51B-02E2-4D886FEEB0F5}"/>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39" name="TextBox 38">
                  <a:extLst>
                    <a:ext uri="{FF2B5EF4-FFF2-40B4-BE49-F238E27FC236}">
                      <a16:creationId xmlns:a16="http://schemas.microsoft.com/office/drawing/2014/main" id="{57F8A756-73F6-F51B-02E2-4D886FEEB0F5}"/>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624FBCB-6978-F2B6-43BB-1671F9C12D4D}"/>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40" name="TextBox 39">
                  <a:extLst>
                    <a:ext uri="{FF2B5EF4-FFF2-40B4-BE49-F238E27FC236}">
                      <a16:creationId xmlns:a16="http://schemas.microsoft.com/office/drawing/2014/main" id="{0624FBCB-6978-F2B6-43BB-1671F9C12D4D}"/>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818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91E03AC0-1D50-A50F-087C-C7810A78F669}"/>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E621950-4705-D758-8559-18605CA955BA}"/>
                    </a:ext>
                  </a:extLst>
                </p:cNvPr>
                <p:cNvSpPr txBox="1"/>
                <p:nvPr/>
              </p:nvSpPr>
              <p:spPr>
                <a:xfrm>
                  <a:off x="7044636" y="2883123"/>
                  <a:ext cx="678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42" name="TextBox 41">
                  <a:extLst>
                    <a:ext uri="{FF2B5EF4-FFF2-40B4-BE49-F238E27FC236}">
                      <a16:creationId xmlns:a16="http://schemas.microsoft.com/office/drawing/2014/main" id="{8E621950-4705-D758-8559-18605CA955BA}"/>
                    </a:ext>
                  </a:extLst>
                </p:cNvPr>
                <p:cNvSpPr txBox="1">
                  <a:spLocks noRot="1" noChangeAspect="1" noMove="1" noResize="1" noEditPoints="1" noAdjustHandles="1" noChangeArrowheads="1" noChangeShapeType="1" noTextEdit="1"/>
                </p:cNvSpPr>
                <p:nvPr/>
              </p:nvSpPr>
              <p:spPr>
                <a:xfrm>
                  <a:off x="7044636" y="2883123"/>
                  <a:ext cx="678584" cy="276999"/>
                </a:xfrm>
                <a:prstGeom prst="rect">
                  <a:avLst/>
                </a:prstGeom>
                <a:blipFill>
                  <a:blip r:embed="rId9"/>
                  <a:stretch>
                    <a:fillRect l="-7273" r="-545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193037-0524-C905-D3D4-D38D7B5D167B}"/>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43" name="TextBox 42">
                  <a:extLst>
                    <a:ext uri="{FF2B5EF4-FFF2-40B4-BE49-F238E27FC236}">
                      <a16:creationId xmlns:a16="http://schemas.microsoft.com/office/drawing/2014/main" id="{D3193037-0524-C905-D3D4-D38D7B5D167B}"/>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5474E4-B65C-1F72-2E24-23F4528DBCBB}"/>
                    </a:ext>
                  </a:extLst>
                </p:cNvPr>
                <p:cNvSpPr txBox="1"/>
                <p:nvPr/>
              </p:nvSpPr>
              <p:spPr>
                <a:xfrm rot="10800000" flipV="1">
                  <a:off x="7119819" y="3302612"/>
                  <a:ext cx="507190"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44" name="TextBox 43">
                  <a:extLst>
                    <a:ext uri="{FF2B5EF4-FFF2-40B4-BE49-F238E27FC236}">
                      <a16:creationId xmlns:a16="http://schemas.microsoft.com/office/drawing/2014/main" id="{985474E4-B65C-1F72-2E24-23F4528DBCBB}"/>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D705C1-BF46-342E-A7EE-5BD4812AB0BB}"/>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45" name="TextBox 44">
                  <a:extLst>
                    <a:ext uri="{FF2B5EF4-FFF2-40B4-BE49-F238E27FC236}">
                      <a16:creationId xmlns:a16="http://schemas.microsoft.com/office/drawing/2014/main" id="{46D705C1-BF46-342E-A7EE-5BD4812AB0BB}"/>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3E10E98-AEC3-149A-0065-DE288336129C}"/>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46" name="TextBox 45">
                  <a:extLst>
                    <a:ext uri="{FF2B5EF4-FFF2-40B4-BE49-F238E27FC236}">
                      <a16:creationId xmlns:a16="http://schemas.microsoft.com/office/drawing/2014/main" id="{C3E10E98-AEC3-149A-0065-DE288336129C}"/>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E2E4355-3879-CF17-36C2-972E7644B3D7}"/>
                    </a:ext>
                  </a:extLst>
                </p:cNvPr>
                <p:cNvSpPr txBox="1"/>
                <p:nvPr/>
              </p:nvSpPr>
              <p:spPr>
                <a:xfrm rot="10800000" flipV="1">
                  <a:off x="9409035" y="2767972"/>
                  <a:ext cx="479041"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𝑍</m:t>
                            </m:r>
                          </m:e>
                          <m:sub>
                            <m:r>
                              <a:rPr lang="en-US" b="0" i="1" dirty="0" smtClean="0">
                                <a:solidFill>
                                  <a:srgbClr val="FF0000"/>
                                </a:solidFill>
                                <a:latin typeface="Cambria Math" panose="02040503050406030204" pitchFamily="18" charset="0"/>
                              </a:rPr>
                              <m:t>𝐴</m:t>
                            </m:r>
                          </m:sub>
                        </m:sSub>
                      </m:oMath>
                    </m:oMathPara>
                  </a14:m>
                  <a:endParaRPr lang="en-US" dirty="0"/>
                </a:p>
              </p:txBody>
            </p:sp>
          </mc:Choice>
          <mc:Fallback xmlns="">
            <p:sp>
              <p:nvSpPr>
                <p:cNvPr id="47" name="TextBox 46">
                  <a:extLst>
                    <a:ext uri="{FF2B5EF4-FFF2-40B4-BE49-F238E27FC236}">
                      <a16:creationId xmlns:a16="http://schemas.microsoft.com/office/drawing/2014/main" id="{8E2E4355-3879-CF17-36C2-972E7644B3D7}"/>
                    </a:ext>
                  </a:extLst>
                </p:cNvPr>
                <p:cNvSpPr txBox="1">
                  <a:spLocks noRot="1" noChangeAspect="1" noMove="1" noResize="1" noEditPoints="1" noAdjustHandles="1" noChangeArrowheads="1" noChangeShapeType="1" noTextEdit="1"/>
                </p:cNvSpPr>
                <p:nvPr/>
              </p:nvSpPr>
              <p:spPr>
                <a:xfrm rot="10800000" flipV="1">
                  <a:off x="9409035" y="2767972"/>
                  <a:ext cx="479041"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2038BDE-129F-805C-09DB-78F527881EA6}"/>
                    </a:ext>
                  </a:extLst>
                </p:cNvPr>
                <p:cNvSpPr txBox="1"/>
                <p:nvPr/>
              </p:nvSpPr>
              <p:spPr>
                <a:xfrm rot="10800000" flipV="1">
                  <a:off x="10171661" y="4076937"/>
                  <a:ext cx="494943"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𝑍</m:t>
                            </m:r>
                          </m:e>
                          <m:sub>
                            <m:r>
                              <a:rPr lang="en-US" b="0" i="1" dirty="0" smtClean="0">
                                <a:solidFill>
                                  <a:srgbClr val="FF0000"/>
                                </a:solidFill>
                                <a:latin typeface="Cambria Math" panose="02040503050406030204" pitchFamily="18" charset="0"/>
                              </a:rPr>
                              <m:t>𝐵</m:t>
                            </m:r>
                          </m:sub>
                        </m:sSub>
                      </m:oMath>
                    </m:oMathPara>
                  </a14:m>
                  <a:endParaRPr lang="en-US" dirty="0"/>
                </a:p>
              </p:txBody>
            </p:sp>
          </mc:Choice>
          <mc:Fallback xmlns="">
            <p:sp>
              <p:nvSpPr>
                <p:cNvPr id="48" name="TextBox 47">
                  <a:extLst>
                    <a:ext uri="{FF2B5EF4-FFF2-40B4-BE49-F238E27FC236}">
                      <a16:creationId xmlns:a16="http://schemas.microsoft.com/office/drawing/2014/main" id="{42038BDE-129F-805C-09DB-78F527881EA6}"/>
                    </a:ext>
                  </a:extLst>
                </p:cNvPr>
                <p:cNvSpPr txBox="1">
                  <a:spLocks noRot="1" noChangeAspect="1" noMove="1" noResize="1" noEditPoints="1" noAdjustHandles="1" noChangeArrowheads="1" noChangeShapeType="1" noTextEdit="1"/>
                </p:cNvSpPr>
                <p:nvPr/>
              </p:nvSpPr>
              <p:spPr>
                <a:xfrm rot="10800000" flipV="1">
                  <a:off x="10171661" y="4076937"/>
                  <a:ext cx="494943" cy="369332"/>
                </a:xfrm>
                <a:prstGeom prst="rect">
                  <a:avLst/>
                </a:prstGeom>
                <a:blipFill>
                  <a:blip r:embed="rId1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D319D3E-A1E4-729B-3B10-5F977B9A6A65}"/>
                    </a:ext>
                  </a:extLst>
                </p:cNvPr>
                <p:cNvSpPr txBox="1"/>
                <p:nvPr/>
              </p:nvSpPr>
              <p:spPr>
                <a:xfrm rot="10800000" flipV="1">
                  <a:off x="8619503" y="4082525"/>
                  <a:ext cx="486608"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𝑍</m:t>
                            </m:r>
                          </m:e>
                          <m:sub>
                            <m:r>
                              <a:rPr lang="en-US" b="0" i="1" dirty="0" smtClean="0">
                                <a:solidFill>
                                  <a:srgbClr val="FF0000"/>
                                </a:solidFill>
                                <a:latin typeface="Cambria Math" panose="02040503050406030204" pitchFamily="18" charset="0"/>
                              </a:rPr>
                              <m:t>𝐶</m:t>
                            </m:r>
                          </m:sub>
                        </m:sSub>
                      </m:oMath>
                    </m:oMathPara>
                  </a14:m>
                  <a:endParaRPr lang="en-US" dirty="0"/>
                </a:p>
              </p:txBody>
            </p:sp>
          </mc:Choice>
          <mc:Fallback xmlns="">
            <p:sp>
              <p:nvSpPr>
                <p:cNvPr id="49" name="TextBox 48">
                  <a:extLst>
                    <a:ext uri="{FF2B5EF4-FFF2-40B4-BE49-F238E27FC236}">
                      <a16:creationId xmlns:a16="http://schemas.microsoft.com/office/drawing/2014/main" id="{9D319D3E-A1E4-729B-3B10-5F977B9A6A65}"/>
                    </a:ext>
                  </a:extLst>
                </p:cNvPr>
                <p:cNvSpPr txBox="1">
                  <a:spLocks noRot="1" noChangeAspect="1" noMove="1" noResize="1" noEditPoints="1" noAdjustHandles="1" noChangeArrowheads="1" noChangeShapeType="1" noTextEdit="1"/>
                </p:cNvSpPr>
                <p:nvPr/>
              </p:nvSpPr>
              <p:spPr>
                <a:xfrm rot="10800000" flipV="1">
                  <a:off x="8619503" y="4082525"/>
                  <a:ext cx="486608" cy="369332"/>
                </a:xfrm>
                <a:prstGeom prst="rect">
                  <a:avLst/>
                </a:prstGeom>
                <a:blipFill>
                  <a:blip r:embed="rId16"/>
                  <a:stretch>
                    <a:fillRect/>
                  </a:stretch>
                </a:blipFill>
                <a:ln w="28575">
                  <a:noFill/>
                </a:ln>
              </p:spPr>
              <p:txBody>
                <a:bodyPr/>
                <a:lstStyle/>
                <a:p>
                  <a:r>
                    <a:rPr lang="en-US">
                      <a:noFill/>
                    </a:rPr>
                    <a:t> </a:t>
                  </a:r>
                </a:p>
              </p:txBody>
            </p:sp>
          </mc:Fallback>
        </mc:AlternateContent>
        <p:sp>
          <p:nvSpPr>
            <p:cNvPr id="50" name="Rectangle 49">
              <a:extLst>
                <a:ext uri="{FF2B5EF4-FFF2-40B4-BE49-F238E27FC236}">
                  <a16:creationId xmlns:a16="http://schemas.microsoft.com/office/drawing/2014/main" id="{791BA50A-7A7E-1154-EEB7-8D138FA18C41}"/>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3C8CA0-7B6A-87F0-119B-86049DA9E07A}"/>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A6BE6E-72F8-B96D-73E8-D7AAA8D74589}"/>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67C54179-1B7B-066C-D7BB-D6405A7478D4}"/>
                    </a:ext>
                  </a:extLst>
                </p:cNvPr>
                <p:cNvSpPr txBox="1"/>
                <p:nvPr/>
              </p:nvSpPr>
              <p:spPr>
                <a:xfrm>
                  <a:off x="9804482" y="3509214"/>
                  <a:ext cx="761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𝑁</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94" name="TextBox 93">
                  <a:extLst>
                    <a:ext uri="{FF2B5EF4-FFF2-40B4-BE49-F238E27FC236}">
                      <a16:creationId xmlns:a16="http://schemas.microsoft.com/office/drawing/2014/main" id="{67C54179-1B7B-066C-D7BB-D6405A7478D4}"/>
                    </a:ext>
                  </a:extLst>
                </p:cNvPr>
                <p:cNvSpPr txBox="1">
                  <a:spLocks noRot="1" noChangeAspect="1" noMove="1" noResize="1" noEditPoints="1" noAdjustHandles="1" noChangeArrowheads="1" noChangeShapeType="1" noTextEdit="1"/>
                </p:cNvSpPr>
                <p:nvPr/>
              </p:nvSpPr>
              <p:spPr>
                <a:xfrm>
                  <a:off x="9804482" y="3509214"/>
                  <a:ext cx="761170" cy="276999"/>
                </a:xfrm>
                <a:prstGeom prst="rect">
                  <a:avLst/>
                </a:prstGeom>
                <a:blipFill>
                  <a:blip r:embed="rId17"/>
                  <a:stretch>
                    <a:fillRect l="-6667" r="-500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6A1A5A3-FBFC-F1BE-4818-59AEFE27562E}"/>
                    </a:ext>
                  </a:extLst>
                </p:cNvPr>
                <p:cNvSpPr txBox="1"/>
                <p:nvPr/>
              </p:nvSpPr>
              <p:spPr>
                <a:xfrm>
                  <a:off x="4424950" y="3545009"/>
                  <a:ext cx="694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95" name="TextBox 94">
                  <a:extLst>
                    <a:ext uri="{FF2B5EF4-FFF2-40B4-BE49-F238E27FC236}">
                      <a16:creationId xmlns:a16="http://schemas.microsoft.com/office/drawing/2014/main" id="{16A1A5A3-FBFC-F1BE-4818-59AEFE27562E}"/>
                    </a:ext>
                  </a:extLst>
                </p:cNvPr>
                <p:cNvSpPr txBox="1">
                  <a:spLocks noRot="1" noChangeAspect="1" noMove="1" noResize="1" noEditPoints="1" noAdjustHandles="1" noChangeArrowheads="1" noChangeShapeType="1" noTextEdit="1"/>
                </p:cNvSpPr>
                <p:nvPr/>
              </p:nvSpPr>
              <p:spPr>
                <a:xfrm>
                  <a:off x="4424950" y="3545009"/>
                  <a:ext cx="694101" cy="276999"/>
                </a:xfrm>
                <a:prstGeom prst="rect">
                  <a:avLst/>
                </a:prstGeom>
                <a:blipFill>
                  <a:blip r:embed="rId18"/>
                  <a:stretch>
                    <a:fillRect l="-7143" r="-5357" b="-8696"/>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090C5E39-7B50-D433-5B18-B9177C2187F7}"/>
              </a:ext>
            </a:extLst>
          </p:cNvPr>
          <p:cNvGrpSpPr/>
          <p:nvPr/>
        </p:nvGrpSpPr>
        <p:grpSpPr>
          <a:xfrm>
            <a:off x="3853978" y="3359194"/>
            <a:ext cx="221140" cy="440850"/>
            <a:chOff x="511846" y="2038401"/>
            <a:chExt cx="221140" cy="440850"/>
          </a:xfrm>
        </p:grpSpPr>
        <p:sp>
          <p:nvSpPr>
            <p:cNvPr id="90" name="Line 42">
              <a:extLst>
                <a:ext uri="{FF2B5EF4-FFF2-40B4-BE49-F238E27FC236}">
                  <a16:creationId xmlns:a16="http://schemas.microsoft.com/office/drawing/2014/main" id="{FB8D5BB3-6088-62BD-4988-C5236C9D5C35}"/>
                </a:ext>
              </a:extLst>
            </p:cNvPr>
            <p:cNvSpPr>
              <a:spLocks noChangeShapeType="1"/>
            </p:cNvSpPr>
            <p:nvPr/>
          </p:nvSpPr>
          <p:spPr bwMode="auto">
            <a:xfrm flipH="1" flipV="1">
              <a:off x="511846" y="2352620"/>
              <a:ext cx="22114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91" name="Line 42">
              <a:extLst>
                <a:ext uri="{FF2B5EF4-FFF2-40B4-BE49-F238E27FC236}">
                  <a16:creationId xmlns:a16="http://schemas.microsoft.com/office/drawing/2014/main" id="{3432D7E0-6972-699B-2357-C97D5EEB6B48}"/>
                </a:ext>
              </a:extLst>
            </p:cNvPr>
            <p:cNvSpPr>
              <a:spLocks noChangeShapeType="1"/>
            </p:cNvSpPr>
            <p:nvPr/>
          </p:nvSpPr>
          <p:spPr bwMode="auto">
            <a:xfrm flipH="1" flipV="1">
              <a:off x="622416" y="2038401"/>
              <a:ext cx="0" cy="307763"/>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92" name="Line 42">
              <a:extLst>
                <a:ext uri="{FF2B5EF4-FFF2-40B4-BE49-F238E27FC236}">
                  <a16:creationId xmlns:a16="http://schemas.microsoft.com/office/drawing/2014/main" id="{F73E666C-3AE8-E5ED-E9DB-925F9488E843}"/>
                </a:ext>
              </a:extLst>
            </p:cNvPr>
            <p:cNvSpPr>
              <a:spLocks noChangeShapeType="1"/>
            </p:cNvSpPr>
            <p:nvPr/>
          </p:nvSpPr>
          <p:spPr bwMode="auto">
            <a:xfrm flipH="1">
              <a:off x="580731" y="2479251"/>
              <a:ext cx="8337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93" name="Line 42">
              <a:extLst>
                <a:ext uri="{FF2B5EF4-FFF2-40B4-BE49-F238E27FC236}">
                  <a16:creationId xmlns:a16="http://schemas.microsoft.com/office/drawing/2014/main" id="{45D79298-0F5D-F5B5-A14D-13A110C38FA7}"/>
                </a:ext>
              </a:extLst>
            </p:cNvPr>
            <p:cNvSpPr>
              <a:spLocks noChangeShapeType="1"/>
            </p:cNvSpPr>
            <p:nvPr/>
          </p:nvSpPr>
          <p:spPr bwMode="auto">
            <a:xfrm flipH="1" flipV="1">
              <a:off x="546490" y="2415936"/>
              <a:ext cx="151853"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grpSp>
    </p:spTree>
    <p:extLst>
      <p:ext uri="{BB962C8B-B14F-4D97-AF65-F5344CB8AC3E}">
        <p14:creationId xmlns:p14="http://schemas.microsoft.com/office/powerpoint/2010/main" val="35708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t>Phase a of balanced system, </a:t>
                </a:r>
                <a14:m>
                  <m:oMath xmlns:m="http://schemas.openxmlformats.org/officeDocument/2006/math">
                    <m:acc>
                      <m:accPr>
                        <m:chr m:val="̅"/>
                        <m:ctrlPr>
                          <a:rPr lang="en-US" sz="4400" i="1" smtClean="0">
                            <a:solidFill>
                              <a:srgbClr val="000000"/>
                            </a:solidFill>
                            <a:latin typeface="Cambria Math" panose="02040503050406030204" pitchFamily="18" charset="0"/>
                            <a:ea typeface="Times New Roman" panose="02020603050405020304" pitchFamily="18" charset="0"/>
                          </a:rPr>
                        </m:ctrlPr>
                      </m:accPr>
                      <m:e>
                        <m:sSub>
                          <m:sSubPr>
                            <m:ctrlPr>
                              <a:rPr lang="en-US" sz="4400" i="1">
                                <a:solidFill>
                                  <a:srgbClr val="000000"/>
                                </a:solidFill>
                                <a:latin typeface="Cambria Math" panose="02040503050406030204" pitchFamily="18" charset="0"/>
                                <a:ea typeface="Times New Roman" panose="02020603050405020304" pitchFamily="18" charset="0"/>
                              </a:rPr>
                            </m:ctrlPr>
                          </m:sSubPr>
                          <m:e>
                            <m:r>
                              <a:rPr lang="en-US" sz="4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sz="4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4400" dirty="0"/>
                  <a:t>, </a:t>
                </a:r>
                <a14:m>
                  <m:oMath xmlns:m="http://schemas.openxmlformats.org/officeDocument/2006/math">
                    <m:acc>
                      <m:accPr>
                        <m:chr m:val="̅"/>
                        <m:ctrlPr>
                          <a:rPr lang="en-US" sz="4400" i="1">
                            <a:solidFill>
                              <a:srgbClr val="000000"/>
                            </a:solidFill>
                            <a:latin typeface="Cambria Math" panose="02040503050406030204" pitchFamily="18" charset="0"/>
                            <a:ea typeface="Times New Roman" panose="02020603050405020304" pitchFamily="18" charset="0"/>
                          </a:rPr>
                        </m:ctrlPr>
                      </m:accPr>
                      <m:e>
                        <m:sSub>
                          <m:sSubPr>
                            <m:ctrlPr>
                              <a:rPr lang="en-US" sz="4400" i="1">
                                <a:solidFill>
                                  <a:srgbClr val="000000"/>
                                </a:solidFill>
                                <a:latin typeface="Cambria Math" panose="02040503050406030204" pitchFamily="18" charset="0"/>
                                <a:ea typeface="Times New Roman" panose="02020603050405020304" pitchFamily="18" charset="0"/>
                              </a:rPr>
                            </m:ctrlPr>
                          </m:sSubPr>
                          <m:e>
                            <m:r>
                              <a:rPr lang="en-US" sz="4400" i="1">
                                <a:solidFill>
                                  <a:srgbClr val="000000"/>
                                </a:solidFill>
                                <a:latin typeface="Cambria Math" panose="02040503050406030204" pitchFamily="18" charset="0"/>
                                <a:ea typeface="Times New Roman" panose="02020603050405020304" pitchFamily="18" charset="0"/>
                              </a:rPr>
                              <m:t>𝑉</m:t>
                            </m:r>
                          </m:e>
                          <m:sub>
                            <m:r>
                              <a:rPr lang="en-US" sz="4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4400" i="1">
                            <a:solidFill>
                              <a:srgbClr val="000000"/>
                            </a:solidFill>
                            <a:latin typeface="Cambria Math" panose="02040503050406030204" pitchFamily="18" charset="0"/>
                            <a:ea typeface="Times New Roman" panose="02020603050405020304" pitchFamily="18" charset="0"/>
                          </a:rPr>
                        </m:ctrlPr>
                      </m:accPr>
                      <m:e>
                        <m:sSub>
                          <m:sSubPr>
                            <m:ctrlPr>
                              <a:rPr lang="en-US" sz="4400" i="1">
                                <a:solidFill>
                                  <a:srgbClr val="000000"/>
                                </a:solidFill>
                                <a:latin typeface="Cambria Math" panose="02040503050406030204" pitchFamily="18" charset="0"/>
                                <a:ea typeface="Times New Roman" panose="02020603050405020304" pitchFamily="18" charset="0"/>
                              </a:rPr>
                            </m:ctrlPr>
                          </m:sSubPr>
                          <m:e>
                            <m:r>
                              <a:rPr lang="en-US" sz="4400" i="1">
                                <a:solidFill>
                                  <a:srgbClr val="000000"/>
                                </a:solidFill>
                                <a:latin typeface="Cambria Math" panose="02040503050406030204" pitchFamily="18" charset="0"/>
                                <a:ea typeface="Times New Roman" panose="02020603050405020304" pitchFamily="18" charset="0"/>
                              </a:rPr>
                              <m:t>𝑉</m:t>
                            </m:r>
                          </m:e>
                          <m:sub>
                            <m:r>
                              <a:rPr lang="en-US" sz="4400" i="1">
                                <a:solidFill>
                                  <a:srgbClr val="000000"/>
                                </a:solidFill>
                                <a:latin typeface="Cambria Math" panose="02040503050406030204" pitchFamily="18" charset="0"/>
                                <a:ea typeface="Times New Roman" panose="02020603050405020304" pitchFamily="18" charset="0"/>
                              </a:rPr>
                              <m:t>𝑁</m:t>
                            </m:r>
                          </m:sub>
                        </m:sSub>
                      </m:e>
                    </m:acc>
                  </m:oMath>
                </a14:m>
                <a:r>
                  <a:rPr lang="en-US" sz="4400" i="1" dirty="0">
                    <a:solidFill>
                      <a:srgbClr val="000000"/>
                    </a:solidFill>
                    <a:latin typeface="Cambria Math" panose="02040503050406030204" pitchFamily="18" charset="0"/>
                    <a:ea typeface="Times New Roman" panose="02020603050405020304" pitchFamily="18" charset="0"/>
                  </a:rPr>
                  <a:t> </a:t>
                </a:r>
                <a:endParaRPr lang="en-US" dirty="0"/>
              </a:p>
            </p:txBody>
          </p:sp>
        </mc:Choice>
        <mc:Fallback xmlns="">
          <p:sp>
            <p:nvSpPr>
              <p:cNvPr id="2" name="Title 1">
                <a:extLst>
                  <a:ext uri="{FF2B5EF4-FFF2-40B4-BE49-F238E27FC236}">
                    <a16:creationId xmlns:a16="http://schemas.microsoft.com/office/drawing/2014/main" id="{46FA9290-EE04-2C9F-0F7D-EED62F073652}"/>
                  </a:ext>
                </a:extLst>
              </p:cNvPr>
              <p:cNvSpPr>
                <a:spLocks noGrp="1" noRot="1" noChangeAspect="1" noMove="1" noResize="1" noEditPoints="1" noAdjustHandles="1" noChangeArrowheads="1" noChangeShapeType="1" noTextEdit="1"/>
              </p:cNvSpPr>
              <p:nvPr>
                <p:ph type="title"/>
              </p:nvPr>
            </p:nvSpPr>
            <p:spPr>
              <a:xfrm>
                <a:off x="838200" y="365125"/>
                <a:ext cx="10730948" cy="1009363"/>
              </a:xfrm>
              <a:blipFill>
                <a:blip r:embed="rId2"/>
                <a:stretch>
                  <a:fillRect l="-2364" t="-2469" b="-1358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39</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3"/>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6"/>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052260" y="2888279"/>
                  <a:ext cx="678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052260" y="2888279"/>
                  <a:ext cx="678584" cy="276999"/>
                </a:xfrm>
                <a:prstGeom prst="rect">
                  <a:avLst/>
                </a:prstGeom>
                <a:blipFill>
                  <a:blip r:embed="rId9"/>
                  <a:stretch>
                    <a:fillRect l="-7407" r="-740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6"/>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3F89D2A-5348-1E6A-B20A-180BF73A7649}"/>
                  </a:ext>
                </a:extLst>
              </p:cNvPr>
              <p:cNvSpPr txBox="1"/>
              <p:nvPr/>
            </p:nvSpPr>
            <p:spPr>
              <a:xfrm>
                <a:off x="1696943" y="5963641"/>
                <a:ext cx="2981027" cy="523220"/>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𝑎𝑛</m:t>
                              </m:r>
                            </m:sub>
                          </m:sSub>
                        </m:e>
                      </m:acc>
                      <m:r>
                        <a:rPr lang="en-US" sz="2800" i="1">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𝑎</m:t>
                              </m:r>
                            </m:sub>
                          </m:sSub>
                        </m:e>
                      </m:acc>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e>
                      </m:d>
                    </m:oMath>
                  </m:oMathPara>
                </a14:m>
                <a:endParaRPr lang="en-US" dirty="0"/>
              </a:p>
            </p:txBody>
          </p:sp>
        </mc:Choice>
        <mc:Fallback xmlns="">
          <p:sp>
            <p:nvSpPr>
              <p:cNvPr id="89" name="TextBox 88">
                <a:extLst>
                  <a:ext uri="{FF2B5EF4-FFF2-40B4-BE49-F238E27FC236}">
                    <a16:creationId xmlns:a16="http://schemas.microsoft.com/office/drawing/2014/main" id="{63F89D2A-5348-1E6A-B20A-180BF73A7649}"/>
                  </a:ext>
                </a:extLst>
              </p:cNvPr>
              <p:cNvSpPr txBox="1">
                <a:spLocks noRot="1" noChangeAspect="1" noMove="1" noResize="1" noEditPoints="1" noAdjustHandles="1" noChangeArrowheads="1" noChangeShapeType="1" noTextEdit="1"/>
              </p:cNvSpPr>
              <p:nvPr/>
            </p:nvSpPr>
            <p:spPr>
              <a:xfrm>
                <a:off x="1696943" y="5963641"/>
                <a:ext cx="2981027" cy="523220"/>
              </a:xfrm>
              <a:prstGeom prst="rect">
                <a:avLst/>
              </a:prstGeom>
              <a:blipFill>
                <a:blip r:embed="rId17"/>
                <a:stretch>
                  <a:fillRect l="-847"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26D4998-A978-ED14-B211-C506079CB0AC}"/>
                  </a:ext>
                </a:extLst>
              </p:cNvPr>
              <p:cNvSpPr txBox="1"/>
              <p:nvPr/>
            </p:nvSpPr>
            <p:spPr>
              <a:xfrm>
                <a:off x="5496121" y="5653689"/>
                <a:ext cx="6099858" cy="1026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836967"/>
                              </a:solidFill>
                              <a:latin typeface="Cambria Math" panose="02040503050406030204" pitchFamily="18" charset="0"/>
                            </a:rPr>
                          </m:ctrlPr>
                        </m:accPr>
                        <m:e>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𝑎</m:t>
                              </m:r>
                            </m:sub>
                          </m:sSub>
                        </m:e>
                      </m:acc>
                      <m:r>
                        <a:rPr lang="en-US" sz="2800" i="0">
                          <a:latin typeface="Cambria Math" panose="02040503050406030204" pitchFamily="18" charset="0"/>
                        </a:rPr>
                        <m:t>=</m:t>
                      </m:r>
                      <m:f>
                        <m:fPr>
                          <m:ctrlPr>
                            <a:rPr lang="en-US" sz="2800" i="1">
                              <a:solidFill>
                                <a:srgbClr val="836967"/>
                              </a:solidFill>
                              <a:latin typeface="Cambria Math" panose="02040503050406030204" pitchFamily="18" charset="0"/>
                            </a:rPr>
                          </m:ctrlPr>
                        </m:fPr>
                        <m:num>
                          <m:acc>
                            <m:accPr>
                              <m:chr m:val="̅"/>
                              <m:ctrlPr>
                                <a:rPr lang="en-US" sz="2800" i="1">
                                  <a:solidFill>
                                    <a:srgbClr val="836967"/>
                                  </a:solidFill>
                                  <a:latin typeface="Cambria Math" panose="02040503050406030204" pitchFamily="18" charset="0"/>
                                </a:rPr>
                              </m:ctrlPr>
                            </m:accPr>
                            <m:e>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𝑎𝑛</m:t>
                                  </m:r>
                                </m:sub>
                              </m:sSub>
                            </m:e>
                          </m:acc>
                        </m:num>
                        <m:den>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den>
                      </m:f>
                      <m:r>
                        <a:rPr lang="en-US" sz="2800" i="0">
                          <a:latin typeface="Cambria Math" panose="02040503050406030204" pitchFamily="18" charset="0"/>
                        </a:rPr>
                        <m:t>=</m:t>
                      </m:r>
                      <m:f>
                        <m:fPr>
                          <m:ctrlPr>
                            <a:rPr lang="en-US" sz="2800" i="1">
                              <a:solidFill>
                                <a:srgbClr val="836967"/>
                              </a:solidFill>
                              <a:latin typeface="Cambria Math" panose="02040503050406030204" pitchFamily="18" charset="0"/>
                            </a:rPr>
                          </m:ctrlPr>
                        </m:fPr>
                        <m:num>
                          <m:r>
                            <a:rPr lang="en-US" sz="2800" i="1">
                              <a:latin typeface="Cambria Math" panose="02040503050406030204" pitchFamily="18" charset="0"/>
                            </a:rPr>
                            <m:t>𝑉</m:t>
                          </m:r>
                          <m:r>
                            <a:rPr lang="en-US" sz="2800" i="0">
                              <a:latin typeface="Cambria Math" panose="02040503050406030204" pitchFamily="18" charset="0"/>
                            </a:rPr>
                            <m:t>∠0°</m:t>
                          </m:r>
                        </m:num>
                        <m:den>
                          <m:d>
                            <m:dPr>
                              <m:begChr m:val="|"/>
                              <m:endChr m:val="|"/>
                              <m:ctrlPr>
                                <a:rPr lang="en-US" sz="2800" i="1">
                                  <a:solidFill>
                                    <a:srgbClr val="836967"/>
                                  </a:solidFill>
                                  <a:latin typeface="Cambria Math" panose="02040503050406030204" pitchFamily="18" charset="0"/>
                                </a:rPr>
                              </m:ctrlPr>
                            </m:dPr>
                            <m:e>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𝐿</m:t>
                                  </m:r>
                                </m:sub>
                              </m:sSub>
                            </m:e>
                          </m:d>
                          <m:r>
                            <a:rPr lang="en-US" sz="2800" i="0">
                              <a:latin typeface="Cambria Math" panose="02040503050406030204" pitchFamily="18" charset="0"/>
                            </a:rPr>
                            <m:t>∠</m:t>
                          </m:r>
                          <m:r>
                            <a:rPr lang="en-US" sz="2800" i="1">
                              <a:latin typeface="Cambria Math" panose="02040503050406030204" pitchFamily="18" charset="0"/>
                            </a:rPr>
                            <m:t>𝜃</m:t>
                          </m:r>
                        </m:den>
                      </m:f>
                      <m:r>
                        <a:rPr lang="en-US" sz="2800" i="0">
                          <a:latin typeface="Cambria Math" panose="02040503050406030204" pitchFamily="18" charset="0"/>
                        </a:rPr>
                        <m:t>=</m:t>
                      </m:r>
                      <m:r>
                        <a:rPr lang="en-US" sz="2800" i="1">
                          <a:latin typeface="Cambria Math" panose="02040503050406030204" pitchFamily="18" charset="0"/>
                        </a:rPr>
                        <m:t>𝐼</m:t>
                      </m:r>
                      <m:r>
                        <a:rPr lang="en-US" sz="2800" i="0">
                          <a:latin typeface="Cambria Math" panose="02040503050406030204" pitchFamily="18" charset="0"/>
                        </a:rPr>
                        <m:t>∠</m:t>
                      </m:r>
                      <m:d>
                        <m:dPr>
                          <m:ctrlPr>
                            <a:rPr lang="en-US" sz="2800" i="1">
                              <a:latin typeface="Cambria Math" panose="02040503050406030204" pitchFamily="18" charset="0"/>
                            </a:rPr>
                          </m:ctrlPr>
                        </m:dPr>
                        <m:e>
                          <m:r>
                            <a:rPr lang="en-US" sz="2800" i="0">
                              <a:latin typeface="Cambria Math" panose="02040503050406030204" pitchFamily="18" charset="0"/>
                            </a:rPr>
                            <m:t>−</m:t>
                          </m:r>
                          <m:r>
                            <a:rPr lang="en-US" sz="2800" i="1">
                              <a:latin typeface="Cambria Math" panose="02040503050406030204" pitchFamily="18" charset="0"/>
                            </a:rPr>
                            <m:t>𝜃</m:t>
                          </m:r>
                        </m:e>
                      </m:d>
                    </m:oMath>
                  </m:oMathPara>
                </a14:m>
                <a:endParaRPr lang="en-US" sz="2800" dirty="0"/>
              </a:p>
            </p:txBody>
          </p:sp>
        </mc:Choice>
        <mc:Fallback xmlns="">
          <p:sp>
            <p:nvSpPr>
              <p:cNvPr id="90" name="TextBox 89">
                <a:extLst>
                  <a:ext uri="{FF2B5EF4-FFF2-40B4-BE49-F238E27FC236}">
                    <a16:creationId xmlns:a16="http://schemas.microsoft.com/office/drawing/2014/main" id="{026D4998-A978-ED14-B211-C506079CB0AC}"/>
                  </a:ext>
                </a:extLst>
              </p:cNvPr>
              <p:cNvSpPr txBox="1">
                <a:spLocks noRot="1" noChangeAspect="1" noMove="1" noResize="1" noEditPoints="1" noAdjustHandles="1" noChangeArrowheads="1" noChangeShapeType="1" noTextEdit="1"/>
              </p:cNvSpPr>
              <p:nvPr/>
            </p:nvSpPr>
            <p:spPr>
              <a:xfrm>
                <a:off x="5496121" y="5653689"/>
                <a:ext cx="6099858" cy="1026756"/>
              </a:xfrm>
              <a:prstGeom prst="rect">
                <a:avLst/>
              </a:prstGeom>
              <a:blipFill>
                <a:blip r:embed="rId18"/>
                <a:stretch>
                  <a:fillRect b="-1205"/>
                </a:stretch>
              </a:blipFill>
            </p:spPr>
            <p:txBody>
              <a:bodyPr/>
              <a:lstStyle/>
              <a:p>
                <a:r>
                  <a:rPr lang="en-US">
                    <a:noFill/>
                  </a:rPr>
                  <a:t> </a:t>
                </a:r>
              </a:p>
            </p:txBody>
          </p:sp>
        </mc:Fallback>
      </mc:AlternateContent>
    </p:spTree>
    <p:extLst>
      <p:ext uri="{BB962C8B-B14F-4D97-AF65-F5344CB8AC3E}">
        <p14:creationId xmlns:p14="http://schemas.microsoft.com/office/powerpoint/2010/main" val="94027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F36D16-C406-6E67-AF1E-83778C02650A}"/>
              </a:ext>
            </a:extLst>
          </p:cNvPr>
          <p:cNvSpPr>
            <a:spLocks noGrp="1"/>
          </p:cNvSpPr>
          <p:nvPr>
            <p:ph type="title"/>
          </p:nvPr>
        </p:nvSpPr>
        <p:spPr/>
        <p:txBody>
          <a:bodyPr/>
          <a:lstStyle/>
          <a:p>
            <a:r>
              <a:rPr lang="en-US" dirty="0"/>
              <a:t>Magnetic fluxes linking the stator windings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B37F7F1-7D1D-EF5F-A596-057C1FB58F8D}"/>
                  </a:ext>
                </a:extLst>
              </p:cNvPr>
              <p:cNvSpPr>
                <a:spLocks noGrp="1"/>
              </p:cNvSpPr>
              <p:nvPr>
                <p:ph idx="1"/>
              </p:nvPr>
            </p:nvSpPr>
            <p:spPr>
              <a:xfrm>
                <a:off x="838200" y="1555668"/>
                <a:ext cx="5168317" cy="4621295"/>
              </a:xfrm>
            </p:spPr>
            <p:txBody>
              <a:bodyPr/>
              <a:lstStyle/>
              <a:p>
                <a:r>
                  <a:rPr lang="en-US" dirty="0"/>
                  <a:t>Stator windings are 120° apart</a:t>
                </a:r>
              </a:p>
              <a:p>
                <a:pPr marL="0" marR="0"/>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𝛷</m:t>
                    </m:r>
                    <m:func>
                      <m:funcPr>
                        <m:ctrlP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i="1">
                            <a:latin typeface="Cambria Math" panose="02040503050406030204" pitchFamily="18" charset="0"/>
                            <a:ea typeface="Times New Roman" panose="02020603050405020304" pitchFamily="18" charset="0"/>
                            <a:cs typeface="Times New Roman" panose="02020603050405020304" pitchFamily="18" charset="0"/>
                          </a:rPr>
                          <m:t>𝜃</m:t>
                        </m:r>
                      </m:e>
                    </m:func>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14:m>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𝛷</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cos</m:t>
                    </m:r>
                    <m:r>
                      <a:rPr lang="en-US">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𝛷</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cos</m:t>
                    </m:r>
                    <m:r>
                      <a:rPr lang="en-US">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effectLst/>
                  </a:rPr>
                  <a:t> </a:t>
                </a: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𝜆</m:t>
                    </m:r>
                  </m:oMath>
                </a14:m>
                <a:r>
                  <a:rPr lang="en-US"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flux linkage</a:t>
                </a: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𝛷</m:t>
                    </m:r>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ea typeface="Times New Roman" panose="02020603050405020304" pitchFamily="18" charset="0"/>
                    <a:cs typeface="Times New Roman" panose="02020603050405020304" pitchFamily="18" charset="0"/>
                  </a:rPr>
                  <a:t> rotor flux</a:t>
                </a: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𝒩</m:t>
                    </m:r>
                  </m:oMath>
                </a14:m>
                <a:r>
                  <a:rPr lang="en-US" dirty="0"/>
                  <a:t>: effective number of turns</a:t>
                </a:r>
              </a:p>
            </p:txBody>
          </p:sp>
        </mc:Choice>
        <mc:Fallback xmlns="">
          <p:sp>
            <p:nvSpPr>
              <p:cNvPr id="6" name="Content Placeholder 5">
                <a:extLst>
                  <a:ext uri="{FF2B5EF4-FFF2-40B4-BE49-F238E27FC236}">
                    <a16:creationId xmlns:a16="http://schemas.microsoft.com/office/drawing/2014/main" id="{AB37F7F1-7D1D-EF5F-A596-057C1FB58F8D}"/>
                  </a:ext>
                </a:extLst>
              </p:cNvPr>
              <p:cNvSpPr>
                <a:spLocks noGrp="1" noRot="1" noChangeAspect="1" noMove="1" noResize="1" noEditPoints="1" noAdjustHandles="1" noChangeArrowheads="1" noChangeShapeType="1" noTextEdit="1"/>
              </p:cNvSpPr>
              <p:nvPr>
                <p:ph idx="1"/>
              </p:nvPr>
            </p:nvSpPr>
            <p:spPr>
              <a:xfrm>
                <a:off x="838200" y="1555668"/>
                <a:ext cx="5168317" cy="4621295"/>
              </a:xfrm>
              <a:blipFill>
                <a:blip r:embed="rId2"/>
                <a:stretch>
                  <a:fillRect l="-2211" t="-21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C654143-B039-F155-385A-EB1DEDF9102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38B54758-88BD-69B3-E9A8-D90BEB534B60}"/>
              </a:ext>
            </a:extLst>
          </p:cNvPr>
          <p:cNvSpPr>
            <a:spLocks noGrp="1"/>
          </p:cNvSpPr>
          <p:nvPr>
            <p:ph type="sldNum" sz="quarter" idx="12"/>
          </p:nvPr>
        </p:nvSpPr>
        <p:spPr/>
        <p:txBody>
          <a:bodyPr/>
          <a:lstStyle/>
          <a:p>
            <a:fld id="{697646A6-6B76-9347-9EA0-ECEE7D8FD72D}" type="slidenum">
              <a:rPr lang="en-US" smtClean="0"/>
              <a:t>4</a:t>
            </a:fld>
            <a:endParaRPr lang="en-US"/>
          </a:p>
        </p:txBody>
      </p:sp>
      <p:grpSp>
        <p:nvGrpSpPr>
          <p:cNvPr id="7" name="Group 6">
            <a:extLst>
              <a:ext uri="{FF2B5EF4-FFF2-40B4-BE49-F238E27FC236}">
                <a16:creationId xmlns:a16="http://schemas.microsoft.com/office/drawing/2014/main" id="{DD80EDE2-13CE-3393-DF40-8CC6CAFF5597}"/>
              </a:ext>
            </a:extLst>
          </p:cNvPr>
          <p:cNvGrpSpPr/>
          <p:nvPr/>
        </p:nvGrpSpPr>
        <p:grpSpPr>
          <a:xfrm>
            <a:off x="5571853" y="1184389"/>
            <a:ext cx="6473763" cy="5453917"/>
            <a:chOff x="655904" y="629532"/>
            <a:chExt cx="6473763" cy="5453917"/>
          </a:xfrm>
        </p:grpSpPr>
        <p:grpSp>
          <p:nvGrpSpPr>
            <p:cNvPr id="8" name="Group 7">
              <a:extLst>
                <a:ext uri="{FF2B5EF4-FFF2-40B4-BE49-F238E27FC236}">
                  <a16:creationId xmlns:a16="http://schemas.microsoft.com/office/drawing/2014/main" id="{22C7CA5D-B438-CA9D-7E1B-4AFD0FA6B369}"/>
                </a:ext>
              </a:extLst>
            </p:cNvPr>
            <p:cNvGrpSpPr/>
            <p:nvPr/>
          </p:nvGrpSpPr>
          <p:grpSpPr>
            <a:xfrm rot="1700861">
              <a:off x="1916299" y="2013769"/>
              <a:ext cx="2719468" cy="2827409"/>
              <a:chOff x="1916299" y="2013769"/>
              <a:chExt cx="2719468" cy="2827409"/>
            </a:xfrm>
          </p:grpSpPr>
          <p:grpSp>
            <p:nvGrpSpPr>
              <p:cNvPr id="76" name="Group 75">
                <a:extLst>
                  <a:ext uri="{FF2B5EF4-FFF2-40B4-BE49-F238E27FC236}">
                    <a16:creationId xmlns:a16="http://schemas.microsoft.com/office/drawing/2014/main" id="{6865B987-BFBA-39A6-23AC-5EEF9629BDDB}"/>
                  </a:ext>
                </a:extLst>
              </p:cNvPr>
              <p:cNvGrpSpPr/>
              <p:nvPr/>
            </p:nvGrpSpPr>
            <p:grpSpPr>
              <a:xfrm>
                <a:off x="1916299" y="2013769"/>
                <a:ext cx="2719468" cy="2827409"/>
                <a:chOff x="1910006" y="2013769"/>
                <a:chExt cx="2719468" cy="2827409"/>
              </a:xfrm>
            </p:grpSpPr>
            <p:grpSp>
              <p:nvGrpSpPr>
                <p:cNvPr id="78" name="Group 77">
                  <a:extLst>
                    <a:ext uri="{FF2B5EF4-FFF2-40B4-BE49-F238E27FC236}">
                      <a16:creationId xmlns:a16="http://schemas.microsoft.com/office/drawing/2014/main" id="{1DA61B4F-E1EA-178D-DB7B-135F0D31C389}"/>
                    </a:ext>
                  </a:extLst>
                </p:cNvPr>
                <p:cNvGrpSpPr/>
                <p:nvPr/>
              </p:nvGrpSpPr>
              <p:grpSpPr>
                <a:xfrm>
                  <a:off x="1910006" y="2013769"/>
                  <a:ext cx="2719468" cy="2827409"/>
                  <a:chOff x="1910746" y="2016044"/>
                  <a:chExt cx="2719468" cy="2827409"/>
                </a:xfrm>
                <a:solidFill>
                  <a:schemeClr val="bg2">
                    <a:lumMod val="90000"/>
                  </a:schemeClr>
                </a:solidFill>
              </p:grpSpPr>
              <p:sp>
                <p:nvSpPr>
                  <p:cNvPr id="81" name="Pie 80">
                    <a:extLst>
                      <a:ext uri="{FF2B5EF4-FFF2-40B4-BE49-F238E27FC236}">
                        <a16:creationId xmlns:a16="http://schemas.microsoft.com/office/drawing/2014/main" id="{54ECA86F-562E-8B67-19EC-3F90207ADB5B}"/>
                      </a:ext>
                    </a:extLst>
                  </p:cNvPr>
                  <p:cNvSpPr>
                    <a:spLocks noChangeAspect="1"/>
                  </p:cNvSpPr>
                  <p:nvPr/>
                </p:nvSpPr>
                <p:spPr>
                  <a:xfrm rot="5400000">
                    <a:off x="1928863" y="1997927"/>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dirty="0">
                      <a:solidFill>
                        <a:schemeClr val="tx1"/>
                      </a:solidFill>
                    </a:endParaRPr>
                  </a:p>
                </p:txBody>
              </p:sp>
              <p:sp>
                <p:nvSpPr>
                  <p:cNvPr id="82" name="Pie 81">
                    <a:extLst>
                      <a:ext uri="{FF2B5EF4-FFF2-40B4-BE49-F238E27FC236}">
                        <a16:creationId xmlns:a16="http://schemas.microsoft.com/office/drawing/2014/main" id="{DA05C514-DC17-530F-CB43-514DD98A6E0E}"/>
                      </a:ext>
                    </a:extLst>
                  </p:cNvPr>
                  <p:cNvSpPr>
                    <a:spLocks noChangeAspect="1"/>
                  </p:cNvSpPr>
                  <p:nvPr/>
                </p:nvSpPr>
                <p:spPr>
                  <a:xfrm rot="16200000" flipV="1">
                    <a:off x="1928863" y="2142103"/>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9" name="Rectangle 78">
                  <a:extLst>
                    <a:ext uri="{FF2B5EF4-FFF2-40B4-BE49-F238E27FC236}">
                      <a16:creationId xmlns:a16="http://schemas.microsoft.com/office/drawing/2014/main" id="{B49E8B53-832E-C75A-ED97-CBBBD0B9875F}"/>
                    </a:ext>
                  </a:extLst>
                </p:cNvPr>
                <p:cNvSpPr/>
                <p:nvPr/>
              </p:nvSpPr>
              <p:spPr>
                <a:xfrm>
                  <a:off x="2037951" y="2747834"/>
                  <a:ext cx="2493106" cy="136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AA9C71C-5B73-8975-659D-29FE667601A4}"/>
                    </a:ext>
                  </a:extLst>
                </p:cNvPr>
                <p:cNvSpPr/>
                <p:nvPr/>
              </p:nvSpPr>
              <p:spPr>
                <a:xfrm>
                  <a:off x="2596372" y="2737895"/>
                  <a:ext cx="1376264" cy="13745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grpSp>
          <p:cxnSp>
            <p:nvCxnSpPr>
              <p:cNvPr id="77" name="Straight Connector 76">
                <a:extLst>
                  <a:ext uri="{FF2B5EF4-FFF2-40B4-BE49-F238E27FC236}">
                    <a16:creationId xmlns:a16="http://schemas.microsoft.com/office/drawing/2014/main" id="{B2C186F3-D4B3-7531-E9BC-9665A6CFC433}"/>
                  </a:ext>
                </a:extLst>
              </p:cNvPr>
              <p:cNvCxnSpPr>
                <a:cxnSpLocks/>
              </p:cNvCxnSpPr>
              <p:nvPr/>
            </p:nvCxnSpPr>
            <p:spPr>
              <a:xfrm>
                <a:off x="3961878" y="2919566"/>
                <a:ext cx="4220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D80F0A0-6029-4808-19FE-A2AFC0C6E232}"/>
                </a:ext>
              </a:extLst>
            </p:cNvPr>
            <p:cNvGrpSpPr/>
            <p:nvPr/>
          </p:nvGrpSpPr>
          <p:grpSpPr>
            <a:xfrm rot="1700861">
              <a:off x="2375534" y="3015765"/>
              <a:ext cx="2138191" cy="1092710"/>
              <a:chOff x="2422424" y="2919566"/>
              <a:chExt cx="2138191" cy="1092710"/>
            </a:xfrm>
          </p:grpSpPr>
          <p:grpSp>
            <p:nvGrpSpPr>
              <p:cNvPr id="63" name="Group 62">
                <a:extLst>
                  <a:ext uri="{FF2B5EF4-FFF2-40B4-BE49-F238E27FC236}">
                    <a16:creationId xmlns:a16="http://schemas.microsoft.com/office/drawing/2014/main" id="{485C5971-6807-6A90-89FC-890F9E6EA79C}"/>
                  </a:ext>
                </a:extLst>
              </p:cNvPr>
              <p:cNvGrpSpPr/>
              <p:nvPr/>
            </p:nvGrpSpPr>
            <p:grpSpPr>
              <a:xfrm flipH="1">
                <a:off x="2422424" y="2919566"/>
                <a:ext cx="1703293" cy="1032472"/>
                <a:chOff x="2439050" y="2919566"/>
                <a:chExt cx="1703293" cy="1032472"/>
              </a:xfrm>
            </p:grpSpPr>
            <p:sp>
              <p:nvSpPr>
                <p:cNvPr id="71" name="Freeform 70">
                  <a:extLst>
                    <a:ext uri="{FF2B5EF4-FFF2-40B4-BE49-F238E27FC236}">
                      <a16:creationId xmlns:a16="http://schemas.microsoft.com/office/drawing/2014/main" id="{3F16AC81-003B-93DC-4CD8-4F5A31C6E868}"/>
                    </a:ext>
                  </a:extLst>
                </p:cNvPr>
                <p:cNvSpPr/>
                <p:nvPr/>
              </p:nvSpPr>
              <p:spPr>
                <a:xfrm>
                  <a:off x="2451436" y="3133061"/>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EF1CA93B-D47F-D02A-F5EE-DFB890E2369C}"/>
                    </a:ext>
                  </a:extLst>
                </p:cNvPr>
                <p:cNvSpPr/>
                <p:nvPr/>
              </p:nvSpPr>
              <p:spPr>
                <a:xfrm>
                  <a:off x="2451436" y="3319758"/>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E9A78C0-A814-947C-D9C1-B857D7493EA2}"/>
                    </a:ext>
                  </a:extLst>
                </p:cNvPr>
                <p:cNvSpPr/>
                <p:nvPr/>
              </p:nvSpPr>
              <p:spPr>
                <a:xfrm>
                  <a:off x="2451435" y="3511053"/>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0AB347EB-8B64-656C-4C72-226EA1FF3054}"/>
                    </a:ext>
                  </a:extLst>
                </p:cNvPr>
                <p:cNvSpPr/>
                <p:nvPr/>
              </p:nvSpPr>
              <p:spPr>
                <a:xfrm>
                  <a:off x="2444183" y="3713624"/>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FCE8E3F3-A874-6C51-1406-EA90299AB984}"/>
                    </a:ext>
                  </a:extLst>
                </p:cNvPr>
                <p:cNvSpPr/>
                <p:nvPr/>
              </p:nvSpPr>
              <p:spPr>
                <a:xfrm>
                  <a:off x="2439050" y="2919566"/>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8C40CC6A-8607-91AB-8F72-F684BBE043F7}"/>
                  </a:ext>
                </a:extLst>
              </p:cNvPr>
              <p:cNvGrpSpPr/>
              <p:nvPr/>
            </p:nvGrpSpPr>
            <p:grpSpPr>
              <a:xfrm>
                <a:off x="4213207" y="2920374"/>
                <a:ext cx="347408" cy="1006833"/>
                <a:chOff x="4229082" y="2914024"/>
                <a:chExt cx="347408" cy="1006833"/>
              </a:xfrm>
            </p:grpSpPr>
            <p:cxnSp>
              <p:nvCxnSpPr>
                <p:cNvPr id="67" name="Straight Connector 66">
                  <a:extLst>
                    <a:ext uri="{FF2B5EF4-FFF2-40B4-BE49-F238E27FC236}">
                      <a16:creationId xmlns:a16="http://schemas.microsoft.com/office/drawing/2014/main" id="{EF63231E-BDBF-480A-9D75-BD4501995BEB}"/>
                    </a:ext>
                  </a:extLst>
                </p:cNvPr>
                <p:cNvCxnSpPr>
                  <a:cxnSpLocks/>
                </p:cNvCxnSpPr>
                <p:nvPr/>
              </p:nvCxnSpPr>
              <p:spPr>
                <a:xfrm flipV="1">
                  <a:off x="4402786" y="2914024"/>
                  <a:ext cx="0" cy="457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C50E47-0064-079B-589B-924BCE372713}"/>
                    </a:ext>
                  </a:extLst>
                </p:cNvPr>
                <p:cNvCxnSpPr>
                  <a:cxnSpLocks/>
                </p:cNvCxnSpPr>
                <p:nvPr/>
              </p:nvCxnSpPr>
              <p:spPr>
                <a:xfrm>
                  <a:off x="4229082" y="3371475"/>
                  <a:ext cx="347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CB59E6-97CA-7BF7-5920-1770925C9B6C}"/>
                    </a:ext>
                  </a:extLst>
                </p:cNvPr>
                <p:cNvCxnSpPr>
                  <a:cxnSpLocks/>
                </p:cNvCxnSpPr>
                <p:nvPr/>
              </p:nvCxnSpPr>
              <p:spPr>
                <a:xfrm>
                  <a:off x="4304109" y="3461554"/>
                  <a:ext cx="1973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7263E6-D0D8-ED6C-BAA6-6EB98DE84E60}"/>
                    </a:ext>
                  </a:extLst>
                </p:cNvPr>
                <p:cNvCxnSpPr>
                  <a:cxnSpLocks/>
                </p:cNvCxnSpPr>
                <p:nvPr/>
              </p:nvCxnSpPr>
              <p:spPr>
                <a:xfrm flipV="1">
                  <a:off x="4402786" y="3461554"/>
                  <a:ext cx="0" cy="4593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2B4CD795-EE6D-52F9-3BEC-EA283CDB8FC7}"/>
                  </a:ext>
                </a:extLst>
              </p:cNvPr>
              <p:cNvSpPr/>
              <p:nvPr/>
            </p:nvSpPr>
            <p:spPr>
              <a:xfrm>
                <a:off x="3978178" y="3873731"/>
                <a:ext cx="211013" cy="13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FB27BE78-903E-676E-9CBB-4663B01559A9}"/>
                  </a:ext>
                </a:extLst>
              </p:cNvPr>
              <p:cNvCxnSpPr>
                <a:cxnSpLocks/>
              </p:cNvCxnSpPr>
              <p:nvPr/>
            </p:nvCxnSpPr>
            <p:spPr>
              <a:xfrm>
                <a:off x="3968738" y="3882361"/>
                <a:ext cx="414997" cy="38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Up Arrow 9">
              <a:extLst>
                <a:ext uri="{FF2B5EF4-FFF2-40B4-BE49-F238E27FC236}">
                  <a16:creationId xmlns:a16="http://schemas.microsoft.com/office/drawing/2014/main" id="{C8F2B126-DE84-342B-E2C2-3B08AB062C30}"/>
                </a:ext>
              </a:extLst>
            </p:cNvPr>
            <p:cNvSpPr/>
            <p:nvPr/>
          </p:nvSpPr>
          <p:spPr>
            <a:xfrm rot="1700861">
              <a:off x="3451361" y="2265292"/>
              <a:ext cx="489426" cy="767268"/>
            </a:xfrm>
            <a:prstGeom prst="upArrow">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nvGrpSpPr>
            <p:cNvPr id="11" name="Group 10">
              <a:extLst>
                <a:ext uri="{FF2B5EF4-FFF2-40B4-BE49-F238E27FC236}">
                  <a16:creationId xmlns:a16="http://schemas.microsoft.com/office/drawing/2014/main" id="{28AF8120-BE87-2038-658E-703DAE12E1AD}"/>
                </a:ext>
              </a:extLst>
            </p:cNvPr>
            <p:cNvGrpSpPr/>
            <p:nvPr/>
          </p:nvGrpSpPr>
          <p:grpSpPr>
            <a:xfrm>
              <a:off x="1129883" y="1282849"/>
              <a:ext cx="4292301" cy="4292301"/>
              <a:chOff x="1129883" y="1282849"/>
              <a:chExt cx="4292301" cy="4292301"/>
            </a:xfrm>
          </p:grpSpPr>
          <p:grpSp>
            <p:nvGrpSpPr>
              <p:cNvPr id="33" name="Group 32">
                <a:extLst>
                  <a:ext uri="{FF2B5EF4-FFF2-40B4-BE49-F238E27FC236}">
                    <a16:creationId xmlns:a16="http://schemas.microsoft.com/office/drawing/2014/main" id="{C8EDFD42-123F-E087-47F1-C09C79B64B04}"/>
                  </a:ext>
                </a:extLst>
              </p:cNvPr>
              <p:cNvGrpSpPr/>
              <p:nvPr/>
            </p:nvGrpSpPr>
            <p:grpSpPr>
              <a:xfrm>
                <a:off x="1129883" y="1282849"/>
                <a:ext cx="4292301" cy="4292301"/>
                <a:chOff x="151983" y="1272216"/>
                <a:chExt cx="4292301" cy="4292301"/>
              </a:xfrm>
            </p:grpSpPr>
            <p:sp>
              <p:nvSpPr>
                <p:cNvPr id="35" name="Donut 34">
                  <a:extLst>
                    <a:ext uri="{FF2B5EF4-FFF2-40B4-BE49-F238E27FC236}">
                      <a16:creationId xmlns:a16="http://schemas.microsoft.com/office/drawing/2014/main" id="{17F3D5E5-1BE8-5876-5142-D0BE0CCFE613}"/>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6" name="Group 35">
                  <a:extLst>
                    <a:ext uri="{FF2B5EF4-FFF2-40B4-BE49-F238E27FC236}">
                      <a16:creationId xmlns:a16="http://schemas.microsoft.com/office/drawing/2014/main" id="{D1FA059B-42A6-EE7C-EE24-5D118E92025B}"/>
                    </a:ext>
                  </a:extLst>
                </p:cNvPr>
                <p:cNvGrpSpPr/>
                <p:nvPr/>
              </p:nvGrpSpPr>
              <p:grpSpPr>
                <a:xfrm>
                  <a:off x="2174420" y="1593932"/>
                  <a:ext cx="247426" cy="247426"/>
                  <a:chOff x="5862918" y="1699708"/>
                  <a:chExt cx="247426" cy="247426"/>
                </a:xfrm>
              </p:grpSpPr>
              <p:sp>
                <p:nvSpPr>
                  <p:cNvPr id="60" name="Rectangle 59">
                    <a:extLst>
                      <a:ext uri="{FF2B5EF4-FFF2-40B4-BE49-F238E27FC236}">
                        <a16:creationId xmlns:a16="http://schemas.microsoft.com/office/drawing/2014/main" id="{3C98F66B-4EE1-F397-AE36-39C0E52C70CF}"/>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48D1D28-C03D-D732-1C32-1D24139F451F}"/>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EA2ACDE-508D-0FE3-5361-6287BAC3D0D7}"/>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05908DD-496B-18A2-3C48-4EF480011C34}"/>
                    </a:ext>
                  </a:extLst>
                </p:cNvPr>
                <p:cNvGrpSpPr/>
                <p:nvPr/>
              </p:nvGrpSpPr>
              <p:grpSpPr>
                <a:xfrm rot="1784619">
                  <a:off x="711142" y="2444697"/>
                  <a:ext cx="247426" cy="247426"/>
                  <a:chOff x="6420834" y="1699708"/>
                  <a:chExt cx="247426" cy="247426"/>
                </a:xfrm>
              </p:grpSpPr>
              <p:sp>
                <p:nvSpPr>
                  <p:cNvPr id="56" name="Rectangle 55">
                    <a:extLst>
                      <a:ext uri="{FF2B5EF4-FFF2-40B4-BE49-F238E27FC236}">
                        <a16:creationId xmlns:a16="http://schemas.microsoft.com/office/drawing/2014/main" id="{29F132C9-B223-AEF8-F5FD-DBB61EC5688B}"/>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903B426-4B99-751E-8909-0389A6200898}"/>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A1F1A6B4-D43D-B4FC-27AC-38CC51CAA9A3}"/>
                      </a:ext>
                    </a:extLst>
                  </p:cNvPr>
                  <p:cNvCxnSpPr>
                    <a:stCxn id="57" idx="1"/>
                    <a:endCxn id="57"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40DBF0-2435-4CA3-F14B-A9B3C95A6A91}"/>
                      </a:ext>
                    </a:extLst>
                  </p:cNvPr>
                  <p:cNvCxnSpPr>
                    <a:cxnSpLocks/>
                    <a:stCxn id="57" idx="3"/>
                    <a:endCxn id="57"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16DB986-42C1-4836-9016-88E58FB53F33}"/>
                    </a:ext>
                  </a:extLst>
                </p:cNvPr>
                <p:cNvGrpSpPr/>
                <p:nvPr/>
              </p:nvGrpSpPr>
              <p:grpSpPr>
                <a:xfrm rot="3538267">
                  <a:off x="700874" y="4147862"/>
                  <a:ext cx="247426" cy="247426"/>
                  <a:chOff x="5862918" y="1699708"/>
                  <a:chExt cx="247426" cy="247426"/>
                </a:xfrm>
              </p:grpSpPr>
              <p:sp>
                <p:nvSpPr>
                  <p:cNvPr id="53" name="Rectangle 52">
                    <a:extLst>
                      <a:ext uri="{FF2B5EF4-FFF2-40B4-BE49-F238E27FC236}">
                        <a16:creationId xmlns:a16="http://schemas.microsoft.com/office/drawing/2014/main" id="{357BE935-405F-66B5-12EC-997354F431D1}"/>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47B138B-F368-0BE0-0C2B-F59E1DEDA068}"/>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5B3A6B-20A9-AA8E-DC08-C75FD81D6B0E}"/>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170C51C-B441-B0C5-6642-718002214110}"/>
                    </a:ext>
                  </a:extLst>
                </p:cNvPr>
                <p:cNvGrpSpPr/>
                <p:nvPr/>
              </p:nvGrpSpPr>
              <p:grpSpPr>
                <a:xfrm rot="17987922">
                  <a:off x="3643712" y="4149328"/>
                  <a:ext cx="247426" cy="247426"/>
                  <a:chOff x="5862918" y="1699708"/>
                  <a:chExt cx="247426" cy="247426"/>
                </a:xfrm>
              </p:grpSpPr>
              <p:sp>
                <p:nvSpPr>
                  <p:cNvPr id="50" name="Rectangle 49">
                    <a:extLst>
                      <a:ext uri="{FF2B5EF4-FFF2-40B4-BE49-F238E27FC236}">
                        <a16:creationId xmlns:a16="http://schemas.microsoft.com/office/drawing/2014/main" id="{9823461B-08BA-D1BE-7DC4-2B651F76F377}"/>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BFBD1B7-67E5-A445-3FDF-F2BD60028CE8}"/>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AD02DFD-CC2E-764F-8241-833F34117F29}"/>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F4E7AA9-B5A6-0790-BBC4-62B1203D0A4C}"/>
                    </a:ext>
                  </a:extLst>
                </p:cNvPr>
                <p:cNvGrpSpPr/>
                <p:nvPr/>
              </p:nvGrpSpPr>
              <p:grpSpPr>
                <a:xfrm rot="3568848">
                  <a:off x="3644276" y="2436447"/>
                  <a:ext cx="247426" cy="247426"/>
                  <a:chOff x="6420834" y="1699708"/>
                  <a:chExt cx="247426" cy="247426"/>
                </a:xfrm>
              </p:grpSpPr>
              <p:sp>
                <p:nvSpPr>
                  <p:cNvPr id="46" name="Rectangle 45">
                    <a:extLst>
                      <a:ext uri="{FF2B5EF4-FFF2-40B4-BE49-F238E27FC236}">
                        <a16:creationId xmlns:a16="http://schemas.microsoft.com/office/drawing/2014/main" id="{E8F6028D-5C79-B65B-DF28-CF83D7699E63}"/>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2E85829-8F22-C290-55D2-634F89CBFE78}"/>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72487FB7-5C95-42E3-3982-5757DF358927}"/>
                      </a:ext>
                    </a:extLst>
                  </p:cNvPr>
                  <p:cNvCxnSpPr>
                    <a:stCxn id="47" idx="1"/>
                    <a:endCxn id="47"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E337A2B-2D80-69E2-8F9A-5CB7A2E8F2F9}"/>
                      </a:ext>
                    </a:extLst>
                  </p:cNvPr>
                  <p:cNvCxnSpPr>
                    <a:cxnSpLocks/>
                    <a:stCxn id="47" idx="3"/>
                    <a:endCxn id="47"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4B44028-217B-1D3B-EA65-BCE67019EBE1}"/>
                    </a:ext>
                  </a:extLst>
                </p:cNvPr>
                <p:cNvGrpSpPr/>
                <p:nvPr/>
              </p:nvGrpSpPr>
              <p:grpSpPr>
                <a:xfrm>
                  <a:off x="2168070" y="4996872"/>
                  <a:ext cx="247426" cy="247426"/>
                  <a:chOff x="6420834" y="1699708"/>
                  <a:chExt cx="247426" cy="247426"/>
                </a:xfrm>
              </p:grpSpPr>
              <p:sp>
                <p:nvSpPr>
                  <p:cNvPr id="42" name="Rectangle 41">
                    <a:extLst>
                      <a:ext uri="{FF2B5EF4-FFF2-40B4-BE49-F238E27FC236}">
                        <a16:creationId xmlns:a16="http://schemas.microsoft.com/office/drawing/2014/main" id="{C4CD1D02-8B03-F214-3827-A059437C34B5}"/>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CA34CB0-D0A4-639D-30B5-79CF3AE42CE0}"/>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90885D7-8A69-A3F9-372B-53E3C3763460}"/>
                      </a:ext>
                    </a:extLst>
                  </p:cNvPr>
                  <p:cNvCxnSpPr>
                    <a:stCxn id="43" idx="1"/>
                    <a:endCxn id="43"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943813-F76B-0A4A-A96E-DA254393EC59}"/>
                      </a:ext>
                    </a:extLst>
                  </p:cNvPr>
                  <p:cNvCxnSpPr>
                    <a:cxnSpLocks/>
                    <a:stCxn id="43" idx="3"/>
                    <a:endCxn id="43"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 name="Oval 33">
                <a:extLst>
                  <a:ext uri="{FF2B5EF4-FFF2-40B4-BE49-F238E27FC236}">
                    <a16:creationId xmlns:a16="http://schemas.microsoft.com/office/drawing/2014/main" id="{96E3AA40-7738-D7AC-D0F8-5887B1E1B01D}"/>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DB3DBEE3-26D0-9DAE-6108-B304D91D080C}"/>
                </a:ext>
              </a:extLst>
            </p:cNvPr>
            <p:cNvCxnSpPr>
              <a:cxnSpLocks/>
              <a:stCxn id="34" idx="2"/>
              <a:endCxn id="10" idx="2"/>
            </p:cNvCxnSpPr>
            <p:nvPr/>
          </p:nvCxnSpPr>
          <p:spPr>
            <a:xfrm flipV="1">
              <a:off x="3264179" y="2986556"/>
              <a:ext cx="249738" cy="46314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5DCA51-E8FD-F027-1AC5-E992CBD89A38}"/>
                </a:ext>
              </a:extLst>
            </p:cNvPr>
            <p:cNvSpPr txBox="1"/>
            <p:nvPr/>
          </p:nvSpPr>
          <p:spPr>
            <a:xfrm>
              <a:off x="1985964" y="1589601"/>
              <a:ext cx="881075" cy="369332"/>
            </a:xfrm>
            <a:prstGeom prst="rect">
              <a:avLst/>
            </a:prstGeom>
            <a:noFill/>
          </p:spPr>
          <p:txBody>
            <a:bodyPr wrap="none" rtlCol="0">
              <a:spAutoFit/>
            </a:bodyPr>
            <a:lstStyle/>
            <a:p>
              <a:r>
                <a:rPr lang="en-US" dirty="0"/>
                <a:t>STATOR</a:t>
              </a:r>
            </a:p>
          </p:txBody>
        </p:sp>
        <p:sp>
          <p:nvSpPr>
            <p:cNvPr id="14" name="TextBox 13">
              <a:extLst>
                <a:ext uri="{FF2B5EF4-FFF2-40B4-BE49-F238E27FC236}">
                  <a16:creationId xmlns:a16="http://schemas.microsoft.com/office/drawing/2014/main" id="{FAA3A329-C180-4292-CD30-FF11F05C4745}"/>
                </a:ext>
              </a:extLst>
            </p:cNvPr>
            <p:cNvSpPr txBox="1"/>
            <p:nvPr/>
          </p:nvSpPr>
          <p:spPr>
            <a:xfrm>
              <a:off x="2422574" y="4106367"/>
              <a:ext cx="836511" cy="369332"/>
            </a:xfrm>
            <a:prstGeom prst="rect">
              <a:avLst/>
            </a:prstGeom>
            <a:noFill/>
          </p:spPr>
          <p:txBody>
            <a:bodyPr wrap="none" rtlCol="0">
              <a:spAutoFit/>
            </a:bodyPr>
            <a:lstStyle/>
            <a:p>
              <a:r>
                <a:rPr lang="en-US" dirty="0"/>
                <a:t>ROTOR</a:t>
              </a:r>
            </a:p>
          </p:txBody>
        </p:sp>
        <p:sp>
          <p:nvSpPr>
            <p:cNvPr id="15" name="TextBox 14">
              <a:extLst>
                <a:ext uri="{FF2B5EF4-FFF2-40B4-BE49-F238E27FC236}">
                  <a16:creationId xmlns:a16="http://schemas.microsoft.com/office/drawing/2014/main" id="{7149E5AA-BABD-6154-4DAC-66B8BF55F77C}"/>
                </a:ext>
              </a:extLst>
            </p:cNvPr>
            <p:cNvSpPr txBox="1"/>
            <p:nvPr/>
          </p:nvSpPr>
          <p:spPr>
            <a:xfrm>
              <a:off x="3117065" y="1260266"/>
              <a:ext cx="295274" cy="369332"/>
            </a:xfrm>
            <a:prstGeom prst="rect">
              <a:avLst/>
            </a:prstGeom>
            <a:noFill/>
          </p:spPr>
          <p:txBody>
            <a:bodyPr wrap="none" rtlCol="0">
              <a:spAutoFit/>
            </a:bodyPr>
            <a:lstStyle/>
            <a:p>
              <a:r>
                <a:rPr lang="en-US" dirty="0"/>
                <a:t>a</a:t>
              </a:r>
            </a:p>
          </p:txBody>
        </p:sp>
        <p:sp>
          <p:nvSpPr>
            <p:cNvPr id="16" name="TextBox 15">
              <a:extLst>
                <a:ext uri="{FF2B5EF4-FFF2-40B4-BE49-F238E27FC236}">
                  <a16:creationId xmlns:a16="http://schemas.microsoft.com/office/drawing/2014/main" id="{0C137BD0-0182-D77A-9823-91782C257D41}"/>
                </a:ext>
              </a:extLst>
            </p:cNvPr>
            <p:cNvSpPr txBox="1"/>
            <p:nvPr/>
          </p:nvSpPr>
          <p:spPr>
            <a:xfrm>
              <a:off x="3109160" y="5216577"/>
              <a:ext cx="352982"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2909F438-C055-95C1-2FF6-43907CFA6B73}"/>
                </a:ext>
              </a:extLst>
            </p:cNvPr>
            <p:cNvSpPr txBox="1"/>
            <p:nvPr/>
          </p:nvSpPr>
          <p:spPr>
            <a:xfrm>
              <a:off x="4835261" y="4249471"/>
              <a:ext cx="306494" cy="369332"/>
            </a:xfrm>
            <a:prstGeom prst="rect">
              <a:avLst/>
            </a:prstGeom>
            <a:noFill/>
          </p:spPr>
          <p:txBody>
            <a:bodyPr wrap="none" rtlCol="0">
              <a:spAutoFit/>
            </a:bodyPr>
            <a:lstStyle/>
            <a:p>
              <a:r>
                <a:rPr lang="en-US" dirty="0"/>
                <a:t>b</a:t>
              </a:r>
            </a:p>
          </p:txBody>
        </p:sp>
        <p:sp>
          <p:nvSpPr>
            <p:cNvPr id="18" name="TextBox 17">
              <a:extLst>
                <a:ext uri="{FF2B5EF4-FFF2-40B4-BE49-F238E27FC236}">
                  <a16:creationId xmlns:a16="http://schemas.microsoft.com/office/drawing/2014/main" id="{DF80BB20-A1AC-0DBE-330D-EC0D7D49EFE6}"/>
                </a:ext>
              </a:extLst>
            </p:cNvPr>
            <p:cNvSpPr txBox="1"/>
            <p:nvPr/>
          </p:nvSpPr>
          <p:spPr>
            <a:xfrm>
              <a:off x="1428184" y="2308441"/>
              <a:ext cx="364202"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559B65F6-A84F-DE2F-906C-48DB6BC8FF36}"/>
                </a:ext>
              </a:extLst>
            </p:cNvPr>
            <p:cNvSpPr txBox="1"/>
            <p:nvPr/>
          </p:nvSpPr>
          <p:spPr>
            <a:xfrm>
              <a:off x="1428184" y="4249471"/>
              <a:ext cx="282450" cy="369332"/>
            </a:xfrm>
            <a:prstGeom prst="rect">
              <a:avLst/>
            </a:prstGeom>
            <a:noFill/>
          </p:spPr>
          <p:txBody>
            <a:bodyPr wrap="none" rtlCol="0">
              <a:spAutoFit/>
            </a:bodyPr>
            <a:lstStyle/>
            <a:p>
              <a:r>
                <a:rPr lang="en-US" dirty="0"/>
                <a:t>c</a:t>
              </a:r>
            </a:p>
          </p:txBody>
        </p:sp>
        <p:sp>
          <p:nvSpPr>
            <p:cNvPr id="20" name="TextBox 19">
              <a:extLst>
                <a:ext uri="{FF2B5EF4-FFF2-40B4-BE49-F238E27FC236}">
                  <a16:creationId xmlns:a16="http://schemas.microsoft.com/office/drawing/2014/main" id="{9E975CDE-D044-7F22-472E-7724E4BFD3A1}"/>
                </a:ext>
              </a:extLst>
            </p:cNvPr>
            <p:cNvSpPr txBox="1"/>
            <p:nvPr/>
          </p:nvSpPr>
          <p:spPr>
            <a:xfrm>
              <a:off x="4835261" y="2308441"/>
              <a:ext cx="340158" cy="369332"/>
            </a:xfrm>
            <a:prstGeom prst="rect">
              <a:avLst/>
            </a:prstGeom>
            <a:noFill/>
          </p:spPr>
          <p:txBody>
            <a:bodyPr wrap="none" rtlCol="0">
              <a:spAutoFit/>
            </a:bodyPr>
            <a:lstStyle/>
            <a:p>
              <a:r>
                <a:rPr lang="en-US" dirty="0"/>
                <a:t>c’</a:t>
              </a:r>
            </a:p>
          </p:txBody>
        </p:sp>
        <p:cxnSp>
          <p:nvCxnSpPr>
            <p:cNvPr id="21" name="Straight Connector 20">
              <a:extLst>
                <a:ext uri="{FF2B5EF4-FFF2-40B4-BE49-F238E27FC236}">
                  <a16:creationId xmlns:a16="http://schemas.microsoft.com/office/drawing/2014/main" id="{D37E1B43-36C7-E9F7-D1B3-39B20EA7F3E4}"/>
                </a:ext>
              </a:extLst>
            </p:cNvPr>
            <p:cNvCxnSpPr>
              <a:cxnSpLocks/>
            </p:cNvCxnSpPr>
            <p:nvPr/>
          </p:nvCxnSpPr>
          <p:spPr>
            <a:xfrm>
              <a:off x="3285651" y="3428372"/>
              <a:ext cx="3384090" cy="336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01032C-99A1-E069-A7D2-3F7FE896FF7A}"/>
                    </a:ext>
                  </a:extLst>
                </p:cNvPr>
                <p:cNvSpPr txBox="1"/>
                <p:nvPr/>
              </p:nvSpPr>
              <p:spPr>
                <a:xfrm rot="1700861">
                  <a:off x="3479843" y="247701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smtClean="0">
                            <a:solidFill>
                              <a:sysClr val="windowText" lastClr="000000"/>
                            </a:solidFill>
                            <a:latin typeface="Cambria Math" panose="02040503050406030204" pitchFamily="18" charset="0"/>
                            <a:ea typeface="Cambria Math" panose="02040503050406030204" pitchFamily="18" charset="0"/>
                          </a:rPr>
                          <m:t>𝛷</m:t>
                        </m:r>
                      </m:oMath>
                    </m:oMathPara>
                  </a14:m>
                  <a:endParaRPr lang="en-US" i="1" dirty="0"/>
                </a:p>
              </p:txBody>
            </p:sp>
          </mc:Choice>
          <mc:Fallback xmlns="">
            <p:sp>
              <p:nvSpPr>
                <p:cNvPr id="22" name="TextBox 21">
                  <a:extLst>
                    <a:ext uri="{FF2B5EF4-FFF2-40B4-BE49-F238E27FC236}">
                      <a16:creationId xmlns:a16="http://schemas.microsoft.com/office/drawing/2014/main" id="{2901032C-99A1-E069-A7D2-3F7FE896FF7A}"/>
                    </a:ext>
                  </a:extLst>
                </p:cNvPr>
                <p:cNvSpPr txBox="1">
                  <a:spLocks noRot="1" noChangeAspect="1" noMove="1" noResize="1" noEditPoints="1" noAdjustHandles="1" noChangeArrowheads="1" noChangeShapeType="1" noTextEdit="1"/>
                </p:cNvSpPr>
                <p:nvPr/>
              </p:nvSpPr>
              <p:spPr>
                <a:xfrm rot="1700861">
                  <a:off x="3479843" y="2477013"/>
                  <a:ext cx="418704" cy="369332"/>
                </a:xfrm>
                <a:prstGeom prst="rect">
                  <a:avLst/>
                </a:prstGeom>
                <a:blipFill>
                  <a:blip r:embed="rId3"/>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04FEE00-4D82-A5DC-4E54-92623ACCE8B8}"/>
                </a:ext>
              </a:extLst>
            </p:cNvPr>
            <p:cNvCxnSpPr>
              <a:cxnSpLocks/>
            </p:cNvCxnSpPr>
            <p:nvPr/>
          </p:nvCxnSpPr>
          <p:spPr>
            <a:xfrm flipV="1">
              <a:off x="3893320" y="629532"/>
              <a:ext cx="910362" cy="166961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82C5425A-4724-0745-7C30-B79E1E7EB438}"/>
                </a:ext>
              </a:extLst>
            </p:cNvPr>
            <p:cNvSpPr>
              <a:spLocks noChangeAspect="1"/>
            </p:cNvSpPr>
            <p:nvPr/>
          </p:nvSpPr>
          <p:spPr>
            <a:xfrm>
              <a:off x="655904" y="779929"/>
              <a:ext cx="5303520" cy="5303520"/>
            </a:xfrm>
            <a:prstGeom prst="arc">
              <a:avLst>
                <a:gd name="adj1" fmla="val 17885284"/>
                <a:gd name="adj2" fmla="val 4516"/>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8A1E61-F60E-41F2-BFD8-788F46954786}"/>
                    </a:ext>
                  </a:extLst>
                </p:cNvPr>
                <p:cNvSpPr txBox="1"/>
                <p:nvPr/>
              </p:nvSpPr>
              <p:spPr>
                <a:xfrm>
                  <a:off x="5551670" y="1851991"/>
                  <a:ext cx="3741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6" name="TextBox 45">
                  <a:extLst>
                    <a:ext uri="{FF2B5EF4-FFF2-40B4-BE49-F238E27FC236}">
                      <a16:creationId xmlns:a16="http://schemas.microsoft.com/office/drawing/2014/main" id="{FAE1B817-5234-6148-8479-796177FDB28E}"/>
                    </a:ext>
                  </a:extLst>
                </p:cNvPr>
                <p:cNvSpPr txBox="1">
                  <a:spLocks noRot="1" noChangeAspect="1" noMove="1" noResize="1" noEditPoints="1" noAdjustHandles="1" noChangeArrowheads="1" noChangeShapeType="1" noTextEdit="1"/>
                </p:cNvSpPr>
                <p:nvPr/>
              </p:nvSpPr>
              <p:spPr>
                <a:xfrm>
                  <a:off x="5551670" y="1851991"/>
                  <a:ext cx="374140" cy="369332"/>
                </a:xfrm>
                <a:prstGeom prst="rect">
                  <a:avLst/>
                </a:prstGeom>
                <a:blipFill>
                  <a:blip r:embed="rId4"/>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9EF42D6-8C5F-F866-D841-83D506E10A5C}"/>
                </a:ext>
              </a:extLst>
            </p:cNvPr>
            <p:cNvSpPr txBox="1"/>
            <p:nvPr/>
          </p:nvSpPr>
          <p:spPr>
            <a:xfrm>
              <a:off x="5555197" y="3506514"/>
              <a:ext cx="1574470" cy="646331"/>
            </a:xfrm>
            <a:prstGeom prst="rect">
              <a:avLst/>
            </a:prstGeom>
            <a:noFill/>
          </p:spPr>
          <p:txBody>
            <a:bodyPr wrap="none" rtlCol="0">
              <a:spAutoFit/>
            </a:bodyPr>
            <a:lstStyle/>
            <a:p>
              <a:pPr algn="ctr"/>
              <a:r>
                <a:rPr lang="en-US" dirty="0"/>
                <a:t>Axis of the a-a’</a:t>
              </a:r>
              <a:br>
                <a:rPr lang="en-US" dirty="0"/>
              </a:br>
              <a:r>
                <a:rPr lang="en-US" dirty="0"/>
                <a:t>winding</a:t>
              </a:r>
            </a:p>
          </p:txBody>
        </p:sp>
        <p:sp>
          <p:nvSpPr>
            <p:cNvPr id="27" name="TextBox 26">
              <a:extLst>
                <a:ext uri="{FF2B5EF4-FFF2-40B4-BE49-F238E27FC236}">
                  <a16:creationId xmlns:a16="http://schemas.microsoft.com/office/drawing/2014/main" id="{52F04106-599B-B9A1-A7CD-104AB62CF38F}"/>
                </a:ext>
              </a:extLst>
            </p:cNvPr>
            <p:cNvSpPr txBox="1"/>
            <p:nvPr/>
          </p:nvSpPr>
          <p:spPr>
            <a:xfrm>
              <a:off x="4739486" y="667449"/>
              <a:ext cx="1699953" cy="369332"/>
            </a:xfrm>
            <a:prstGeom prst="rect">
              <a:avLst/>
            </a:prstGeom>
            <a:noFill/>
          </p:spPr>
          <p:txBody>
            <a:bodyPr wrap="none" rtlCol="0">
              <a:spAutoFit/>
            </a:bodyPr>
            <a:lstStyle/>
            <a:p>
              <a:pPr algn="ctr"/>
              <a:r>
                <a:rPr lang="en-US" dirty="0"/>
                <a:t>Axis of the rotor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0DBDD0-044B-B417-88ED-79AFFDED5B6E}"/>
                    </a:ext>
                  </a:extLst>
                </p:cNvPr>
                <p:cNvSpPr txBox="1"/>
                <p:nvPr/>
              </p:nvSpPr>
              <p:spPr>
                <a:xfrm>
                  <a:off x="4381631" y="3618800"/>
                  <a:ext cx="413318"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oMath>
                    </m:oMathPara>
                  </a14:m>
                  <a:endParaRPr lang="en-US" dirty="0"/>
                </a:p>
              </p:txBody>
            </p:sp>
          </mc:Choice>
          <mc:Fallback xmlns="">
            <p:sp>
              <p:nvSpPr>
                <p:cNvPr id="48" name="TextBox 47">
                  <a:extLst>
                    <a:ext uri="{FF2B5EF4-FFF2-40B4-BE49-F238E27FC236}">
                      <a16:creationId xmlns:a16="http://schemas.microsoft.com/office/drawing/2014/main" id="{B2073357-BB69-E247-A339-27BB8C8ED5A5}"/>
                    </a:ext>
                  </a:extLst>
                </p:cNvPr>
                <p:cNvSpPr txBox="1">
                  <a:spLocks noRot="1" noChangeAspect="1" noMove="1" noResize="1" noEditPoints="1" noAdjustHandles="1" noChangeArrowheads="1" noChangeShapeType="1" noTextEdit="1"/>
                </p:cNvSpPr>
                <p:nvPr/>
              </p:nvSpPr>
              <p:spPr>
                <a:xfrm>
                  <a:off x="4381631" y="3618800"/>
                  <a:ext cx="413318" cy="391582"/>
                </a:xfrm>
                <a:prstGeom prst="rect">
                  <a:avLst/>
                </a:prstGeom>
                <a:blipFill>
                  <a:blip r:embed="rId5"/>
                  <a:stretch>
                    <a:fillRect b="-967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D3CA0DE1-BBD2-CAC5-EBD1-0232E00CF45C}"/>
                </a:ext>
              </a:extLst>
            </p:cNvPr>
            <p:cNvCxnSpPr>
              <a:cxnSpLocks/>
            </p:cNvCxnSpPr>
            <p:nvPr/>
          </p:nvCxnSpPr>
          <p:spPr>
            <a:xfrm flipV="1">
              <a:off x="4409063" y="3610524"/>
              <a:ext cx="110054" cy="2223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9433ED-737A-FA16-F5D5-886D7892D206}"/>
                </a:ext>
              </a:extLst>
            </p:cNvPr>
            <p:cNvSpPr txBox="1"/>
            <p:nvPr/>
          </p:nvSpPr>
          <p:spPr>
            <a:xfrm rot="1801202">
              <a:off x="3650425" y="2335738"/>
              <a:ext cx="284052" cy="276999"/>
            </a:xfrm>
            <a:prstGeom prst="rect">
              <a:avLst/>
            </a:prstGeom>
            <a:noFill/>
          </p:spPr>
          <p:txBody>
            <a:bodyPr wrap="none" rtlCol="0">
              <a:spAutoFit/>
            </a:bodyPr>
            <a:lstStyle/>
            <a:p>
              <a:r>
                <a:rPr lang="en-US" sz="1200" dirty="0"/>
                <a:t>N</a:t>
              </a:r>
              <a:endParaRPr lang="en-US" dirty="0"/>
            </a:p>
          </p:txBody>
        </p:sp>
        <p:sp>
          <p:nvSpPr>
            <p:cNvPr id="31" name="TextBox 30">
              <a:extLst>
                <a:ext uri="{FF2B5EF4-FFF2-40B4-BE49-F238E27FC236}">
                  <a16:creationId xmlns:a16="http://schemas.microsoft.com/office/drawing/2014/main" id="{9CE7C37F-25AC-F331-EE00-704EDD400456}"/>
                </a:ext>
              </a:extLst>
            </p:cNvPr>
            <p:cNvSpPr txBox="1"/>
            <p:nvPr/>
          </p:nvSpPr>
          <p:spPr>
            <a:xfrm rot="1801202">
              <a:off x="3460044" y="2725705"/>
              <a:ext cx="255198" cy="276999"/>
            </a:xfrm>
            <a:prstGeom prst="rect">
              <a:avLst/>
            </a:prstGeom>
            <a:noFill/>
          </p:spPr>
          <p:txBody>
            <a:bodyPr wrap="none" rtlCol="0">
              <a:spAutoFit/>
            </a:bodyPr>
            <a:lstStyle/>
            <a:p>
              <a:r>
                <a:rPr lang="en-US" sz="1200" dirty="0"/>
                <a:t>S</a:t>
              </a:r>
              <a:endParaRPr lang="en-US" dirty="0"/>
            </a:p>
          </p:txBody>
        </p:sp>
      </p:grpSp>
    </p:spTree>
    <p:extLst>
      <p:ext uri="{BB962C8B-B14F-4D97-AF65-F5344CB8AC3E}">
        <p14:creationId xmlns:p14="http://schemas.microsoft.com/office/powerpoint/2010/main" val="2134176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solidFill>
                      <a:schemeClr val="tx1"/>
                    </a:solidFill>
                  </a:rPr>
                  <a:t>Phase b of balanced system, </a:t>
                </a:r>
                <a14:m>
                  <m:oMath xmlns:m="http://schemas.openxmlformats.org/officeDocument/2006/math">
                    <m:acc>
                      <m:accPr>
                        <m:chr m:val="̅"/>
                        <m:ctrlPr>
                          <a:rPr lang="en-US" sz="4400" i="1" smtClean="0">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4400" dirty="0">
                    <a:solidFill>
                      <a:schemeClr val="tx1"/>
                    </a:solidFill>
                  </a:rPr>
                  <a:t>, </a:t>
                </a:r>
                <a14:m>
                  <m:oMath xmlns:m="http://schemas.openxmlformats.org/officeDocument/2006/math">
                    <m:acc>
                      <m:accPr>
                        <m:chr m:val="̅"/>
                        <m:ctrlPr>
                          <a:rPr lang="en-US" sz="4400" i="1">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rPr>
                              <m:t>𝑉</m:t>
                            </m:r>
                          </m:e>
                          <m:sub>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4400" i="1">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rPr>
                              <m:t>𝑉</m:t>
                            </m:r>
                          </m:e>
                          <m:sub>
                            <m:r>
                              <a:rPr lang="en-US" sz="4400" i="1">
                                <a:solidFill>
                                  <a:schemeClr val="tx1"/>
                                </a:solidFill>
                                <a:latin typeface="Cambria Math" panose="02040503050406030204" pitchFamily="18" charset="0"/>
                                <a:ea typeface="Times New Roman" panose="02020603050405020304" pitchFamily="18" charset="0"/>
                              </a:rPr>
                              <m:t>𝑁</m:t>
                            </m:r>
                          </m:sub>
                        </m:sSub>
                      </m:e>
                    </m:acc>
                  </m:oMath>
                </a14:m>
                <a:r>
                  <a:rPr lang="en-US" sz="4400" i="1" dirty="0">
                    <a:solidFill>
                      <a:schemeClr val="tx1"/>
                    </a:solidFill>
                    <a:latin typeface="Cambria Math" panose="02040503050406030204" pitchFamily="18" charset="0"/>
                    <a:ea typeface="Times New Roman" panose="02020603050405020304" pitchFamily="18" charset="0"/>
                  </a:rPr>
                  <a:t> </a:t>
                </a:r>
                <a:endParaRPr lang="en-US" dirty="0">
                  <a:solidFill>
                    <a:schemeClr val="tx1"/>
                  </a:solidFill>
                </a:endParaRPr>
              </a:p>
            </p:txBody>
          </p:sp>
        </mc:Choice>
        <mc:Fallback xmlns="">
          <p:sp>
            <p:nvSpPr>
              <p:cNvPr id="2" name="Title 1">
                <a:extLst>
                  <a:ext uri="{FF2B5EF4-FFF2-40B4-BE49-F238E27FC236}">
                    <a16:creationId xmlns:a16="http://schemas.microsoft.com/office/drawing/2014/main" id="{46FA9290-EE04-2C9F-0F7D-EED62F073652}"/>
                  </a:ext>
                </a:extLst>
              </p:cNvPr>
              <p:cNvSpPr>
                <a:spLocks noGrp="1" noRot="1" noChangeAspect="1" noMove="1" noResize="1" noEditPoints="1" noAdjustHandles="1" noChangeArrowheads="1" noChangeShapeType="1" noTextEdit="1"/>
              </p:cNvSpPr>
              <p:nvPr>
                <p:ph type="title"/>
              </p:nvPr>
            </p:nvSpPr>
            <p:spPr>
              <a:xfrm>
                <a:off x="838200" y="365125"/>
                <a:ext cx="10730948" cy="1009363"/>
              </a:xfrm>
              <a:blipFill>
                <a:blip r:embed="rId2"/>
                <a:stretch>
                  <a:fillRect l="-2364" t="-2469" b="-1358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solidFill>
                  <a:schemeClr val="tx1"/>
                </a:solidFill>
              </a:rPr>
              <a:t>© 2023 Daniel Kirschen</a:t>
            </a:r>
            <a:endParaRPr lang="en-US" dirty="0">
              <a:solidFill>
                <a:schemeClr val="tx1"/>
              </a:solidFill>
            </a:endParaRPr>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solidFill>
                  <a:schemeClr val="tx1"/>
                </a:solidFill>
              </a:rPr>
              <a:t>40</a:t>
            </a:fld>
            <a:endParaRPr lang="en-US">
              <a:solidFill>
                <a:schemeClr val="tx1"/>
              </a:solidFill>
            </a:endParaRPr>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70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𝑎𝑛</m:t>
                                </m:r>
                              </m:sub>
                            </m:sSub>
                          </m:e>
                        </m:acc>
                      </m:oMath>
                    </m:oMathPara>
                  </a14:m>
                  <a:endParaRPr lang="en-US" dirty="0">
                    <a:solidFill>
                      <a:schemeClr val="tx1"/>
                    </a:solidFill>
                  </a:endParaRPr>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70294" cy="276999"/>
                </a:xfrm>
                <a:prstGeom prst="rect">
                  <a:avLst/>
                </a:prstGeom>
                <a:blipFill>
                  <a:blip r:embed="rId3"/>
                  <a:stretch>
                    <a:fillRect l="-1333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𝑛</m:t>
                                </m:r>
                              </m:sub>
                            </m:sSub>
                          </m:e>
                        </m:acc>
                      </m:oMath>
                    </m:oMathPara>
                  </a14:m>
                  <a:endParaRPr lang="en-US" dirty="0">
                    <a:solidFill>
                      <a:schemeClr val="tx1"/>
                    </a:solidFill>
                  </a:endParaRPr>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𝑏𝑛</m:t>
                                </m:r>
                              </m:sub>
                            </m:sSub>
                          </m:e>
                        </m:acc>
                      </m:oMath>
                    </m:oMathPara>
                  </a14:m>
                  <a:endParaRPr lang="en-US" dirty="0">
                    <a:solidFill>
                      <a:schemeClr val="tx1"/>
                    </a:solidFill>
                  </a:endParaRPr>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4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𝑎</m:t>
                                </m:r>
                              </m:sub>
                            </m:sSub>
                          </m:e>
                        </m:acc>
                      </m:oMath>
                    </m:oMathPara>
                  </a14:m>
                  <a:endParaRPr lang="en-US" dirty="0">
                    <a:solidFill>
                      <a:schemeClr val="tx1"/>
                    </a:solidFill>
                  </a:endParaRPr>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46991" cy="276999"/>
                </a:xfrm>
                <a:prstGeom prst="rect">
                  <a:avLst/>
                </a:prstGeom>
                <a:blipFill>
                  <a:blip r:embed="rId6"/>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𝑐</m:t>
                                </m:r>
                              </m:sub>
                            </m:sSub>
                          </m:e>
                        </m:acc>
                      </m:oMath>
                    </m:oMathPara>
                  </a14:m>
                  <a:endParaRPr lang="en-US" dirty="0">
                    <a:solidFill>
                      <a:schemeClr val="tx1"/>
                    </a:solidFill>
                  </a:endParaRPr>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𝑏</m:t>
                                </m:r>
                              </m:sub>
                            </m:sSub>
                          </m:e>
                        </m:acc>
                      </m:oMath>
                    </m:oMathPara>
                  </a14:m>
                  <a:endParaRPr lang="en-US" dirty="0">
                    <a:solidFill>
                      <a:schemeClr val="tx1"/>
                    </a:solidFill>
                  </a:endParaRPr>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𝑛</m:t>
                                </m:r>
                              </m:sub>
                            </m:sSub>
                          </m:e>
                        </m:acc>
                      </m:oMath>
                    </m:oMathPara>
                  </a14:m>
                  <a:endParaRPr lang="en-US" dirty="0">
                    <a:solidFill>
                      <a:schemeClr val="tx1"/>
                    </a:solidFill>
                  </a:endParaRPr>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9"/>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𝐿</m:t>
                            </m:r>
                          </m:sub>
                        </m:sSub>
                      </m:oMath>
                    </m:oMathPara>
                  </a14:m>
                  <a:endParaRPr lang="en-US" dirty="0">
                    <a:solidFill>
                      <a:schemeClr val="tx1"/>
                    </a:solidFill>
                  </a:endParaRPr>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𝑁</m:t>
                            </m:r>
                          </m:sub>
                        </m:sSub>
                      </m:oMath>
                    </m:oMathPara>
                  </a14:m>
                  <a:endParaRPr lang="en-US" dirty="0">
                    <a:solidFill>
                      <a:schemeClr val="tx1"/>
                    </a:solidFill>
                  </a:endParaRPr>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𝐿</m:t>
                            </m:r>
                          </m:sub>
                        </m:sSub>
                      </m:oMath>
                    </m:oMathPara>
                  </a14:m>
                  <a:endParaRPr lang="en-US" dirty="0">
                    <a:solidFill>
                      <a:schemeClr val="tx1"/>
                    </a:solidFill>
                  </a:endParaRPr>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𝐿</m:t>
                            </m:r>
                          </m:sub>
                        </m:sSub>
                      </m:oMath>
                    </m:oMathPara>
                  </a14:m>
                  <a:endParaRPr lang="en-US" dirty="0">
                    <a:solidFill>
                      <a:schemeClr val="tx1"/>
                    </a:solidFill>
                  </a:endParaRPr>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𝑌</m:t>
                            </m:r>
                          </m:sub>
                        </m:sSub>
                      </m:oMath>
                    </m:oMathPara>
                  </a14:m>
                  <a:endParaRPr lang="en-US" dirty="0">
                    <a:solidFill>
                      <a:schemeClr val="tx1"/>
                    </a:solidFill>
                  </a:endParaRPr>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𝑌</m:t>
                            </m:r>
                          </m:sub>
                        </m:sSub>
                      </m:oMath>
                    </m:oMathPara>
                  </a14:m>
                  <a:endParaRPr lang="en-US" dirty="0">
                    <a:solidFill>
                      <a:schemeClr val="tx1"/>
                    </a:solidFill>
                  </a:endParaRPr>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𝑍</m:t>
                            </m:r>
                          </m:e>
                          <m:sub>
                            <m:r>
                              <a:rPr lang="en-US" b="0" i="1" dirty="0" smtClean="0">
                                <a:solidFill>
                                  <a:schemeClr val="tx1"/>
                                </a:solidFill>
                                <a:latin typeface="Cambria Math" panose="02040503050406030204" pitchFamily="18" charset="0"/>
                              </a:rPr>
                              <m:t>𝑌</m:t>
                            </m:r>
                          </m:sub>
                        </m:sSub>
                      </m:oMath>
                    </m:oMathPara>
                  </a14:m>
                  <a:endParaRPr lang="en-US" dirty="0">
                    <a:solidFill>
                      <a:schemeClr val="tx1"/>
                    </a:solidFill>
                  </a:endParaRPr>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6"/>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567932D-28F6-1DB7-AE33-9EA2B2D2A218}"/>
                  </a:ext>
                </a:extLst>
              </p:cNvPr>
              <p:cNvSpPr txBox="1"/>
              <p:nvPr/>
            </p:nvSpPr>
            <p:spPr>
              <a:xfrm>
                <a:off x="904409" y="5922863"/>
                <a:ext cx="2981027" cy="523220"/>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𝑏</m:t>
                              </m:r>
                              <m:r>
                                <a:rPr lang="en-US" sz="2800" i="1">
                                  <a:solidFill>
                                    <a:schemeClr val="tx1"/>
                                  </a:solidFill>
                                  <a:latin typeface="Cambria Math" panose="02040503050406030204" pitchFamily="18" charset="0"/>
                                </a:rPr>
                                <m:t>𝑛</m:t>
                              </m:r>
                            </m:sub>
                          </m:sSub>
                        </m:e>
                      </m:acc>
                      <m:r>
                        <a:rPr lang="en-US" sz="2800" i="1">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𝑏</m:t>
                              </m:r>
                            </m:sub>
                          </m:sSub>
                        </m:e>
                      </m:acc>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e>
                      </m:d>
                    </m:oMath>
                  </m:oMathPara>
                </a14:m>
                <a:endParaRPr lang="en-US" dirty="0">
                  <a:solidFill>
                    <a:schemeClr val="tx1"/>
                  </a:solidFill>
                </a:endParaRPr>
              </a:p>
            </p:txBody>
          </p:sp>
        </mc:Choice>
        <mc:Fallback xmlns="">
          <p:sp>
            <p:nvSpPr>
              <p:cNvPr id="88" name="TextBox 87">
                <a:extLst>
                  <a:ext uri="{FF2B5EF4-FFF2-40B4-BE49-F238E27FC236}">
                    <a16:creationId xmlns:a16="http://schemas.microsoft.com/office/drawing/2014/main" id="{8567932D-28F6-1DB7-AE33-9EA2B2D2A218}"/>
                  </a:ext>
                </a:extLst>
              </p:cNvPr>
              <p:cNvSpPr txBox="1">
                <a:spLocks noRot="1" noChangeAspect="1" noMove="1" noResize="1" noEditPoints="1" noAdjustHandles="1" noChangeArrowheads="1" noChangeShapeType="1" noTextEdit="1"/>
              </p:cNvSpPr>
              <p:nvPr/>
            </p:nvSpPr>
            <p:spPr>
              <a:xfrm>
                <a:off x="904409" y="5922863"/>
                <a:ext cx="2981027" cy="523220"/>
              </a:xfrm>
              <a:prstGeom prst="rect">
                <a:avLst/>
              </a:prstGeom>
              <a:blipFill>
                <a:blip r:embed="rId17"/>
                <a:stretch>
                  <a:fillRect l="-1277"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4D5ED17-189C-E2A1-62DD-16E9372243BB}"/>
                  </a:ext>
                </a:extLst>
              </p:cNvPr>
              <p:cNvSpPr txBox="1"/>
              <p:nvPr/>
            </p:nvSpPr>
            <p:spPr>
              <a:xfrm>
                <a:off x="4116416" y="5653689"/>
                <a:ext cx="7479563" cy="1026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𝑏</m:t>
                              </m:r>
                            </m:sub>
                          </m:sSub>
                        </m:e>
                      </m:acc>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𝑏</m:t>
                                  </m:r>
                                  <m:r>
                                    <a:rPr lang="en-US" sz="2800" i="1">
                                      <a:solidFill>
                                        <a:schemeClr val="tx1"/>
                                      </a:solidFill>
                                      <a:latin typeface="Cambria Math" panose="02040503050406030204" pitchFamily="18" charset="0"/>
                                    </a:rPr>
                                    <m:t>𝑛</m:t>
                                  </m:r>
                                </m:sub>
                              </m:sSub>
                            </m:e>
                          </m:acc>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den>
                      </m:f>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𝑉</m:t>
                          </m:r>
                          <m:r>
                            <a:rPr lang="en-US" sz="2800" i="0">
                              <a:solidFill>
                                <a:schemeClr val="tx1"/>
                              </a:solidFill>
                              <a:latin typeface="Cambria Math" panose="02040503050406030204" pitchFamily="18" charset="0"/>
                            </a:rPr>
                            <m:t>∠</m:t>
                          </m:r>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num>
                        <m:den>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e>
                          </m:d>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den>
                      </m:f>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90" name="TextBox 89">
                <a:extLst>
                  <a:ext uri="{FF2B5EF4-FFF2-40B4-BE49-F238E27FC236}">
                    <a16:creationId xmlns:a16="http://schemas.microsoft.com/office/drawing/2014/main" id="{04D5ED17-189C-E2A1-62DD-16E9372243BB}"/>
                  </a:ext>
                </a:extLst>
              </p:cNvPr>
              <p:cNvSpPr txBox="1">
                <a:spLocks noRot="1" noChangeAspect="1" noMove="1" noResize="1" noEditPoints="1" noAdjustHandles="1" noChangeArrowheads="1" noChangeShapeType="1" noTextEdit="1"/>
              </p:cNvSpPr>
              <p:nvPr/>
            </p:nvSpPr>
            <p:spPr>
              <a:xfrm>
                <a:off x="4116416" y="5653689"/>
                <a:ext cx="7479563" cy="1026756"/>
              </a:xfrm>
              <a:prstGeom prst="rect">
                <a:avLst/>
              </a:prstGeom>
              <a:blipFill>
                <a:blip r:embed="rId18"/>
                <a:stretch>
                  <a:fillRect b="-1205"/>
                </a:stretch>
              </a:blipFill>
            </p:spPr>
            <p:txBody>
              <a:bodyPr/>
              <a:lstStyle/>
              <a:p>
                <a:r>
                  <a:rPr lang="en-US">
                    <a:noFill/>
                  </a:rPr>
                  <a:t> </a:t>
                </a:r>
              </a:p>
            </p:txBody>
          </p:sp>
        </mc:Fallback>
      </mc:AlternateContent>
    </p:spTree>
    <p:extLst>
      <p:ext uri="{BB962C8B-B14F-4D97-AF65-F5344CB8AC3E}">
        <p14:creationId xmlns:p14="http://schemas.microsoft.com/office/powerpoint/2010/main" val="28398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solidFill>
                      <a:schemeClr val="tx1"/>
                    </a:solidFill>
                  </a:rPr>
                  <a:t>Phase c of balanced system, </a:t>
                </a:r>
                <a14:m>
                  <m:oMath xmlns:m="http://schemas.openxmlformats.org/officeDocument/2006/math">
                    <m:acc>
                      <m:accPr>
                        <m:chr m:val="̅"/>
                        <m:ctrlPr>
                          <a:rPr lang="en-US" sz="4400" i="1" smtClean="0">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4400" dirty="0">
                    <a:solidFill>
                      <a:schemeClr val="tx1"/>
                    </a:solidFill>
                  </a:rPr>
                  <a:t>, </a:t>
                </a:r>
                <a14:m>
                  <m:oMath xmlns:m="http://schemas.openxmlformats.org/officeDocument/2006/math">
                    <m:acc>
                      <m:accPr>
                        <m:chr m:val="̅"/>
                        <m:ctrlPr>
                          <a:rPr lang="en-US" sz="4400" i="1">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rPr>
                              <m:t>𝑉</m:t>
                            </m:r>
                          </m:e>
                          <m:sub>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𝑛</m:t>
                            </m:r>
                          </m:sub>
                        </m:sSub>
                      </m:e>
                    </m:acc>
                    <m:r>
                      <a:rPr lang="en-US" sz="4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4400" i="1">
                            <a:solidFill>
                              <a:schemeClr val="tx1"/>
                            </a:solidFill>
                            <a:latin typeface="Cambria Math" panose="02040503050406030204" pitchFamily="18" charset="0"/>
                            <a:ea typeface="Times New Roman" panose="02020603050405020304" pitchFamily="18" charset="0"/>
                          </a:rPr>
                        </m:ctrlPr>
                      </m:accPr>
                      <m:e>
                        <m:sSub>
                          <m:sSubPr>
                            <m:ctrlPr>
                              <a:rPr lang="en-US" sz="4400" i="1">
                                <a:solidFill>
                                  <a:schemeClr val="tx1"/>
                                </a:solidFill>
                                <a:latin typeface="Cambria Math" panose="02040503050406030204" pitchFamily="18" charset="0"/>
                                <a:ea typeface="Times New Roman" panose="02020603050405020304" pitchFamily="18" charset="0"/>
                              </a:rPr>
                            </m:ctrlPr>
                          </m:sSubPr>
                          <m:e>
                            <m:r>
                              <a:rPr lang="en-US" sz="4400" i="1">
                                <a:solidFill>
                                  <a:schemeClr val="tx1"/>
                                </a:solidFill>
                                <a:latin typeface="Cambria Math" panose="02040503050406030204" pitchFamily="18" charset="0"/>
                                <a:ea typeface="Times New Roman" panose="02020603050405020304" pitchFamily="18" charset="0"/>
                              </a:rPr>
                              <m:t>𝑉</m:t>
                            </m:r>
                          </m:e>
                          <m:sub>
                            <m:r>
                              <a:rPr lang="en-US" sz="4400" i="1">
                                <a:solidFill>
                                  <a:schemeClr val="tx1"/>
                                </a:solidFill>
                                <a:latin typeface="Cambria Math" panose="02040503050406030204" pitchFamily="18" charset="0"/>
                                <a:ea typeface="Times New Roman" panose="02020603050405020304" pitchFamily="18" charset="0"/>
                              </a:rPr>
                              <m:t>𝑁</m:t>
                            </m:r>
                          </m:sub>
                        </m:sSub>
                      </m:e>
                    </m:acc>
                  </m:oMath>
                </a14:m>
                <a:r>
                  <a:rPr lang="en-US" sz="4400" i="1" dirty="0">
                    <a:solidFill>
                      <a:schemeClr val="tx1"/>
                    </a:solidFill>
                    <a:latin typeface="Cambria Math" panose="02040503050406030204" pitchFamily="18" charset="0"/>
                    <a:ea typeface="Times New Roman" panose="02020603050405020304" pitchFamily="18" charset="0"/>
                  </a:rPr>
                  <a:t> </a:t>
                </a:r>
                <a:endParaRPr lang="en-US" dirty="0"/>
              </a:p>
            </p:txBody>
          </p:sp>
        </mc:Choice>
        <mc:Fallback xmlns="">
          <p:sp>
            <p:nvSpPr>
              <p:cNvPr id="2" name="Title 1">
                <a:extLst>
                  <a:ext uri="{FF2B5EF4-FFF2-40B4-BE49-F238E27FC236}">
                    <a16:creationId xmlns:a16="http://schemas.microsoft.com/office/drawing/2014/main" id="{46FA9290-EE04-2C9F-0F7D-EED62F073652}"/>
                  </a:ext>
                </a:extLst>
              </p:cNvPr>
              <p:cNvSpPr>
                <a:spLocks noGrp="1" noRot="1" noChangeAspect="1" noMove="1" noResize="1" noEditPoints="1" noAdjustHandles="1" noChangeArrowheads="1" noChangeShapeType="1" noTextEdit="1"/>
              </p:cNvSpPr>
              <p:nvPr>
                <p:ph type="title"/>
              </p:nvPr>
            </p:nvSpPr>
            <p:spPr>
              <a:xfrm>
                <a:off x="838200" y="365125"/>
                <a:ext cx="10730948" cy="1009363"/>
              </a:xfrm>
              <a:blipFill>
                <a:blip r:embed="rId2"/>
                <a:stretch>
                  <a:fillRect l="-2364" t="-2469" b="-1358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41</a:t>
            </a:fld>
            <a:endParaRPr lang="en-US"/>
          </a:p>
        </p:txBody>
      </p:sp>
      <p:grpSp>
        <p:nvGrpSpPr>
          <p:cNvPr id="87" name="Group 86">
            <a:extLst>
              <a:ext uri="{FF2B5EF4-FFF2-40B4-BE49-F238E27FC236}">
                <a16:creationId xmlns:a16="http://schemas.microsoft.com/office/drawing/2014/main" id="{0660658E-AB30-D0C3-A2C4-C60278A2B213}"/>
              </a:ext>
            </a:extLst>
          </p:cNvPr>
          <p:cNvGrpSpPr/>
          <p:nvPr/>
        </p:nvGrpSpPr>
        <p:grpSpPr>
          <a:xfrm>
            <a:off x="2055554" y="1374488"/>
            <a:ext cx="8296240" cy="4356230"/>
            <a:chOff x="3236663" y="1525327"/>
            <a:chExt cx="8296240" cy="4356230"/>
          </a:xfrm>
        </p:grpSpPr>
        <p:cxnSp>
          <p:nvCxnSpPr>
            <p:cNvPr id="5" name="Straight Arrow Connector 4">
              <a:extLst>
                <a:ext uri="{FF2B5EF4-FFF2-40B4-BE49-F238E27FC236}">
                  <a16:creationId xmlns:a16="http://schemas.microsoft.com/office/drawing/2014/main" id="{4751584F-D90B-1874-8EB1-F28B479E6A07}"/>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5B580A-5CDB-1FAF-F823-92F464A33FC1}"/>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DA4E3B-8AC0-68A0-8D6A-8DA3152C215E}"/>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7" name="TextBox 6">
                  <a:extLst>
                    <a:ext uri="{FF2B5EF4-FFF2-40B4-BE49-F238E27FC236}">
                      <a16:creationId xmlns:a16="http://schemas.microsoft.com/office/drawing/2014/main" id="{E7DA4E3B-8AC0-68A0-8D6A-8DA3152C215E}"/>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3"/>
                  <a:stretch>
                    <a:fillRect l="-17857" r="-7143" b="-869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BE5D58B-4D78-94EF-46B8-98E611F08B29}"/>
                </a:ext>
              </a:extLst>
            </p:cNvPr>
            <p:cNvGrpSpPr/>
            <p:nvPr/>
          </p:nvGrpSpPr>
          <p:grpSpPr>
            <a:xfrm>
              <a:off x="3937975" y="2503410"/>
              <a:ext cx="2438833" cy="2168562"/>
              <a:chOff x="3937975" y="2503410"/>
              <a:chExt cx="2438833" cy="2168562"/>
            </a:xfrm>
          </p:grpSpPr>
          <p:grpSp>
            <p:nvGrpSpPr>
              <p:cNvPr id="9" name="Group 8">
                <a:extLst>
                  <a:ext uri="{FF2B5EF4-FFF2-40B4-BE49-F238E27FC236}">
                    <a16:creationId xmlns:a16="http://schemas.microsoft.com/office/drawing/2014/main" id="{1D0C5056-B4EE-80D1-BDE2-54067F3B672A}"/>
                  </a:ext>
                </a:extLst>
              </p:cNvPr>
              <p:cNvGrpSpPr/>
              <p:nvPr/>
            </p:nvGrpSpPr>
            <p:grpSpPr>
              <a:xfrm>
                <a:off x="3937975" y="3959991"/>
                <a:ext cx="711981" cy="711981"/>
                <a:chOff x="3937975" y="3959991"/>
                <a:chExt cx="711981" cy="711981"/>
              </a:xfrm>
            </p:grpSpPr>
            <p:sp>
              <p:nvSpPr>
                <p:cNvPr id="32" name="Oval 31">
                  <a:extLst>
                    <a:ext uri="{FF2B5EF4-FFF2-40B4-BE49-F238E27FC236}">
                      <a16:creationId xmlns:a16="http://schemas.microsoft.com/office/drawing/2014/main" id="{FCDF5962-ABC8-2C8C-FDA8-B9E4B197F774}"/>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BC2E1CF-5C0E-20BB-4AE0-CEA39E05DFE0}"/>
                    </a:ext>
                  </a:extLst>
                </p:cNvPr>
                <p:cNvGrpSpPr/>
                <p:nvPr/>
              </p:nvGrpSpPr>
              <p:grpSpPr>
                <a:xfrm flipH="1" flipV="1">
                  <a:off x="4040967" y="4189482"/>
                  <a:ext cx="505998" cy="252999"/>
                  <a:chOff x="7218381" y="1613647"/>
                  <a:chExt cx="731520" cy="365760"/>
                </a:xfrm>
              </p:grpSpPr>
              <p:grpSp>
                <p:nvGrpSpPr>
                  <p:cNvPr id="34" name="Group 33">
                    <a:extLst>
                      <a:ext uri="{FF2B5EF4-FFF2-40B4-BE49-F238E27FC236}">
                        <a16:creationId xmlns:a16="http://schemas.microsoft.com/office/drawing/2014/main" id="{A0770BA5-C8B4-81FB-7AB0-ABA3963A56E5}"/>
                      </a:ext>
                    </a:extLst>
                  </p:cNvPr>
                  <p:cNvGrpSpPr/>
                  <p:nvPr/>
                </p:nvGrpSpPr>
                <p:grpSpPr>
                  <a:xfrm>
                    <a:off x="7218381" y="1613647"/>
                    <a:ext cx="365760" cy="365760"/>
                    <a:chOff x="7218381" y="1613647"/>
                    <a:chExt cx="365760" cy="365760"/>
                  </a:xfrm>
                </p:grpSpPr>
                <p:sp>
                  <p:nvSpPr>
                    <p:cNvPr id="38" name="Arc 37">
                      <a:extLst>
                        <a:ext uri="{FF2B5EF4-FFF2-40B4-BE49-F238E27FC236}">
                          <a16:creationId xmlns:a16="http://schemas.microsoft.com/office/drawing/2014/main" id="{8C9AA3EE-936A-C6EA-1129-50E337859DC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8C8EBE70-DE73-2227-5A66-4DD56AE8659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ACB6894-28DC-FAFD-0ACE-6DE5C4F460FF}"/>
                      </a:ext>
                    </a:extLst>
                  </p:cNvPr>
                  <p:cNvGrpSpPr/>
                  <p:nvPr/>
                </p:nvGrpSpPr>
                <p:grpSpPr>
                  <a:xfrm flipV="1">
                    <a:off x="7584141" y="1613647"/>
                    <a:ext cx="365760" cy="365760"/>
                    <a:chOff x="7218381" y="1613647"/>
                    <a:chExt cx="365760" cy="365760"/>
                  </a:xfrm>
                </p:grpSpPr>
                <p:sp>
                  <p:nvSpPr>
                    <p:cNvPr id="36" name="Arc 35">
                      <a:extLst>
                        <a:ext uri="{FF2B5EF4-FFF2-40B4-BE49-F238E27FC236}">
                          <a16:creationId xmlns:a16="http://schemas.microsoft.com/office/drawing/2014/main" id="{784E37C3-B5FB-C8A0-BA54-AF818F26044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86204E3-D4DD-24AA-8632-34D440F616ED}"/>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0" name="Group 9">
                <a:extLst>
                  <a:ext uri="{FF2B5EF4-FFF2-40B4-BE49-F238E27FC236}">
                    <a16:creationId xmlns:a16="http://schemas.microsoft.com/office/drawing/2014/main" id="{749E552A-EA47-0085-0C0B-D22A6F17DD3C}"/>
                  </a:ext>
                </a:extLst>
              </p:cNvPr>
              <p:cNvGrpSpPr/>
              <p:nvPr/>
            </p:nvGrpSpPr>
            <p:grpSpPr>
              <a:xfrm>
                <a:off x="4793898" y="2503410"/>
                <a:ext cx="711981" cy="711981"/>
                <a:chOff x="4793898" y="2503410"/>
                <a:chExt cx="711981" cy="711981"/>
              </a:xfrm>
            </p:grpSpPr>
            <p:sp>
              <p:nvSpPr>
                <p:cNvPr id="24" name="Oval 23">
                  <a:extLst>
                    <a:ext uri="{FF2B5EF4-FFF2-40B4-BE49-F238E27FC236}">
                      <a16:creationId xmlns:a16="http://schemas.microsoft.com/office/drawing/2014/main" id="{97FB0854-BAB9-02E7-7D91-B59C1C7CFDED}"/>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D7AFDAB-8286-FFAA-672E-28AEF3675897}"/>
                    </a:ext>
                  </a:extLst>
                </p:cNvPr>
                <p:cNvGrpSpPr/>
                <p:nvPr/>
              </p:nvGrpSpPr>
              <p:grpSpPr>
                <a:xfrm flipH="1" flipV="1">
                  <a:off x="4896890" y="2732901"/>
                  <a:ext cx="505998" cy="252999"/>
                  <a:chOff x="7218381" y="1613647"/>
                  <a:chExt cx="731520" cy="365760"/>
                </a:xfrm>
              </p:grpSpPr>
              <p:grpSp>
                <p:nvGrpSpPr>
                  <p:cNvPr id="26" name="Group 25">
                    <a:extLst>
                      <a:ext uri="{FF2B5EF4-FFF2-40B4-BE49-F238E27FC236}">
                        <a16:creationId xmlns:a16="http://schemas.microsoft.com/office/drawing/2014/main" id="{26659A0E-02A1-F36F-AD8C-724FE5AC928D}"/>
                      </a:ext>
                    </a:extLst>
                  </p:cNvPr>
                  <p:cNvGrpSpPr/>
                  <p:nvPr/>
                </p:nvGrpSpPr>
                <p:grpSpPr>
                  <a:xfrm>
                    <a:off x="7218381" y="1613647"/>
                    <a:ext cx="365760" cy="365760"/>
                    <a:chOff x="7218381" y="1613647"/>
                    <a:chExt cx="365760" cy="365760"/>
                  </a:xfrm>
                </p:grpSpPr>
                <p:sp>
                  <p:nvSpPr>
                    <p:cNvPr id="30" name="Arc 29">
                      <a:extLst>
                        <a:ext uri="{FF2B5EF4-FFF2-40B4-BE49-F238E27FC236}">
                          <a16:creationId xmlns:a16="http://schemas.microsoft.com/office/drawing/2014/main" id="{2A43A564-9D96-1729-4001-2887C346041D}"/>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B8B76291-D9FD-57D4-5F19-AC0140590856}"/>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B3F555F-02A5-90B6-7BDD-CCCA0E0FB520}"/>
                      </a:ext>
                    </a:extLst>
                  </p:cNvPr>
                  <p:cNvGrpSpPr/>
                  <p:nvPr/>
                </p:nvGrpSpPr>
                <p:grpSpPr>
                  <a:xfrm flipV="1">
                    <a:off x="7584141" y="1613647"/>
                    <a:ext cx="365760" cy="365760"/>
                    <a:chOff x="7218381" y="1613647"/>
                    <a:chExt cx="365760" cy="365760"/>
                  </a:xfrm>
                </p:grpSpPr>
                <p:sp>
                  <p:nvSpPr>
                    <p:cNvPr id="28" name="Arc 27">
                      <a:extLst>
                        <a:ext uri="{FF2B5EF4-FFF2-40B4-BE49-F238E27FC236}">
                          <a16:creationId xmlns:a16="http://schemas.microsoft.com/office/drawing/2014/main" id="{67C820F5-0C3E-9C88-CE1C-019CDBA879C3}"/>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63B7DA2E-1BB5-7BAB-C324-8EEE251D3D4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1" name="Group 10">
                <a:extLst>
                  <a:ext uri="{FF2B5EF4-FFF2-40B4-BE49-F238E27FC236}">
                    <a16:creationId xmlns:a16="http://schemas.microsoft.com/office/drawing/2014/main" id="{52895474-AA07-009E-1204-A3E9C14138DF}"/>
                  </a:ext>
                </a:extLst>
              </p:cNvPr>
              <p:cNvGrpSpPr/>
              <p:nvPr/>
            </p:nvGrpSpPr>
            <p:grpSpPr>
              <a:xfrm>
                <a:off x="5664827" y="3959904"/>
                <a:ext cx="711981" cy="711981"/>
                <a:chOff x="5664827" y="3959904"/>
                <a:chExt cx="711981" cy="711981"/>
              </a:xfrm>
            </p:grpSpPr>
            <p:sp>
              <p:nvSpPr>
                <p:cNvPr id="16" name="Oval 15">
                  <a:extLst>
                    <a:ext uri="{FF2B5EF4-FFF2-40B4-BE49-F238E27FC236}">
                      <a16:creationId xmlns:a16="http://schemas.microsoft.com/office/drawing/2014/main" id="{2242EDFB-4087-B0FD-8789-D846C54E13C0}"/>
                    </a:ext>
                  </a:extLst>
                </p:cNvPr>
                <p:cNvSpPr/>
                <p:nvPr/>
              </p:nvSpPr>
              <p:spPr>
                <a:xfrm flipV="1">
                  <a:off x="5664827" y="3959904"/>
                  <a:ext cx="711981" cy="71198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187F718-3CF7-02C9-F0BD-6ABA753A3F78}"/>
                    </a:ext>
                  </a:extLst>
                </p:cNvPr>
                <p:cNvGrpSpPr/>
                <p:nvPr/>
              </p:nvGrpSpPr>
              <p:grpSpPr>
                <a:xfrm flipH="1" flipV="1">
                  <a:off x="5767819" y="4189395"/>
                  <a:ext cx="505998" cy="252999"/>
                  <a:chOff x="7218381" y="1613647"/>
                  <a:chExt cx="731520" cy="365760"/>
                </a:xfrm>
              </p:grpSpPr>
              <p:grpSp>
                <p:nvGrpSpPr>
                  <p:cNvPr id="18" name="Group 17">
                    <a:extLst>
                      <a:ext uri="{FF2B5EF4-FFF2-40B4-BE49-F238E27FC236}">
                        <a16:creationId xmlns:a16="http://schemas.microsoft.com/office/drawing/2014/main" id="{2114F74A-B66D-C293-16F3-A9731386344B}"/>
                      </a:ext>
                    </a:extLst>
                  </p:cNvPr>
                  <p:cNvGrpSpPr/>
                  <p:nvPr/>
                </p:nvGrpSpPr>
                <p:grpSpPr>
                  <a:xfrm>
                    <a:off x="7218381" y="1613647"/>
                    <a:ext cx="365760" cy="365760"/>
                    <a:chOff x="7218381" y="1613647"/>
                    <a:chExt cx="365760" cy="365760"/>
                  </a:xfrm>
                </p:grpSpPr>
                <p:sp>
                  <p:nvSpPr>
                    <p:cNvPr id="22" name="Arc 21">
                      <a:extLst>
                        <a:ext uri="{FF2B5EF4-FFF2-40B4-BE49-F238E27FC236}">
                          <a16:creationId xmlns:a16="http://schemas.microsoft.com/office/drawing/2014/main" id="{BF949F7D-2671-912C-7BFC-56DC7CB2DFF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CF552AE-85D7-C2B9-0F54-84CFFEA355D1}"/>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904EE7A-F866-89A8-3A52-1FDAC660E86C}"/>
                      </a:ext>
                    </a:extLst>
                  </p:cNvPr>
                  <p:cNvGrpSpPr/>
                  <p:nvPr/>
                </p:nvGrpSpPr>
                <p:grpSpPr>
                  <a:xfrm flipV="1">
                    <a:off x="7584141" y="1613647"/>
                    <a:ext cx="365760" cy="365760"/>
                    <a:chOff x="7218381" y="1613647"/>
                    <a:chExt cx="365760" cy="365760"/>
                  </a:xfrm>
                </p:grpSpPr>
                <p:sp>
                  <p:nvSpPr>
                    <p:cNvPr id="20" name="Arc 19">
                      <a:extLst>
                        <a:ext uri="{FF2B5EF4-FFF2-40B4-BE49-F238E27FC236}">
                          <a16:creationId xmlns:a16="http://schemas.microsoft.com/office/drawing/2014/main" id="{39644508-29CB-9F7C-5C4D-A147ABE0A3DA}"/>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A2F0FFE-5D7B-2F5C-C3D8-ABB176204154}"/>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2" name="Group 11">
                <a:extLst>
                  <a:ext uri="{FF2B5EF4-FFF2-40B4-BE49-F238E27FC236}">
                    <a16:creationId xmlns:a16="http://schemas.microsoft.com/office/drawing/2014/main" id="{15CF10EA-4325-6F75-BFB6-D37B45A25F06}"/>
                  </a:ext>
                </a:extLst>
              </p:cNvPr>
              <p:cNvGrpSpPr/>
              <p:nvPr/>
            </p:nvGrpSpPr>
            <p:grpSpPr>
              <a:xfrm flipV="1">
                <a:off x="4599441" y="3215391"/>
                <a:ext cx="1097458" cy="921892"/>
                <a:chOff x="4599441" y="3106839"/>
                <a:chExt cx="1097458" cy="921892"/>
              </a:xfrm>
            </p:grpSpPr>
            <p:cxnSp>
              <p:nvCxnSpPr>
                <p:cNvPr id="13" name="Straight Connector 12">
                  <a:extLst>
                    <a:ext uri="{FF2B5EF4-FFF2-40B4-BE49-F238E27FC236}">
                      <a16:creationId xmlns:a16="http://schemas.microsoft.com/office/drawing/2014/main" id="{DB4F10AE-6736-5B50-D60F-99389FADD38C}"/>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F2227C-F139-09C3-5ED9-42CCEA09C0BB}"/>
                    </a:ext>
                  </a:extLst>
                </p:cNvPr>
                <p:cNvCxnSpPr>
                  <a:cxnSpLocks/>
                  <a:stCxn id="24"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486DEE-F1D0-2495-7426-EA3CDFB0CE54}"/>
                    </a:ext>
                  </a:extLst>
                </p:cNvPr>
                <p:cNvCxnSpPr>
                  <a:cxnSpLocks/>
                </p:cNvCxnSpPr>
                <p:nvPr/>
              </p:nvCxnSpPr>
              <p:spPr>
                <a:xfrm flipH="1">
                  <a:off x="5149888" y="3106839"/>
                  <a:ext cx="547011" cy="32480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40" name="Freeform 39">
              <a:extLst>
                <a:ext uri="{FF2B5EF4-FFF2-40B4-BE49-F238E27FC236}">
                  <a16:creationId xmlns:a16="http://schemas.microsoft.com/office/drawing/2014/main" id="{78F2ED82-4FE6-F8F8-8743-A0E3F50DF91F}"/>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FC2D4F-4176-CDAC-7FDD-274AA3F7F9E8}"/>
                </a:ext>
              </a:extLst>
            </p:cNvPr>
            <p:cNvGrpSpPr/>
            <p:nvPr/>
          </p:nvGrpSpPr>
          <p:grpSpPr>
            <a:xfrm flipV="1">
              <a:off x="6334376" y="4496549"/>
              <a:ext cx="1079069" cy="251839"/>
              <a:chOff x="6334376" y="2495734"/>
              <a:chExt cx="1079069" cy="251839"/>
            </a:xfrm>
          </p:grpSpPr>
          <p:cxnSp>
            <p:nvCxnSpPr>
              <p:cNvPr id="42" name="Straight Connector 41">
                <a:extLst>
                  <a:ext uri="{FF2B5EF4-FFF2-40B4-BE49-F238E27FC236}">
                    <a16:creationId xmlns:a16="http://schemas.microsoft.com/office/drawing/2014/main" id="{99B3EA27-C547-8C0E-59D2-16B56977D1C5}"/>
                  </a:ext>
                </a:extLst>
              </p:cNvPr>
              <p:cNvCxnSpPr>
                <a:cxnSpLocks/>
              </p:cNvCxnSpPr>
              <p:nvPr/>
            </p:nvCxnSpPr>
            <p:spPr>
              <a:xfrm flipH="1">
                <a:off x="6334376" y="2495734"/>
                <a:ext cx="433651" cy="25183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B49848-4E43-4EEB-AF21-7F9AC932766C}"/>
                  </a:ext>
                </a:extLst>
              </p:cNvPr>
              <p:cNvCxnSpPr>
                <a:cxnSpLocks/>
              </p:cNvCxnSpPr>
              <p:nvPr/>
            </p:nvCxnSpPr>
            <p:spPr>
              <a:xfrm>
                <a:off x="6761677" y="2495734"/>
                <a:ext cx="65176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2282CB4-5760-6177-CAF5-587240678DC0}"/>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9F02040B-DBB5-81B1-D38D-80C746C86136}"/>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D7635E2-D908-D9E5-4C68-C26FEE1AEAE1}"/>
                </a:ext>
              </a:extLst>
            </p:cNvPr>
            <p:cNvGrpSpPr/>
            <p:nvPr/>
          </p:nvGrpSpPr>
          <p:grpSpPr>
            <a:xfrm flipV="1">
              <a:off x="9099091" y="3215897"/>
              <a:ext cx="1097458" cy="928730"/>
              <a:chOff x="4599441" y="3106839"/>
              <a:chExt cx="1097458" cy="928730"/>
            </a:xfrm>
          </p:grpSpPr>
          <p:cxnSp>
            <p:nvCxnSpPr>
              <p:cNvPr id="47" name="Straight Connector 46">
                <a:extLst>
                  <a:ext uri="{FF2B5EF4-FFF2-40B4-BE49-F238E27FC236}">
                    <a16:creationId xmlns:a16="http://schemas.microsoft.com/office/drawing/2014/main" id="{227FD731-CE12-8243-531E-F44146A67A29}"/>
                  </a:ext>
                </a:extLst>
              </p:cNvPr>
              <p:cNvCxnSpPr>
                <a:cxnSpLocks/>
              </p:cNvCxnSpPr>
              <p:nvPr/>
            </p:nvCxnSpPr>
            <p:spPr>
              <a:xfrm>
                <a:off x="4599441" y="3108795"/>
                <a:ext cx="550447" cy="32284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C84E4E-D36F-EB41-64E9-F271E395A7C9}"/>
                  </a:ext>
                </a:extLst>
              </p:cNvPr>
              <p:cNvCxnSpPr>
                <a:cxnSpLocks/>
                <a:stCxn id="86" idx="0"/>
                <a:endCxn id="6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F04F4E-14D2-01D7-17AA-5E1CE6B786E4}"/>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Freeform 49">
              <a:extLst>
                <a:ext uri="{FF2B5EF4-FFF2-40B4-BE49-F238E27FC236}">
                  <a16:creationId xmlns:a16="http://schemas.microsoft.com/office/drawing/2014/main" id="{1AE2720E-FC38-1567-4472-8DCB92DCE3C9}"/>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FC382A3-E223-C966-F754-418632C7AA70}"/>
                </a:ext>
              </a:extLst>
            </p:cNvPr>
            <p:cNvCxnSpPr>
              <a:cxnSpLocks/>
              <a:endCxn id="84" idx="0"/>
            </p:cNvCxnSpPr>
            <p:nvPr/>
          </p:nvCxnSpPr>
          <p:spPr>
            <a:xfrm flipV="1">
              <a:off x="8046728" y="4400500"/>
              <a:ext cx="596035" cy="3488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4240EA-538D-72D6-7774-77A87AD8807B}"/>
                </a:ext>
              </a:extLst>
            </p:cNvPr>
            <p:cNvCxnSpPr>
              <a:cxnSpLocks/>
            </p:cNvCxnSpPr>
            <p:nvPr/>
          </p:nvCxnSpPr>
          <p:spPr>
            <a:xfrm>
              <a:off x="7399712" y="4749171"/>
              <a:ext cx="647016"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A948D0-C8A9-0B5B-AC96-CA445B326FB0}"/>
                </a:ext>
              </a:extLst>
            </p:cNvPr>
            <p:cNvCxnSpPr>
              <a:cxnSpLocks/>
              <a:endCxn id="8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F3DCC80-F093-2D75-4843-08FB8E02DE35}"/>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7009F06-9F96-9E86-2AAC-2040C9B6CB81}"/>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13406B-C4C8-190C-64E7-3722A7D5FDCA}"/>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00020B-F2B3-824C-8B50-55F02C388C56}"/>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AA1231-7FF8-DF04-7021-541F27BDBB09}"/>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D43053-8833-7F37-AF9A-730F0E3D3750}"/>
                </a:ext>
              </a:extLst>
            </p:cNvPr>
            <p:cNvCxnSpPr>
              <a:cxnSpLocks/>
            </p:cNvCxnSpPr>
            <p:nvPr/>
          </p:nvCxnSpPr>
          <p:spPr>
            <a:xfrm>
              <a:off x="5430760" y="3474723"/>
              <a:ext cx="3947721" cy="454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C7B46E-B525-E1CD-416E-80A87432C2D2}"/>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60" name="TextBox 59">
                  <a:extLst>
                    <a:ext uri="{FF2B5EF4-FFF2-40B4-BE49-F238E27FC236}">
                      <a16:creationId xmlns:a16="http://schemas.microsoft.com/office/drawing/2014/main" id="{02C7B46E-B525-E1CD-416E-80A87432C2D2}"/>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428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71BDA2A-5638-48B2-C2EB-E075CD93F5D1}"/>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61" name="TextBox 60">
                  <a:extLst>
                    <a:ext uri="{FF2B5EF4-FFF2-40B4-BE49-F238E27FC236}">
                      <a16:creationId xmlns:a16="http://schemas.microsoft.com/office/drawing/2014/main" id="{B71BDA2A-5638-48B2-C2EB-E075CD93F5D1}"/>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12903" r="-6452" b="-13043"/>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3C39869-48BA-00A7-D47D-FF4A38A11B25}"/>
                </a:ext>
              </a:extLst>
            </p:cNvPr>
            <p:cNvCxnSpPr>
              <a:cxnSpLocks/>
            </p:cNvCxnSpPr>
            <p:nvPr/>
          </p:nvCxnSpPr>
          <p:spPr>
            <a:xfrm flipH="1">
              <a:off x="5149889" y="3466172"/>
              <a:ext cx="281697" cy="35523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E960A2-3DB6-47BC-3012-501DFEB6F5F9}"/>
                </a:ext>
              </a:extLst>
            </p:cNvPr>
            <p:cNvCxnSpPr>
              <a:cxnSpLocks/>
            </p:cNvCxnSpPr>
            <p:nvPr/>
          </p:nvCxnSpPr>
          <p:spPr>
            <a:xfrm>
              <a:off x="9371183" y="3469785"/>
              <a:ext cx="281697" cy="35523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CF4F1C-7943-D0AA-E888-9A9A4DC3D62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65" name="TextBox 64">
              <a:extLst>
                <a:ext uri="{FF2B5EF4-FFF2-40B4-BE49-F238E27FC236}">
                  <a16:creationId xmlns:a16="http://schemas.microsoft.com/office/drawing/2014/main" id="{C3577A84-80C2-DB9B-D90D-334EEFB5D9B8}"/>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66" name="TextBox 65">
              <a:extLst>
                <a:ext uri="{FF2B5EF4-FFF2-40B4-BE49-F238E27FC236}">
                  <a16:creationId xmlns:a16="http://schemas.microsoft.com/office/drawing/2014/main" id="{A21E7736-09DE-C32C-5882-DF25025E7D0B}"/>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10C42A62-9766-AC14-71C1-EDA9D07C931E}"/>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68" name="TextBox 67">
              <a:extLst>
                <a:ext uri="{FF2B5EF4-FFF2-40B4-BE49-F238E27FC236}">
                  <a16:creationId xmlns:a16="http://schemas.microsoft.com/office/drawing/2014/main" id="{CE845FB5-AEB4-E9D3-47AF-87A1FE6962BF}"/>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69" name="TextBox 68">
              <a:extLst>
                <a:ext uri="{FF2B5EF4-FFF2-40B4-BE49-F238E27FC236}">
                  <a16:creationId xmlns:a16="http://schemas.microsoft.com/office/drawing/2014/main" id="{5BD99A23-A8BB-4131-8CC8-CAC1FC0695F8}"/>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70" name="TextBox 69">
              <a:extLst>
                <a:ext uri="{FF2B5EF4-FFF2-40B4-BE49-F238E27FC236}">
                  <a16:creationId xmlns:a16="http://schemas.microsoft.com/office/drawing/2014/main" id="{6F56F650-D52D-8E32-7C7F-4D961787908A}"/>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71" name="TextBox 70">
              <a:extLst>
                <a:ext uri="{FF2B5EF4-FFF2-40B4-BE49-F238E27FC236}">
                  <a16:creationId xmlns:a16="http://schemas.microsoft.com/office/drawing/2014/main" id="{FA4B2B6F-2F0C-01C1-57DC-2309A0AA85A5}"/>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7B1A8C3-A0A7-BB46-6155-C48ADB7AB7B6}"/>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72" name="TextBox 71">
                  <a:extLst>
                    <a:ext uri="{FF2B5EF4-FFF2-40B4-BE49-F238E27FC236}">
                      <a16:creationId xmlns:a16="http://schemas.microsoft.com/office/drawing/2014/main" id="{B7B1A8C3-A0A7-BB46-6155-C48ADB7AB7B6}"/>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6"/>
                  <a:stretch>
                    <a:fillRect l="-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1CC243-BC92-BB19-8222-5FF8F66A7EC6}"/>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73" name="TextBox 72">
                  <a:extLst>
                    <a:ext uri="{FF2B5EF4-FFF2-40B4-BE49-F238E27FC236}">
                      <a16:creationId xmlns:a16="http://schemas.microsoft.com/office/drawing/2014/main" id="{761CC243-BC92-BB19-8222-5FF8F66A7EC6}"/>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0E58D6A-0A07-FCEF-8969-A034D32A5766}"/>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74" name="TextBox 73">
                  <a:extLst>
                    <a:ext uri="{FF2B5EF4-FFF2-40B4-BE49-F238E27FC236}">
                      <a16:creationId xmlns:a16="http://schemas.microsoft.com/office/drawing/2014/main" id="{20E58D6A-0A07-FCEF-8969-A034D32A5766}"/>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3043"/>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CBF3C0E5-930E-CD90-410D-E46A3BD8F77C}"/>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C7ADDC-A9D3-1585-793D-D4CD2579BD4A}"/>
                    </a:ext>
                  </a:extLst>
                </p:cNvPr>
                <p:cNvSpPr txBox="1"/>
                <p:nvPr/>
              </p:nvSpPr>
              <p:spPr>
                <a:xfrm>
                  <a:off x="7261802" y="2910060"/>
                  <a:ext cx="248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e>
                        </m:acc>
                      </m:oMath>
                    </m:oMathPara>
                  </a14:m>
                  <a:endParaRPr lang="en-US" dirty="0"/>
                </a:p>
              </p:txBody>
            </p:sp>
          </mc:Choice>
          <mc:Fallback xmlns="">
            <p:sp>
              <p:nvSpPr>
                <p:cNvPr id="76" name="TextBox 75">
                  <a:extLst>
                    <a:ext uri="{FF2B5EF4-FFF2-40B4-BE49-F238E27FC236}">
                      <a16:creationId xmlns:a16="http://schemas.microsoft.com/office/drawing/2014/main" id="{ADC7ADDC-A9D3-1585-793D-D4CD2579BD4A}"/>
                    </a:ext>
                  </a:extLst>
                </p:cNvPr>
                <p:cNvSpPr txBox="1">
                  <a:spLocks noRot="1" noChangeAspect="1" noMove="1" noResize="1" noEditPoints="1" noAdjustHandles="1" noChangeArrowheads="1" noChangeShapeType="1" noTextEdit="1"/>
                </p:cNvSpPr>
                <p:nvPr/>
              </p:nvSpPr>
              <p:spPr>
                <a:xfrm>
                  <a:off x="7261802" y="2910060"/>
                  <a:ext cx="248978" cy="276999"/>
                </a:xfrm>
                <a:prstGeom prst="rect">
                  <a:avLst/>
                </a:prstGeom>
                <a:blipFill>
                  <a:blip r:embed="rId9"/>
                  <a:stretch>
                    <a:fillRect l="-1904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F1E8D4-AABF-33DF-49C3-F4C5609BA714}"/>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7" name="TextBox 76">
                  <a:extLst>
                    <a:ext uri="{FF2B5EF4-FFF2-40B4-BE49-F238E27FC236}">
                      <a16:creationId xmlns:a16="http://schemas.microsoft.com/office/drawing/2014/main" id="{C1F1E8D4-AABF-33DF-49C3-F4C5609BA714}"/>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54FD79-6B46-0AEB-6E0A-B2D4D0295AB7}"/>
                    </a:ext>
                  </a:extLst>
                </p:cNvPr>
                <p:cNvSpPr txBox="1"/>
                <p:nvPr/>
              </p:nvSpPr>
              <p:spPr>
                <a:xfrm rot="10800000" flipV="1">
                  <a:off x="7119819" y="3302612"/>
                  <a:ext cx="507190" cy="369332"/>
                </a:xfrm>
                <a:prstGeom prst="rect">
                  <a:avLst/>
                </a:prstGeom>
                <a:solidFill>
                  <a:schemeClr val="bg1"/>
                </a:solidFill>
                <a:ln w="28575">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78" name="TextBox 77">
                  <a:extLst>
                    <a:ext uri="{FF2B5EF4-FFF2-40B4-BE49-F238E27FC236}">
                      <a16:creationId xmlns:a16="http://schemas.microsoft.com/office/drawing/2014/main" id="{8C54FD79-6B46-0AEB-6E0A-B2D4D0295AB7}"/>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FA89D7-CD6F-4CEB-9111-E2D78370DBCA}"/>
                    </a:ext>
                  </a:extLst>
                </p:cNvPr>
                <p:cNvSpPr txBox="1"/>
                <p:nvPr/>
              </p:nvSpPr>
              <p:spPr>
                <a:xfrm rot="10800000" flipV="1">
                  <a:off x="7143436" y="4553558"/>
                  <a:ext cx="472501" cy="369332"/>
                </a:xfrm>
                <a:prstGeom prst="rect">
                  <a:avLst/>
                </a:prstGeom>
                <a:solidFill>
                  <a:schemeClr val="bg1"/>
                </a:solidFill>
                <a:ln w="28575">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79" name="TextBox 78">
                  <a:extLst>
                    <a:ext uri="{FF2B5EF4-FFF2-40B4-BE49-F238E27FC236}">
                      <a16:creationId xmlns:a16="http://schemas.microsoft.com/office/drawing/2014/main" id="{5AFA89D7-CD6F-4CEB-9111-E2D78370DBCA}"/>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101C993-DCDA-08F3-A973-2D471664B11D}"/>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C101C993-DCDA-08F3-A973-2D471664B11D}"/>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AAF3B2-12CB-EC3E-2F76-42D1E73A3026}"/>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EAAF3B2-12CB-EC3E-2F76-42D1E73A3026}"/>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326C277-B184-D849-7CCD-ECE45C0DD27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2" name="TextBox 81">
                  <a:extLst>
                    <a:ext uri="{FF2B5EF4-FFF2-40B4-BE49-F238E27FC236}">
                      <a16:creationId xmlns:a16="http://schemas.microsoft.com/office/drawing/2014/main" id="{9326C277-B184-D849-7CCD-ECE45C0DD27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5072A-DD31-F14D-387D-75C94BA3E9E6}"/>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83" name="TextBox 82">
                  <a:extLst>
                    <a:ext uri="{FF2B5EF4-FFF2-40B4-BE49-F238E27FC236}">
                      <a16:creationId xmlns:a16="http://schemas.microsoft.com/office/drawing/2014/main" id="{9825072A-DD31-F14D-387D-75C94BA3E9E6}"/>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6"/>
                  <a:stretch>
                    <a:fillRect/>
                  </a:stretch>
                </a:blipFill>
                <a:ln w="28575">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9FDAF5F0-534A-78BD-8EE9-C11A96FC2102}"/>
                </a:ext>
              </a:extLst>
            </p:cNvPr>
            <p:cNvSpPr/>
            <p:nvPr/>
          </p:nvSpPr>
          <p:spPr>
            <a:xfrm rot="3587424" flipV="1">
              <a:off x="8607443" y="4009575"/>
              <a:ext cx="520136" cy="52013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274BCD7-3813-BA73-9B30-BF47CD291D50}"/>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E94BA9-904F-A0C9-2960-F21CEF431B24}"/>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89A09EA-9F50-8116-034D-1C4BBC3C8ED9}"/>
                  </a:ext>
                </a:extLst>
              </p:cNvPr>
              <p:cNvSpPr txBox="1"/>
              <p:nvPr/>
            </p:nvSpPr>
            <p:spPr>
              <a:xfrm>
                <a:off x="904409" y="5922863"/>
                <a:ext cx="2981027" cy="523220"/>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𝑐</m:t>
                              </m:r>
                              <m:r>
                                <a:rPr lang="en-US" sz="2800" i="1">
                                  <a:solidFill>
                                    <a:schemeClr val="tx1"/>
                                  </a:solidFill>
                                  <a:latin typeface="Cambria Math" panose="02040503050406030204" pitchFamily="18" charset="0"/>
                                </a:rPr>
                                <m:t>𝑛</m:t>
                              </m:r>
                            </m:sub>
                          </m:sSub>
                        </m:e>
                      </m:acc>
                      <m:r>
                        <a:rPr lang="en-US" sz="2800" i="1">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𝑐</m:t>
                              </m:r>
                            </m:sub>
                          </m:sSub>
                        </m:e>
                      </m:acc>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e>
                      </m:d>
                    </m:oMath>
                  </m:oMathPara>
                </a14:m>
                <a:endParaRPr lang="en-US" dirty="0">
                  <a:solidFill>
                    <a:schemeClr val="tx1"/>
                  </a:solidFill>
                </a:endParaRPr>
              </a:p>
            </p:txBody>
          </p:sp>
        </mc:Choice>
        <mc:Fallback xmlns="">
          <p:sp>
            <p:nvSpPr>
              <p:cNvPr id="88" name="TextBox 87">
                <a:extLst>
                  <a:ext uri="{FF2B5EF4-FFF2-40B4-BE49-F238E27FC236}">
                    <a16:creationId xmlns:a16="http://schemas.microsoft.com/office/drawing/2014/main" id="{D89A09EA-9F50-8116-034D-1C4BBC3C8ED9}"/>
                  </a:ext>
                </a:extLst>
              </p:cNvPr>
              <p:cNvSpPr txBox="1">
                <a:spLocks noRot="1" noChangeAspect="1" noMove="1" noResize="1" noEditPoints="1" noAdjustHandles="1" noChangeArrowheads="1" noChangeShapeType="1" noTextEdit="1"/>
              </p:cNvSpPr>
              <p:nvPr/>
            </p:nvSpPr>
            <p:spPr>
              <a:xfrm>
                <a:off x="904409" y="5922863"/>
                <a:ext cx="2981027" cy="523220"/>
              </a:xfrm>
              <a:prstGeom prst="rect">
                <a:avLst/>
              </a:prstGeom>
              <a:blipFill>
                <a:blip r:embed="rId17"/>
                <a:stretch>
                  <a:fillRect l="-1277"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A6E5C85-9728-F29E-67EC-3096AB42FF3D}"/>
                  </a:ext>
                </a:extLst>
              </p:cNvPr>
              <p:cNvSpPr txBox="1"/>
              <p:nvPr/>
            </p:nvSpPr>
            <p:spPr>
              <a:xfrm>
                <a:off x="4116416" y="5653689"/>
                <a:ext cx="7479563" cy="1026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𝑐</m:t>
                              </m:r>
                            </m:sub>
                          </m:sSub>
                        </m:e>
                      </m:acc>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𝑐</m:t>
                                  </m:r>
                                  <m:r>
                                    <a:rPr lang="en-US" sz="2800" i="1">
                                      <a:solidFill>
                                        <a:schemeClr val="tx1"/>
                                      </a:solidFill>
                                      <a:latin typeface="Cambria Math" panose="02040503050406030204" pitchFamily="18" charset="0"/>
                                    </a:rPr>
                                    <m:t>𝑛</m:t>
                                  </m:r>
                                </m:sub>
                              </m:sSub>
                            </m:e>
                          </m:acc>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den>
                      </m:f>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𝑉</m:t>
                          </m:r>
                          <m:r>
                            <a:rPr lang="en-US" sz="2800" i="0">
                              <a:solidFill>
                                <a:schemeClr val="tx1"/>
                              </a:solidFill>
                              <a:latin typeface="Cambria Math" panose="02040503050406030204" pitchFamily="18" charset="0"/>
                            </a:rPr>
                            <m:t>∠</m:t>
                          </m:r>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num>
                        <m:den>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𝐿</m:t>
                                  </m:r>
                                </m:sub>
                              </m:sSub>
                            </m:e>
                          </m:d>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den>
                      </m:f>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90" name="TextBox 89">
                <a:extLst>
                  <a:ext uri="{FF2B5EF4-FFF2-40B4-BE49-F238E27FC236}">
                    <a16:creationId xmlns:a16="http://schemas.microsoft.com/office/drawing/2014/main" id="{6A6E5C85-9728-F29E-67EC-3096AB42FF3D}"/>
                  </a:ext>
                </a:extLst>
              </p:cNvPr>
              <p:cNvSpPr txBox="1">
                <a:spLocks noRot="1" noChangeAspect="1" noMove="1" noResize="1" noEditPoints="1" noAdjustHandles="1" noChangeArrowheads="1" noChangeShapeType="1" noTextEdit="1"/>
              </p:cNvSpPr>
              <p:nvPr/>
            </p:nvSpPr>
            <p:spPr>
              <a:xfrm>
                <a:off x="4116416" y="5653689"/>
                <a:ext cx="7479563" cy="1026756"/>
              </a:xfrm>
              <a:prstGeom prst="rect">
                <a:avLst/>
              </a:prstGeom>
              <a:blipFill>
                <a:blip r:embed="rId18"/>
                <a:stretch>
                  <a:fillRect b="-1205"/>
                </a:stretch>
              </a:blipFill>
            </p:spPr>
            <p:txBody>
              <a:bodyPr/>
              <a:lstStyle/>
              <a:p>
                <a:r>
                  <a:rPr lang="en-US">
                    <a:noFill/>
                  </a:rPr>
                  <a:t> </a:t>
                </a:r>
              </a:p>
            </p:txBody>
          </p:sp>
        </mc:Fallback>
      </mc:AlternateContent>
    </p:spTree>
    <p:extLst>
      <p:ext uri="{BB962C8B-B14F-4D97-AF65-F5344CB8AC3E}">
        <p14:creationId xmlns:p14="http://schemas.microsoft.com/office/powerpoint/2010/main" val="218401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solidFill>
                  <a:schemeClr val="tx1"/>
                </a:solidFill>
              </a:rPr>
              <a:t>Currents in a balanced system</a:t>
            </a:r>
            <a:endParaRPr lang="en-US" dirty="0"/>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42</a:t>
            </a:fld>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A6E5C85-9728-F29E-67EC-3096AB42FF3D}"/>
                  </a:ext>
                </a:extLst>
              </p:cNvPr>
              <p:cNvSpPr txBox="1"/>
              <p:nvPr/>
            </p:nvSpPr>
            <p:spPr>
              <a:xfrm>
                <a:off x="358816" y="4322788"/>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𝑐</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90" name="TextBox 89">
                <a:extLst>
                  <a:ext uri="{FF2B5EF4-FFF2-40B4-BE49-F238E27FC236}">
                    <a16:creationId xmlns:a16="http://schemas.microsoft.com/office/drawing/2014/main" id="{6A6E5C85-9728-F29E-67EC-3096AB42FF3D}"/>
                  </a:ext>
                </a:extLst>
              </p:cNvPr>
              <p:cNvSpPr txBox="1">
                <a:spLocks noRot="1" noChangeAspect="1" noMove="1" noResize="1" noEditPoints="1" noAdjustHandles="1" noChangeArrowheads="1" noChangeShapeType="1" noTextEdit="1"/>
              </p:cNvSpPr>
              <p:nvPr/>
            </p:nvSpPr>
            <p:spPr>
              <a:xfrm>
                <a:off x="358816" y="4322788"/>
                <a:ext cx="3310708" cy="523220"/>
              </a:xfrm>
              <a:prstGeom prst="rect">
                <a:avLst/>
              </a:prstGeom>
              <a:blipFill>
                <a:blip r:embed="rId2"/>
                <a:stretch>
                  <a:fillRect l="-1149"/>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A33E88CE-9410-A541-ACD4-310222CBB207}"/>
              </a:ext>
            </a:extLst>
          </p:cNvPr>
          <p:cNvGrpSpPr/>
          <p:nvPr/>
        </p:nvGrpSpPr>
        <p:grpSpPr>
          <a:xfrm>
            <a:off x="3895760" y="1297459"/>
            <a:ext cx="8296240" cy="4356230"/>
            <a:chOff x="3236663" y="1525327"/>
            <a:chExt cx="8296240" cy="4356230"/>
          </a:xfrm>
        </p:grpSpPr>
        <p:cxnSp>
          <p:nvCxnSpPr>
            <p:cNvPr id="91" name="Straight Arrow Connector 90">
              <a:extLst>
                <a:ext uri="{FF2B5EF4-FFF2-40B4-BE49-F238E27FC236}">
                  <a16:creationId xmlns:a16="http://schemas.microsoft.com/office/drawing/2014/main" id="{D7A6628B-E450-7BD0-94B3-4397C4C6990D}"/>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064B4EA-9E7D-6684-AF95-5E54AA359058}"/>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528C8FF-12DD-2BDF-1F9D-A9A8E8B91449}"/>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93" name="TextBox 92">
                  <a:extLst>
                    <a:ext uri="{FF2B5EF4-FFF2-40B4-BE49-F238E27FC236}">
                      <a16:creationId xmlns:a16="http://schemas.microsoft.com/office/drawing/2014/main" id="{5528C8FF-12DD-2BDF-1F9D-A9A8E8B91449}"/>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3"/>
                  <a:stretch>
                    <a:fillRect l="-17857" r="-3571" b="-13636"/>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007D2A72-5215-2C63-C3FC-E3B7176F00E9}"/>
                </a:ext>
              </a:extLst>
            </p:cNvPr>
            <p:cNvGrpSpPr/>
            <p:nvPr/>
          </p:nvGrpSpPr>
          <p:grpSpPr>
            <a:xfrm>
              <a:off x="3937975" y="2503410"/>
              <a:ext cx="2438833" cy="2168562"/>
              <a:chOff x="3937975" y="2503410"/>
              <a:chExt cx="2438833" cy="2168562"/>
            </a:xfrm>
          </p:grpSpPr>
          <p:grpSp>
            <p:nvGrpSpPr>
              <p:cNvPr id="142" name="Group 141">
                <a:extLst>
                  <a:ext uri="{FF2B5EF4-FFF2-40B4-BE49-F238E27FC236}">
                    <a16:creationId xmlns:a16="http://schemas.microsoft.com/office/drawing/2014/main" id="{E53EE413-1CC1-681D-5F2C-8BA571D964C6}"/>
                  </a:ext>
                </a:extLst>
              </p:cNvPr>
              <p:cNvGrpSpPr/>
              <p:nvPr/>
            </p:nvGrpSpPr>
            <p:grpSpPr>
              <a:xfrm>
                <a:off x="3937975" y="3959991"/>
                <a:ext cx="711981" cy="711981"/>
                <a:chOff x="3937975" y="3959991"/>
                <a:chExt cx="711981" cy="711981"/>
              </a:xfrm>
            </p:grpSpPr>
            <p:sp>
              <p:nvSpPr>
                <p:cNvPr id="165" name="Oval 164">
                  <a:extLst>
                    <a:ext uri="{FF2B5EF4-FFF2-40B4-BE49-F238E27FC236}">
                      <a16:creationId xmlns:a16="http://schemas.microsoft.com/office/drawing/2014/main" id="{041A3480-4642-EC3D-8F7F-DCC58C2DC4A1}"/>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52065ACA-A3F4-A823-D76C-51354CAAFD23}"/>
                    </a:ext>
                  </a:extLst>
                </p:cNvPr>
                <p:cNvGrpSpPr/>
                <p:nvPr/>
              </p:nvGrpSpPr>
              <p:grpSpPr>
                <a:xfrm flipH="1" flipV="1">
                  <a:off x="4040967" y="4189482"/>
                  <a:ext cx="505998" cy="252999"/>
                  <a:chOff x="7218381" y="1613647"/>
                  <a:chExt cx="731520" cy="365760"/>
                </a:xfrm>
              </p:grpSpPr>
              <p:grpSp>
                <p:nvGrpSpPr>
                  <p:cNvPr id="167" name="Group 166">
                    <a:extLst>
                      <a:ext uri="{FF2B5EF4-FFF2-40B4-BE49-F238E27FC236}">
                        <a16:creationId xmlns:a16="http://schemas.microsoft.com/office/drawing/2014/main" id="{FF3A22F0-EB9D-1F57-4A53-22951E67C019}"/>
                      </a:ext>
                    </a:extLst>
                  </p:cNvPr>
                  <p:cNvGrpSpPr/>
                  <p:nvPr/>
                </p:nvGrpSpPr>
                <p:grpSpPr>
                  <a:xfrm>
                    <a:off x="7218381" y="1613647"/>
                    <a:ext cx="365760" cy="365760"/>
                    <a:chOff x="7218381" y="1613647"/>
                    <a:chExt cx="365760" cy="365760"/>
                  </a:xfrm>
                </p:grpSpPr>
                <p:sp>
                  <p:nvSpPr>
                    <p:cNvPr id="171" name="Arc 170">
                      <a:extLst>
                        <a:ext uri="{FF2B5EF4-FFF2-40B4-BE49-F238E27FC236}">
                          <a16:creationId xmlns:a16="http://schemas.microsoft.com/office/drawing/2014/main" id="{703DA9EE-A4C3-D937-422A-44C2D8B5E4F2}"/>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a:extLst>
                        <a:ext uri="{FF2B5EF4-FFF2-40B4-BE49-F238E27FC236}">
                          <a16:creationId xmlns:a16="http://schemas.microsoft.com/office/drawing/2014/main" id="{2B9DF503-5EAC-637C-1E6D-A4A04734BFC5}"/>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C9220EA9-57AB-5D4E-C407-A2575CC5E090}"/>
                      </a:ext>
                    </a:extLst>
                  </p:cNvPr>
                  <p:cNvGrpSpPr/>
                  <p:nvPr/>
                </p:nvGrpSpPr>
                <p:grpSpPr>
                  <a:xfrm flipV="1">
                    <a:off x="7584141" y="1613647"/>
                    <a:ext cx="365760" cy="365760"/>
                    <a:chOff x="7218381" y="1613647"/>
                    <a:chExt cx="365760" cy="365760"/>
                  </a:xfrm>
                </p:grpSpPr>
                <p:sp>
                  <p:nvSpPr>
                    <p:cNvPr id="169" name="Arc 168">
                      <a:extLst>
                        <a:ext uri="{FF2B5EF4-FFF2-40B4-BE49-F238E27FC236}">
                          <a16:creationId xmlns:a16="http://schemas.microsoft.com/office/drawing/2014/main" id="{B0331726-ADB2-F262-2A75-D5D3CA1ED0A1}"/>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a:extLst>
                        <a:ext uri="{FF2B5EF4-FFF2-40B4-BE49-F238E27FC236}">
                          <a16:creationId xmlns:a16="http://schemas.microsoft.com/office/drawing/2014/main" id="{F1892E6E-7751-A042-A1F5-1222E7CBCC25}"/>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3" name="Group 142">
                <a:extLst>
                  <a:ext uri="{FF2B5EF4-FFF2-40B4-BE49-F238E27FC236}">
                    <a16:creationId xmlns:a16="http://schemas.microsoft.com/office/drawing/2014/main" id="{4833533A-8DE7-D876-3A15-C84B08797BD1}"/>
                  </a:ext>
                </a:extLst>
              </p:cNvPr>
              <p:cNvGrpSpPr/>
              <p:nvPr/>
            </p:nvGrpSpPr>
            <p:grpSpPr>
              <a:xfrm>
                <a:off x="4793898" y="2503410"/>
                <a:ext cx="711981" cy="711981"/>
                <a:chOff x="4793898" y="2503410"/>
                <a:chExt cx="711981" cy="711981"/>
              </a:xfrm>
            </p:grpSpPr>
            <p:sp>
              <p:nvSpPr>
                <p:cNvPr id="157" name="Oval 156">
                  <a:extLst>
                    <a:ext uri="{FF2B5EF4-FFF2-40B4-BE49-F238E27FC236}">
                      <a16:creationId xmlns:a16="http://schemas.microsoft.com/office/drawing/2014/main" id="{A1F8B1B7-9D9E-46B7-56B9-75C9183E1226}"/>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4FDA6ECC-0AE7-2B4B-A2B1-AFC9961A683B}"/>
                    </a:ext>
                  </a:extLst>
                </p:cNvPr>
                <p:cNvGrpSpPr/>
                <p:nvPr/>
              </p:nvGrpSpPr>
              <p:grpSpPr>
                <a:xfrm flipH="1" flipV="1">
                  <a:off x="4896890" y="2732901"/>
                  <a:ext cx="505998" cy="252999"/>
                  <a:chOff x="7218381" y="1613647"/>
                  <a:chExt cx="731520" cy="365760"/>
                </a:xfrm>
              </p:grpSpPr>
              <p:grpSp>
                <p:nvGrpSpPr>
                  <p:cNvPr id="159" name="Group 158">
                    <a:extLst>
                      <a:ext uri="{FF2B5EF4-FFF2-40B4-BE49-F238E27FC236}">
                        <a16:creationId xmlns:a16="http://schemas.microsoft.com/office/drawing/2014/main" id="{89D42055-9D45-D31E-6C51-27206942C43C}"/>
                      </a:ext>
                    </a:extLst>
                  </p:cNvPr>
                  <p:cNvGrpSpPr/>
                  <p:nvPr/>
                </p:nvGrpSpPr>
                <p:grpSpPr>
                  <a:xfrm>
                    <a:off x="7218381" y="1613647"/>
                    <a:ext cx="365760" cy="365760"/>
                    <a:chOff x="7218381" y="1613647"/>
                    <a:chExt cx="365760" cy="365760"/>
                  </a:xfrm>
                </p:grpSpPr>
                <p:sp>
                  <p:nvSpPr>
                    <p:cNvPr id="163" name="Arc 162">
                      <a:extLst>
                        <a:ext uri="{FF2B5EF4-FFF2-40B4-BE49-F238E27FC236}">
                          <a16:creationId xmlns:a16="http://schemas.microsoft.com/office/drawing/2014/main" id="{BBE86C72-7F4D-EB73-018D-01E26D974138}"/>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Arc 163">
                      <a:extLst>
                        <a:ext uri="{FF2B5EF4-FFF2-40B4-BE49-F238E27FC236}">
                          <a16:creationId xmlns:a16="http://schemas.microsoft.com/office/drawing/2014/main" id="{4C3DFED3-BE87-3B79-64C4-674BA27F504E}"/>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992E83F5-BA91-BA83-A2CB-74ACB8B209B0}"/>
                      </a:ext>
                    </a:extLst>
                  </p:cNvPr>
                  <p:cNvGrpSpPr/>
                  <p:nvPr/>
                </p:nvGrpSpPr>
                <p:grpSpPr>
                  <a:xfrm flipV="1">
                    <a:off x="7584141" y="1613647"/>
                    <a:ext cx="365760" cy="365760"/>
                    <a:chOff x="7218381" y="1613647"/>
                    <a:chExt cx="365760" cy="365760"/>
                  </a:xfrm>
                </p:grpSpPr>
                <p:sp>
                  <p:nvSpPr>
                    <p:cNvPr id="161" name="Arc 160">
                      <a:extLst>
                        <a:ext uri="{FF2B5EF4-FFF2-40B4-BE49-F238E27FC236}">
                          <a16:creationId xmlns:a16="http://schemas.microsoft.com/office/drawing/2014/main" id="{9C5B469E-8B91-5FE8-504A-E0751FF8C249}"/>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a:extLst>
                        <a:ext uri="{FF2B5EF4-FFF2-40B4-BE49-F238E27FC236}">
                          <a16:creationId xmlns:a16="http://schemas.microsoft.com/office/drawing/2014/main" id="{A9F83101-0FC5-F23D-0B29-15661D5FB3CA}"/>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4" name="Group 143">
                <a:extLst>
                  <a:ext uri="{FF2B5EF4-FFF2-40B4-BE49-F238E27FC236}">
                    <a16:creationId xmlns:a16="http://schemas.microsoft.com/office/drawing/2014/main" id="{7A24CD8B-E4DE-4644-F2DE-AC1CC287DAD4}"/>
                  </a:ext>
                </a:extLst>
              </p:cNvPr>
              <p:cNvGrpSpPr/>
              <p:nvPr/>
            </p:nvGrpSpPr>
            <p:grpSpPr>
              <a:xfrm>
                <a:off x="5664827" y="3959904"/>
                <a:ext cx="711981" cy="711981"/>
                <a:chOff x="5664827" y="3959904"/>
                <a:chExt cx="711981" cy="711981"/>
              </a:xfrm>
            </p:grpSpPr>
            <p:sp>
              <p:nvSpPr>
                <p:cNvPr id="149" name="Oval 148">
                  <a:extLst>
                    <a:ext uri="{FF2B5EF4-FFF2-40B4-BE49-F238E27FC236}">
                      <a16:creationId xmlns:a16="http://schemas.microsoft.com/office/drawing/2014/main" id="{4FF081FB-CB8F-5A54-ADA9-8AD179592A33}"/>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0FB9DA4D-6094-36D6-8CD1-5F1B357A8DFE}"/>
                    </a:ext>
                  </a:extLst>
                </p:cNvPr>
                <p:cNvGrpSpPr/>
                <p:nvPr/>
              </p:nvGrpSpPr>
              <p:grpSpPr>
                <a:xfrm flipH="1" flipV="1">
                  <a:off x="5767819" y="4189395"/>
                  <a:ext cx="505998" cy="252999"/>
                  <a:chOff x="7218381" y="1613647"/>
                  <a:chExt cx="731520" cy="365760"/>
                </a:xfrm>
              </p:grpSpPr>
              <p:grpSp>
                <p:nvGrpSpPr>
                  <p:cNvPr id="151" name="Group 150">
                    <a:extLst>
                      <a:ext uri="{FF2B5EF4-FFF2-40B4-BE49-F238E27FC236}">
                        <a16:creationId xmlns:a16="http://schemas.microsoft.com/office/drawing/2014/main" id="{33DC0BF0-5B7B-3AAD-C8CA-ED393AFC5EC0}"/>
                      </a:ext>
                    </a:extLst>
                  </p:cNvPr>
                  <p:cNvGrpSpPr/>
                  <p:nvPr/>
                </p:nvGrpSpPr>
                <p:grpSpPr>
                  <a:xfrm>
                    <a:off x="7218381" y="1613647"/>
                    <a:ext cx="365760" cy="365760"/>
                    <a:chOff x="7218381" y="1613647"/>
                    <a:chExt cx="365760" cy="365760"/>
                  </a:xfrm>
                </p:grpSpPr>
                <p:sp>
                  <p:nvSpPr>
                    <p:cNvPr id="155" name="Arc 154">
                      <a:extLst>
                        <a:ext uri="{FF2B5EF4-FFF2-40B4-BE49-F238E27FC236}">
                          <a16:creationId xmlns:a16="http://schemas.microsoft.com/office/drawing/2014/main" id="{056293CB-4B12-DBA6-1768-59B77E966C3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a:extLst>
                        <a:ext uri="{FF2B5EF4-FFF2-40B4-BE49-F238E27FC236}">
                          <a16:creationId xmlns:a16="http://schemas.microsoft.com/office/drawing/2014/main" id="{15E13E7F-FA74-D2E6-1251-E9FCABB33603}"/>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524CC9BF-AE4B-E8BB-06AC-B68911DCDCC4}"/>
                      </a:ext>
                    </a:extLst>
                  </p:cNvPr>
                  <p:cNvGrpSpPr/>
                  <p:nvPr/>
                </p:nvGrpSpPr>
                <p:grpSpPr>
                  <a:xfrm flipV="1">
                    <a:off x="7584141" y="1613647"/>
                    <a:ext cx="365760" cy="365760"/>
                    <a:chOff x="7218381" y="1613647"/>
                    <a:chExt cx="365760" cy="365760"/>
                  </a:xfrm>
                </p:grpSpPr>
                <p:sp>
                  <p:nvSpPr>
                    <p:cNvPr id="153" name="Arc 152">
                      <a:extLst>
                        <a:ext uri="{FF2B5EF4-FFF2-40B4-BE49-F238E27FC236}">
                          <a16:creationId xmlns:a16="http://schemas.microsoft.com/office/drawing/2014/main" id="{C0A4C469-92EC-CD06-6C27-740724CA4615}"/>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a:extLst>
                        <a:ext uri="{FF2B5EF4-FFF2-40B4-BE49-F238E27FC236}">
                          <a16:creationId xmlns:a16="http://schemas.microsoft.com/office/drawing/2014/main" id="{D3DA71DF-087E-A384-9503-24D3F4C62332}"/>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5" name="Group 144">
                <a:extLst>
                  <a:ext uri="{FF2B5EF4-FFF2-40B4-BE49-F238E27FC236}">
                    <a16:creationId xmlns:a16="http://schemas.microsoft.com/office/drawing/2014/main" id="{71D7AF37-1325-C907-2992-09A30C38DA8F}"/>
                  </a:ext>
                </a:extLst>
              </p:cNvPr>
              <p:cNvGrpSpPr/>
              <p:nvPr/>
            </p:nvGrpSpPr>
            <p:grpSpPr>
              <a:xfrm flipV="1">
                <a:off x="4599441" y="3215391"/>
                <a:ext cx="1097458" cy="921892"/>
                <a:chOff x="4599441" y="3106839"/>
                <a:chExt cx="1097458" cy="921892"/>
              </a:xfrm>
            </p:grpSpPr>
            <p:cxnSp>
              <p:nvCxnSpPr>
                <p:cNvPr id="146" name="Straight Connector 145">
                  <a:extLst>
                    <a:ext uri="{FF2B5EF4-FFF2-40B4-BE49-F238E27FC236}">
                      <a16:creationId xmlns:a16="http://schemas.microsoft.com/office/drawing/2014/main" id="{29B23932-FFD5-6FAE-794D-4221EF944D17}"/>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54A37C0-B4AD-CAB8-08F8-03DD0C082C83}"/>
                    </a:ext>
                  </a:extLst>
                </p:cNvPr>
                <p:cNvCxnSpPr>
                  <a:cxnSpLocks/>
                  <a:stCxn id="157"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6DE7ABC-7942-75D9-BE6F-10BF5B370F60}"/>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5" name="Freeform 94">
              <a:extLst>
                <a:ext uri="{FF2B5EF4-FFF2-40B4-BE49-F238E27FC236}">
                  <a16:creationId xmlns:a16="http://schemas.microsoft.com/office/drawing/2014/main" id="{2778AE87-A410-A6D7-5B5E-2F41488DA23A}"/>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70EE6549-A04A-8E32-1998-40000CE77762}"/>
                </a:ext>
              </a:extLst>
            </p:cNvPr>
            <p:cNvGrpSpPr/>
            <p:nvPr/>
          </p:nvGrpSpPr>
          <p:grpSpPr>
            <a:xfrm flipV="1">
              <a:off x="6334376" y="4496549"/>
              <a:ext cx="1079069" cy="251839"/>
              <a:chOff x="6334376" y="2495734"/>
              <a:chExt cx="1079069" cy="251839"/>
            </a:xfrm>
          </p:grpSpPr>
          <p:cxnSp>
            <p:nvCxnSpPr>
              <p:cNvPr id="140" name="Straight Connector 139">
                <a:extLst>
                  <a:ext uri="{FF2B5EF4-FFF2-40B4-BE49-F238E27FC236}">
                    <a16:creationId xmlns:a16="http://schemas.microsoft.com/office/drawing/2014/main" id="{D05EDD07-7317-AB75-4D41-20D108DDE436}"/>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CAF477C-0D4C-6ECD-411D-7FE3E7A9FB0A}"/>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46CCC5A1-3033-5099-F2F3-8AE4E0F66392}"/>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Freeform 97">
              <a:extLst>
                <a:ext uri="{FF2B5EF4-FFF2-40B4-BE49-F238E27FC236}">
                  <a16:creationId xmlns:a16="http://schemas.microsoft.com/office/drawing/2014/main" id="{68FF7C9E-0393-2289-9771-16E63BAAF16A}"/>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4B78DB6D-393A-5A5C-7600-1C4C0A48AF5C}"/>
                </a:ext>
              </a:extLst>
            </p:cNvPr>
            <p:cNvGrpSpPr/>
            <p:nvPr/>
          </p:nvGrpSpPr>
          <p:grpSpPr>
            <a:xfrm flipV="1">
              <a:off x="9099091" y="3215897"/>
              <a:ext cx="1097458" cy="928730"/>
              <a:chOff x="4599441" y="3106839"/>
              <a:chExt cx="1097458" cy="928730"/>
            </a:xfrm>
          </p:grpSpPr>
          <p:cxnSp>
            <p:nvCxnSpPr>
              <p:cNvPr id="137" name="Straight Connector 136">
                <a:extLst>
                  <a:ext uri="{FF2B5EF4-FFF2-40B4-BE49-F238E27FC236}">
                    <a16:creationId xmlns:a16="http://schemas.microsoft.com/office/drawing/2014/main" id="{B7D860F4-F78E-B0E5-2C4D-98A2E7A3C1B4}"/>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7842FD-F589-B3F0-E568-E24581092362}"/>
                  </a:ext>
                </a:extLst>
              </p:cNvPr>
              <p:cNvCxnSpPr>
                <a:cxnSpLocks/>
                <a:stCxn id="136" idx="0"/>
                <a:endCxn id="118"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DA348B-1F93-6AD1-2DE4-57D488E47F40}"/>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Freeform 99">
              <a:extLst>
                <a:ext uri="{FF2B5EF4-FFF2-40B4-BE49-F238E27FC236}">
                  <a16:creationId xmlns:a16="http://schemas.microsoft.com/office/drawing/2014/main" id="{AF31502E-8003-8F00-24C8-3196F6679480}"/>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DEC7F2F5-11AE-2015-5F84-90566BFC47B3}"/>
                </a:ext>
              </a:extLst>
            </p:cNvPr>
            <p:cNvCxnSpPr>
              <a:cxnSpLocks/>
              <a:endCxn id="134"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2A3F8E-CC39-7E12-A537-C996F2469947}"/>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26F20A3-3767-2AD1-739B-B0ECB51C32B3}"/>
                </a:ext>
              </a:extLst>
            </p:cNvPr>
            <p:cNvCxnSpPr>
              <a:cxnSpLocks/>
              <a:endCxn id="135"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Freeform 103">
              <a:extLst>
                <a:ext uri="{FF2B5EF4-FFF2-40B4-BE49-F238E27FC236}">
                  <a16:creationId xmlns:a16="http://schemas.microsoft.com/office/drawing/2014/main" id="{F65153DB-FCF3-163D-7947-0DF5CC455B6F}"/>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746E81D9-7FF9-8401-621B-E295CF0B46D0}"/>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57301DF-C8D7-2416-8163-B5CA536BC249}"/>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9D5A6FE-1442-7E1A-C1C7-E20587D4696D}"/>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D69A96-3298-7D7A-EA5B-A9E142B5F257}"/>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102AAE2-9230-64D3-DAF0-9D5C26FFEDB4}"/>
                </a:ext>
              </a:extLst>
            </p:cNvPr>
            <p:cNvCxnSpPr>
              <a:cxnSpLocks/>
            </p:cNvCxnSpPr>
            <p:nvPr/>
          </p:nvCxnSpPr>
          <p:spPr>
            <a:xfrm>
              <a:off x="5430760" y="3474723"/>
              <a:ext cx="3947721" cy="4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3766B62-C292-812E-9DF2-3D4548C73CAB}"/>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110" name="TextBox 109">
                  <a:extLst>
                    <a:ext uri="{FF2B5EF4-FFF2-40B4-BE49-F238E27FC236}">
                      <a16:creationId xmlns:a16="http://schemas.microsoft.com/office/drawing/2014/main" id="{63766B62-C292-812E-9DF2-3D4548C73CAB}"/>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4286"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3306764-63F9-0C30-65E4-C2F98E57F010}"/>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11" name="TextBox 110">
                  <a:extLst>
                    <a:ext uri="{FF2B5EF4-FFF2-40B4-BE49-F238E27FC236}">
                      <a16:creationId xmlns:a16="http://schemas.microsoft.com/office/drawing/2014/main" id="{13306764-63F9-0C30-65E4-C2F98E57F010}"/>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9375" r="-3125" b="-18182"/>
                  </a:stretch>
                </a:blipFill>
              </p:spPr>
              <p:txBody>
                <a:bodyPr/>
                <a:lstStyle/>
                <a:p>
                  <a:r>
                    <a:rPr lang="en-US">
                      <a:noFill/>
                    </a:rPr>
                    <a:t> </a:t>
                  </a:r>
                </a:p>
              </p:txBody>
            </p:sp>
          </mc:Fallback>
        </mc:AlternateContent>
        <p:cxnSp>
          <p:nvCxnSpPr>
            <p:cNvPr id="112" name="Straight Connector 111">
              <a:extLst>
                <a:ext uri="{FF2B5EF4-FFF2-40B4-BE49-F238E27FC236}">
                  <a16:creationId xmlns:a16="http://schemas.microsoft.com/office/drawing/2014/main" id="{E561D834-E181-7C96-44A6-223A44A327E9}"/>
                </a:ext>
              </a:extLst>
            </p:cNvPr>
            <p:cNvCxnSpPr>
              <a:cxnSpLocks/>
            </p:cNvCxnSpPr>
            <p:nvPr/>
          </p:nvCxnSpPr>
          <p:spPr>
            <a:xfrm flipH="1">
              <a:off x="5149889" y="3466172"/>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ECD0588-EF02-1865-4892-EF18304BC0D4}"/>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9A96B260-BDF4-9C09-B464-E964A03FB9D7}"/>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115" name="TextBox 114">
              <a:extLst>
                <a:ext uri="{FF2B5EF4-FFF2-40B4-BE49-F238E27FC236}">
                  <a16:creationId xmlns:a16="http://schemas.microsoft.com/office/drawing/2014/main" id="{A798B3AF-27CE-99CF-0D89-A1EDEE3DD119}"/>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116" name="TextBox 115">
              <a:extLst>
                <a:ext uri="{FF2B5EF4-FFF2-40B4-BE49-F238E27FC236}">
                  <a16:creationId xmlns:a16="http://schemas.microsoft.com/office/drawing/2014/main" id="{EE413487-3C0F-67F0-1C4D-D266376F1D33}"/>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117" name="TextBox 116">
              <a:extLst>
                <a:ext uri="{FF2B5EF4-FFF2-40B4-BE49-F238E27FC236}">
                  <a16:creationId xmlns:a16="http://schemas.microsoft.com/office/drawing/2014/main" id="{D56AC770-CBFE-8590-BBE4-0E3A15BE6574}"/>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118" name="TextBox 117">
              <a:extLst>
                <a:ext uri="{FF2B5EF4-FFF2-40B4-BE49-F238E27FC236}">
                  <a16:creationId xmlns:a16="http://schemas.microsoft.com/office/drawing/2014/main" id="{69368B18-2FDD-D5B9-6FAA-2A9354009259}"/>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119" name="TextBox 118">
              <a:extLst>
                <a:ext uri="{FF2B5EF4-FFF2-40B4-BE49-F238E27FC236}">
                  <a16:creationId xmlns:a16="http://schemas.microsoft.com/office/drawing/2014/main" id="{00D810D8-44C2-AEBB-B7C4-C8E26C145C7B}"/>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120" name="TextBox 119">
              <a:extLst>
                <a:ext uri="{FF2B5EF4-FFF2-40B4-BE49-F238E27FC236}">
                  <a16:creationId xmlns:a16="http://schemas.microsoft.com/office/drawing/2014/main" id="{DC488295-9746-99EE-2E8A-DFFD1623A743}"/>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121" name="TextBox 120">
              <a:extLst>
                <a:ext uri="{FF2B5EF4-FFF2-40B4-BE49-F238E27FC236}">
                  <a16:creationId xmlns:a16="http://schemas.microsoft.com/office/drawing/2014/main" id="{D2184980-7B7A-F588-0063-C717D4D9344C}"/>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EBCFBE30-EE68-FC7B-EB8C-9E23031DB6E8}"/>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122" name="TextBox 121">
                  <a:extLst>
                    <a:ext uri="{FF2B5EF4-FFF2-40B4-BE49-F238E27FC236}">
                      <a16:creationId xmlns:a16="http://schemas.microsoft.com/office/drawing/2014/main" id="{EBCFBE30-EE68-FC7B-EB8C-9E23031DB6E8}"/>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6"/>
                  <a:stretch>
                    <a:fillRect l="-20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815E314E-3682-53EA-8E5A-8819BC5FE189}"/>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123" name="TextBox 122">
                  <a:extLst>
                    <a:ext uri="{FF2B5EF4-FFF2-40B4-BE49-F238E27FC236}">
                      <a16:creationId xmlns:a16="http://schemas.microsoft.com/office/drawing/2014/main" id="{815E314E-3682-53EA-8E5A-8819BC5FE189}"/>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777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46658CB3-5A86-AAD0-C4D9-1A5ED8E4E027}"/>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124" name="TextBox 123">
                  <a:extLst>
                    <a:ext uri="{FF2B5EF4-FFF2-40B4-BE49-F238E27FC236}">
                      <a16:creationId xmlns:a16="http://schemas.microsoft.com/office/drawing/2014/main" id="{46658CB3-5A86-AAD0-C4D9-1A5ED8E4E027}"/>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8182"/>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03282B9E-1DEA-9D4E-3D12-6B3E1D889C13}"/>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1860E38-2FFF-9DB7-EA70-D43111A114E4}"/>
                    </a:ext>
                  </a:extLst>
                </p:cNvPr>
                <p:cNvSpPr txBox="1"/>
                <p:nvPr/>
              </p:nvSpPr>
              <p:spPr>
                <a:xfrm>
                  <a:off x="6948425" y="2884288"/>
                  <a:ext cx="678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126" name="TextBox 125">
                  <a:extLst>
                    <a:ext uri="{FF2B5EF4-FFF2-40B4-BE49-F238E27FC236}">
                      <a16:creationId xmlns:a16="http://schemas.microsoft.com/office/drawing/2014/main" id="{51860E38-2FFF-9DB7-EA70-D43111A114E4}"/>
                    </a:ext>
                  </a:extLst>
                </p:cNvPr>
                <p:cNvSpPr txBox="1">
                  <a:spLocks noRot="1" noChangeAspect="1" noMove="1" noResize="1" noEditPoints="1" noAdjustHandles="1" noChangeArrowheads="1" noChangeShapeType="1" noTextEdit="1"/>
                </p:cNvSpPr>
                <p:nvPr/>
              </p:nvSpPr>
              <p:spPr>
                <a:xfrm>
                  <a:off x="6948425" y="2884288"/>
                  <a:ext cx="678584" cy="276999"/>
                </a:xfrm>
                <a:prstGeom prst="rect">
                  <a:avLst/>
                </a:prstGeom>
                <a:blipFill>
                  <a:blip r:embed="rId9"/>
                  <a:stretch>
                    <a:fillRect l="-7407"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64A0E35-B20F-0F53-03F5-464BADBAE23C}"/>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27" name="TextBox 126">
                  <a:extLst>
                    <a:ext uri="{FF2B5EF4-FFF2-40B4-BE49-F238E27FC236}">
                      <a16:creationId xmlns:a16="http://schemas.microsoft.com/office/drawing/2014/main" id="{864A0E35-B20F-0F53-03F5-464BADBAE23C}"/>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64BF3B5-29A3-07FB-7280-D83FEFDABE08}"/>
                    </a:ext>
                  </a:extLst>
                </p:cNvPr>
                <p:cNvSpPr txBox="1"/>
                <p:nvPr/>
              </p:nvSpPr>
              <p:spPr>
                <a:xfrm rot="10800000" flipV="1">
                  <a:off x="7119819" y="3302612"/>
                  <a:ext cx="507190"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128" name="TextBox 127">
                  <a:extLst>
                    <a:ext uri="{FF2B5EF4-FFF2-40B4-BE49-F238E27FC236}">
                      <a16:creationId xmlns:a16="http://schemas.microsoft.com/office/drawing/2014/main" id="{264BF3B5-29A3-07FB-7280-D83FEFDABE08}"/>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9F0D4868-F9CA-BAC7-1C37-3929B3E06D1E}"/>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29" name="TextBox 128">
                  <a:extLst>
                    <a:ext uri="{FF2B5EF4-FFF2-40B4-BE49-F238E27FC236}">
                      <a16:creationId xmlns:a16="http://schemas.microsoft.com/office/drawing/2014/main" id="{9F0D4868-F9CA-BAC7-1C37-3929B3E06D1E}"/>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418623F7-578E-582E-D183-49D22A6EFE45}"/>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30" name="TextBox 129">
                  <a:extLst>
                    <a:ext uri="{FF2B5EF4-FFF2-40B4-BE49-F238E27FC236}">
                      <a16:creationId xmlns:a16="http://schemas.microsoft.com/office/drawing/2014/main" id="{418623F7-578E-582E-D183-49D22A6EFE45}"/>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DAB0686-21BC-2858-2E84-1908ACBF99C3}"/>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1" name="TextBox 130">
                  <a:extLst>
                    <a:ext uri="{FF2B5EF4-FFF2-40B4-BE49-F238E27FC236}">
                      <a16:creationId xmlns:a16="http://schemas.microsoft.com/office/drawing/2014/main" id="{9DAB0686-21BC-2858-2E84-1908ACBF99C3}"/>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4"/>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5807F6F-8384-17C7-96ED-C9FBE8CEC7E1}"/>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2" name="TextBox 131">
                  <a:extLst>
                    <a:ext uri="{FF2B5EF4-FFF2-40B4-BE49-F238E27FC236}">
                      <a16:creationId xmlns:a16="http://schemas.microsoft.com/office/drawing/2014/main" id="{55807F6F-8384-17C7-96ED-C9FBE8CEC7E1}"/>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E1A10F5-82D4-BA92-7E9F-8039D5DE446B}"/>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3" name="TextBox 132">
                  <a:extLst>
                    <a:ext uri="{FF2B5EF4-FFF2-40B4-BE49-F238E27FC236}">
                      <a16:creationId xmlns:a16="http://schemas.microsoft.com/office/drawing/2014/main" id="{BE1A10F5-82D4-BA92-7E9F-8039D5DE446B}"/>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6"/>
                  <a:stretch>
                    <a:fillRect/>
                  </a:stretch>
                </a:blipFill>
                <a:ln w="28575">
                  <a:noFill/>
                </a:ln>
              </p:spPr>
              <p:txBody>
                <a:bodyPr/>
                <a:lstStyle/>
                <a:p>
                  <a:r>
                    <a:rPr lang="en-US">
                      <a:noFill/>
                    </a:rPr>
                    <a:t> </a:t>
                  </a:r>
                </a:p>
              </p:txBody>
            </p:sp>
          </mc:Fallback>
        </mc:AlternateContent>
        <p:sp>
          <p:nvSpPr>
            <p:cNvPr id="134" name="Rectangle 133">
              <a:extLst>
                <a:ext uri="{FF2B5EF4-FFF2-40B4-BE49-F238E27FC236}">
                  <a16:creationId xmlns:a16="http://schemas.microsoft.com/office/drawing/2014/main" id="{6C97FDCE-D226-3912-1FA3-8C7B6020E228}"/>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9F91C33-5E87-81B2-2224-C345DD807F82}"/>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9E59052E-7FB8-AE90-A0AA-793416F9CEFC}"/>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AF4478A7-26F2-A07F-1C78-6C20928BF24A}"/>
                  </a:ext>
                </a:extLst>
              </p:cNvPr>
              <p:cNvSpPr txBox="1"/>
              <p:nvPr/>
            </p:nvSpPr>
            <p:spPr>
              <a:xfrm>
                <a:off x="358816" y="3413751"/>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𝑏</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173" name="TextBox 172">
                <a:extLst>
                  <a:ext uri="{FF2B5EF4-FFF2-40B4-BE49-F238E27FC236}">
                    <a16:creationId xmlns:a16="http://schemas.microsoft.com/office/drawing/2014/main" id="{AF4478A7-26F2-A07F-1C78-6C20928BF24A}"/>
                  </a:ext>
                </a:extLst>
              </p:cNvPr>
              <p:cNvSpPr txBox="1">
                <a:spLocks noRot="1" noChangeAspect="1" noMove="1" noResize="1" noEditPoints="1" noAdjustHandles="1" noChangeArrowheads="1" noChangeShapeType="1" noTextEdit="1"/>
              </p:cNvSpPr>
              <p:nvPr/>
            </p:nvSpPr>
            <p:spPr>
              <a:xfrm>
                <a:off x="358816" y="3413751"/>
                <a:ext cx="3310708" cy="523220"/>
              </a:xfrm>
              <a:prstGeom prst="rect">
                <a:avLst/>
              </a:prstGeom>
              <a:blipFill>
                <a:blip r:embed="rId17"/>
                <a:stretch>
                  <a:fillRect l="-1149"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15CA3225-5959-36B8-029E-6DA9567CA525}"/>
                  </a:ext>
                </a:extLst>
              </p:cNvPr>
              <p:cNvSpPr txBox="1"/>
              <p:nvPr/>
            </p:nvSpPr>
            <p:spPr>
              <a:xfrm>
                <a:off x="358816" y="2504714"/>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𝑎</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174" name="TextBox 173">
                <a:extLst>
                  <a:ext uri="{FF2B5EF4-FFF2-40B4-BE49-F238E27FC236}">
                    <a16:creationId xmlns:a16="http://schemas.microsoft.com/office/drawing/2014/main" id="{15CA3225-5959-36B8-029E-6DA9567CA525}"/>
                  </a:ext>
                </a:extLst>
              </p:cNvPr>
              <p:cNvSpPr txBox="1">
                <a:spLocks noRot="1" noChangeAspect="1" noMove="1" noResize="1" noEditPoints="1" noAdjustHandles="1" noChangeArrowheads="1" noChangeShapeType="1" noTextEdit="1"/>
              </p:cNvSpPr>
              <p:nvPr/>
            </p:nvSpPr>
            <p:spPr>
              <a:xfrm>
                <a:off x="358816" y="2504714"/>
                <a:ext cx="3310708" cy="523220"/>
              </a:xfrm>
              <a:prstGeom prst="rect">
                <a:avLst/>
              </a:prstGeom>
              <a:blipFill>
                <a:blip r:embed="rId18"/>
                <a:stretch>
                  <a:fillRect l="-1149"/>
                </a:stretch>
              </a:blipFill>
            </p:spPr>
            <p:txBody>
              <a:bodyPr/>
              <a:lstStyle/>
              <a:p>
                <a:r>
                  <a:rPr lang="en-US">
                    <a:noFill/>
                  </a:rPr>
                  <a:t> </a:t>
                </a:r>
              </a:p>
            </p:txBody>
          </p:sp>
        </mc:Fallback>
      </mc:AlternateContent>
    </p:spTree>
    <p:extLst>
      <p:ext uri="{BB962C8B-B14F-4D97-AF65-F5344CB8AC3E}">
        <p14:creationId xmlns:p14="http://schemas.microsoft.com/office/powerpoint/2010/main" val="35816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73" grpId="0"/>
      <p:bldP spid="1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9290-EE04-2C9F-0F7D-EED62F073652}"/>
              </a:ext>
            </a:extLst>
          </p:cNvPr>
          <p:cNvSpPr>
            <a:spLocks noGrp="1"/>
          </p:cNvSpPr>
          <p:nvPr>
            <p:ph type="title"/>
          </p:nvPr>
        </p:nvSpPr>
        <p:spPr>
          <a:xfrm>
            <a:off x="838200" y="365125"/>
            <a:ext cx="10730948" cy="1009363"/>
          </a:xfrm>
        </p:spPr>
        <p:txBody>
          <a:bodyPr>
            <a:normAutofit/>
          </a:bodyPr>
          <a:lstStyle/>
          <a:p>
            <a:r>
              <a:rPr lang="en-US" dirty="0">
                <a:solidFill>
                  <a:schemeClr val="tx1"/>
                </a:solidFill>
              </a:rPr>
              <a:t>Currents in a balanced system</a:t>
            </a:r>
            <a:endParaRPr lang="en-US" dirty="0"/>
          </a:p>
        </p:txBody>
      </p:sp>
      <p:sp>
        <p:nvSpPr>
          <p:cNvPr id="3" name="Date Placeholder 2">
            <a:extLst>
              <a:ext uri="{FF2B5EF4-FFF2-40B4-BE49-F238E27FC236}">
                <a16:creationId xmlns:a16="http://schemas.microsoft.com/office/drawing/2014/main" id="{88B98A3F-D95A-0487-1C5B-D0AE330D43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6F7208-F410-F7E3-D1E7-9DFC36E2E54E}"/>
              </a:ext>
            </a:extLst>
          </p:cNvPr>
          <p:cNvSpPr>
            <a:spLocks noGrp="1"/>
          </p:cNvSpPr>
          <p:nvPr>
            <p:ph type="sldNum" sz="quarter" idx="12"/>
          </p:nvPr>
        </p:nvSpPr>
        <p:spPr/>
        <p:txBody>
          <a:bodyPr/>
          <a:lstStyle/>
          <a:p>
            <a:fld id="{697646A6-6B76-9347-9EA0-ECEE7D8FD72D}" type="slidenum">
              <a:rPr lang="en-US" smtClean="0"/>
              <a:t>43</a:t>
            </a:fld>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A6E5C85-9728-F29E-67EC-3096AB42FF3D}"/>
                  </a:ext>
                </a:extLst>
              </p:cNvPr>
              <p:cNvSpPr txBox="1"/>
              <p:nvPr/>
            </p:nvSpPr>
            <p:spPr>
              <a:xfrm>
                <a:off x="358816" y="4322788"/>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𝑐</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90" name="TextBox 89">
                <a:extLst>
                  <a:ext uri="{FF2B5EF4-FFF2-40B4-BE49-F238E27FC236}">
                    <a16:creationId xmlns:a16="http://schemas.microsoft.com/office/drawing/2014/main" id="{6A6E5C85-9728-F29E-67EC-3096AB42FF3D}"/>
                  </a:ext>
                </a:extLst>
              </p:cNvPr>
              <p:cNvSpPr txBox="1">
                <a:spLocks noRot="1" noChangeAspect="1" noMove="1" noResize="1" noEditPoints="1" noAdjustHandles="1" noChangeArrowheads="1" noChangeShapeType="1" noTextEdit="1"/>
              </p:cNvSpPr>
              <p:nvPr/>
            </p:nvSpPr>
            <p:spPr>
              <a:xfrm>
                <a:off x="358816" y="4322788"/>
                <a:ext cx="3310708" cy="523220"/>
              </a:xfrm>
              <a:prstGeom prst="rect">
                <a:avLst/>
              </a:prstGeom>
              <a:blipFill>
                <a:blip r:embed="rId2"/>
                <a:stretch>
                  <a:fillRect l="-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AF4478A7-26F2-A07F-1C78-6C20928BF24A}"/>
                  </a:ext>
                </a:extLst>
              </p:cNvPr>
              <p:cNvSpPr txBox="1"/>
              <p:nvPr/>
            </p:nvSpPr>
            <p:spPr>
              <a:xfrm>
                <a:off x="358816" y="3413751"/>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𝑏</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b="0" i="0" smtClean="0">
                              <a:solidFill>
                                <a:schemeClr val="tx1"/>
                              </a:solidFill>
                              <a:latin typeface="Cambria Math" panose="02040503050406030204" pitchFamily="18" charset="0"/>
                            </a:rPr>
                            <m:t>−120°</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173" name="TextBox 172">
                <a:extLst>
                  <a:ext uri="{FF2B5EF4-FFF2-40B4-BE49-F238E27FC236}">
                    <a16:creationId xmlns:a16="http://schemas.microsoft.com/office/drawing/2014/main" id="{AF4478A7-26F2-A07F-1C78-6C20928BF24A}"/>
                  </a:ext>
                </a:extLst>
              </p:cNvPr>
              <p:cNvSpPr txBox="1">
                <a:spLocks noRot="1" noChangeAspect="1" noMove="1" noResize="1" noEditPoints="1" noAdjustHandles="1" noChangeArrowheads="1" noChangeShapeType="1" noTextEdit="1"/>
              </p:cNvSpPr>
              <p:nvPr/>
            </p:nvSpPr>
            <p:spPr>
              <a:xfrm>
                <a:off x="358816" y="3413751"/>
                <a:ext cx="3310708" cy="523220"/>
              </a:xfrm>
              <a:prstGeom prst="rect">
                <a:avLst/>
              </a:prstGeom>
              <a:blipFill>
                <a:blip r:embed="rId3"/>
                <a:stretch>
                  <a:fillRect l="-1149"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15CA3225-5959-36B8-029E-6DA9567CA525}"/>
                  </a:ext>
                </a:extLst>
              </p:cNvPr>
              <p:cNvSpPr txBox="1"/>
              <p:nvPr/>
            </p:nvSpPr>
            <p:spPr>
              <a:xfrm>
                <a:off x="358816" y="2504714"/>
                <a:ext cx="331070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𝑎</m:t>
                              </m:r>
                            </m:sub>
                          </m:sSub>
                        </m:e>
                      </m:acc>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𝐼</m:t>
                      </m:r>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m:oMathPara>
                </a14:m>
                <a:endParaRPr lang="en-US" sz="2800" dirty="0">
                  <a:solidFill>
                    <a:schemeClr val="tx1"/>
                  </a:solidFill>
                </a:endParaRPr>
              </a:p>
            </p:txBody>
          </p:sp>
        </mc:Choice>
        <mc:Fallback xmlns="">
          <p:sp>
            <p:nvSpPr>
              <p:cNvPr id="174" name="TextBox 173">
                <a:extLst>
                  <a:ext uri="{FF2B5EF4-FFF2-40B4-BE49-F238E27FC236}">
                    <a16:creationId xmlns:a16="http://schemas.microsoft.com/office/drawing/2014/main" id="{15CA3225-5959-36B8-029E-6DA9567CA525}"/>
                  </a:ext>
                </a:extLst>
              </p:cNvPr>
              <p:cNvSpPr txBox="1">
                <a:spLocks noRot="1" noChangeAspect="1" noMove="1" noResize="1" noEditPoints="1" noAdjustHandles="1" noChangeArrowheads="1" noChangeShapeType="1" noTextEdit="1"/>
              </p:cNvSpPr>
              <p:nvPr/>
            </p:nvSpPr>
            <p:spPr>
              <a:xfrm>
                <a:off x="358816" y="2504714"/>
                <a:ext cx="3310708" cy="523220"/>
              </a:xfrm>
              <a:prstGeom prst="rect">
                <a:avLst/>
              </a:prstGeom>
              <a:blipFill>
                <a:blip r:embed="rId4"/>
                <a:stretch>
                  <a:fillRect l="-114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A366BAB-A843-27AF-D824-37ED9A709028}"/>
              </a:ext>
            </a:extLst>
          </p:cNvPr>
          <p:cNvGrpSpPr/>
          <p:nvPr/>
        </p:nvGrpSpPr>
        <p:grpSpPr>
          <a:xfrm>
            <a:off x="5393803" y="1736204"/>
            <a:ext cx="5761269" cy="4071522"/>
            <a:chOff x="3116782" y="1445949"/>
            <a:chExt cx="4388918" cy="3076576"/>
          </a:xfrm>
        </p:grpSpPr>
        <p:grpSp>
          <p:nvGrpSpPr>
            <p:cNvPr id="6" name="Group 141">
              <a:extLst>
                <a:ext uri="{FF2B5EF4-FFF2-40B4-BE49-F238E27FC236}">
                  <a16:creationId xmlns:a16="http://schemas.microsoft.com/office/drawing/2014/main" id="{210C6E4F-2FCE-6275-774B-5AF6C15C3BFE}"/>
                </a:ext>
              </a:extLst>
            </p:cNvPr>
            <p:cNvGrpSpPr>
              <a:grpSpLocks/>
            </p:cNvGrpSpPr>
            <p:nvPr/>
          </p:nvGrpSpPr>
          <p:grpSpPr bwMode="auto">
            <a:xfrm>
              <a:off x="3887392" y="2455600"/>
              <a:ext cx="2312194" cy="632222"/>
              <a:chOff x="2305" y="1017"/>
              <a:chExt cx="1942" cy="531"/>
            </a:xfrm>
          </p:grpSpPr>
          <p:sp>
            <p:nvSpPr>
              <p:cNvPr id="87" name="Rectangle 2">
                <a:extLst>
                  <a:ext uri="{FF2B5EF4-FFF2-40B4-BE49-F238E27FC236}">
                    <a16:creationId xmlns:a16="http://schemas.microsoft.com/office/drawing/2014/main" id="{04F6A7AE-1B6A-641F-3C62-557A7A08C980}"/>
                  </a:ext>
                </a:extLst>
              </p:cNvPr>
              <p:cNvSpPr>
                <a:spLocks noChangeArrowheads="1"/>
              </p:cNvSpPr>
              <p:nvPr/>
            </p:nvSpPr>
            <p:spPr bwMode="auto">
              <a:xfrm>
                <a:off x="2305" y="1288"/>
                <a:ext cx="102" cy="234"/>
              </a:xfrm>
              <a:prstGeom prst="rect">
                <a:avLst/>
              </a:prstGeom>
              <a:noFill/>
              <a:ln w="9525">
                <a:noFill/>
                <a:miter lim="800000"/>
                <a:headEnd/>
                <a:tailEnd/>
              </a:ln>
            </p:spPr>
            <p:txBody>
              <a:bodyPr wrap="none" lIns="0" tIns="0" rIns="0" bIns="0">
                <a:spAutoFit/>
              </a:bodyPr>
              <a:lstStyle/>
              <a:p>
                <a:r>
                  <a:rPr lang="en-US" sz="2400" i="1" dirty="0">
                    <a:solidFill>
                      <a:srgbClr val="000000"/>
                    </a:solidFill>
                  </a:rPr>
                  <a:t>n</a:t>
                </a:r>
                <a:endParaRPr lang="en-US" sz="2400" dirty="0"/>
              </a:p>
            </p:txBody>
          </p:sp>
          <p:grpSp>
            <p:nvGrpSpPr>
              <p:cNvPr id="88" name="Group 137">
                <a:extLst>
                  <a:ext uri="{FF2B5EF4-FFF2-40B4-BE49-F238E27FC236}">
                    <a16:creationId xmlns:a16="http://schemas.microsoft.com/office/drawing/2014/main" id="{D2E39B8F-6835-2D1E-C440-3B0D45B66B1F}"/>
                  </a:ext>
                </a:extLst>
              </p:cNvPr>
              <p:cNvGrpSpPr>
                <a:grpSpLocks/>
              </p:cNvGrpSpPr>
              <p:nvPr/>
            </p:nvGrpSpPr>
            <p:grpSpPr bwMode="auto">
              <a:xfrm>
                <a:off x="2581" y="1017"/>
                <a:ext cx="1666" cy="531"/>
                <a:chOff x="2581" y="1017"/>
                <a:chExt cx="1666" cy="531"/>
              </a:xfrm>
            </p:grpSpPr>
            <p:sp>
              <p:nvSpPr>
                <p:cNvPr id="175" name="Rectangle 7">
                  <a:extLst>
                    <a:ext uri="{FF2B5EF4-FFF2-40B4-BE49-F238E27FC236}">
                      <a16:creationId xmlns:a16="http://schemas.microsoft.com/office/drawing/2014/main" id="{A533CAAE-80AF-0BFF-3225-4DB167CF7305}"/>
                    </a:ext>
                  </a:extLst>
                </p:cNvPr>
                <p:cNvSpPr>
                  <a:spLocks noChangeArrowheads="1"/>
                </p:cNvSpPr>
                <p:nvPr/>
              </p:nvSpPr>
              <p:spPr bwMode="auto">
                <a:xfrm>
                  <a:off x="3656" y="1017"/>
                  <a:ext cx="398" cy="407"/>
                </a:xfrm>
                <a:prstGeom prst="rect">
                  <a:avLst/>
                </a:prstGeom>
                <a:solidFill>
                  <a:srgbClr val="FFFFFF"/>
                </a:solidFill>
                <a:ln w="9525">
                  <a:noFill/>
                  <a:miter lim="800000"/>
                  <a:headEnd/>
                  <a:tailEnd/>
                </a:ln>
              </p:spPr>
              <p:txBody>
                <a:bodyPr/>
                <a:lstStyle/>
                <a:p>
                  <a:endParaRPr lang="en-US" sz="2400"/>
                </a:p>
              </p:txBody>
            </p:sp>
            <p:grpSp>
              <p:nvGrpSpPr>
                <p:cNvPr id="176" name="Group 3">
                  <a:extLst>
                    <a:ext uri="{FF2B5EF4-FFF2-40B4-BE49-F238E27FC236}">
                      <a16:creationId xmlns:a16="http://schemas.microsoft.com/office/drawing/2014/main" id="{77FD72AF-D079-2071-3FA0-1FB8CCD89B92}"/>
                    </a:ext>
                  </a:extLst>
                </p:cNvPr>
                <p:cNvGrpSpPr>
                  <a:grpSpLocks/>
                </p:cNvGrpSpPr>
                <p:nvPr/>
              </p:nvGrpSpPr>
              <p:grpSpPr bwMode="auto">
                <a:xfrm>
                  <a:off x="2581" y="1377"/>
                  <a:ext cx="1666" cy="171"/>
                  <a:chOff x="3273" y="1209"/>
                  <a:chExt cx="1235" cy="147"/>
                </a:xfrm>
              </p:grpSpPr>
              <p:sp>
                <p:nvSpPr>
                  <p:cNvPr id="177" name="Rectangle 4">
                    <a:extLst>
                      <a:ext uri="{FF2B5EF4-FFF2-40B4-BE49-F238E27FC236}">
                        <a16:creationId xmlns:a16="http://schemas.microsoft.com/office/drawing/2014/main" id="{2254D6E3-EC26-986B-38C6-B983D2188A1D}"/>
                      </a:ext>
                    </a:extLst>
                  </p:cNvPr>
                  <p:cNvSpPr>
                    <a:spLocks noChangeArrowheads="1"/>
                  </p:cNvSpPr>
                  <p:nvPr/>
                </p:nvSpPr>
                <p:spPr bwMode="auto">
                  <a:xfrm>
                    <a:off x="3273" y="1266"/>
                    <a:ext cx="1137" cy="33"/>
                  </a:xfrm>
                  <a:prstGeom prst="rect">
                    <a:avLst/>
                  </a:prstGeom>
                  <a:solidFill>
                    <a:srgbClr val="0000FF"/>
                  </a:solidFill>
                  <a:ln w="9525">
                    <a:noFill/>
                    <a:miter lim="800000"/>
                    <a:headEnd/>
                    <a:tailEnd/>
                  </a:ln>
                </p:spPr>
                <p:txBody>
                  <a:bodyPr/>
                  <a:lstStyle/>
                  <a:p>
                    <a:endParaRPr lang="en-US" sz="2400"/>
                  </a:p>
                </p:txBody>
              </p:sp>
              <p:sp>
                <p:nvSpPr>
                  <p:cNvPr id="178" name="Freeform 5">
                    <a:extLst>
                      <a:ext uri="{FF2B5EF4-FFF2-40B4-BE49-F238E27FC236}">
                        <a16:creationId xmlns:a16="http://schemas.microsoft.com/office/drawing/2014/main" id="{180C0ADE-D54F-AEE8-CFB3-953161857D47}"/>
                      </a:ext>
                    </a:extLst>
                  </p:cNvPr>
                  <p:cNvSpPr>
                    <a:spLocks/>
                  </p:cNvSpPr>
                  <p:nvPr/>
                </p:nvSpPr>
                <p:spPr bwMode="auto">
                  <a:xfrm>
                    <a:off x="4362" y="1209"/>
                    <a:ext cx="146" cy="147"/>
                  </a:xfrm>
                  <a:custGeom>
                    <a:avLst/>
                    <a:gdLst>
                      <a:gd name="T0" fmla="*/ 0 w 146"/>
                      <a:gd name="T1" fmla="*/ 147 h 147"/>
                      <a:gd name="T2" fmla="*/ 146 w 146"/>
                      <a:gd name="T3" fmla="*/ 73 h 147"/>
                      <a:gd name="T4" fmla="*/ 0 w 146"/>
                      <a:gd name="T5" fmla="*/ 0 h 147"/>
                      <a:gd name="T6" fmla="*/ 46 w 146"/>
                      <a:gd name="T7" fmla="*/ 73 h 147"/>
                      <a:gd name="T8" fmla="*/ 0 w 146"/>
                      <a:gd name="T9" fmla="*/ 147 h 147"/>
                      <a:gd name="T10" fmla="*/ 0 60000 65536"/>
                      <a:gd name="T11" fmla="*/ 0 60000 65536"/>
                      <a:gd name="T12" fmla="*/ 0 60000 65536"/>
                      <a:gd name="T13" fmla="*/ 0 60000 65536"/>
                      <a:gd name="T14" fmla="*/ 0 60000 65536"/>
                      <a:gd name="T15" fmla="*/ 0 w 146"/>
                      <a:gd name="T16" fmla="*/ 0 h 147"/>
                      <a:gd name="T17" fmla="*/ 146 w 146"/>
                      <a:gd name="T18" fmla="*/ 147 h 147"/>
                    </a:gdLst>
                    <a:ahLst/>
                    <a:cxnLst>
                      <a:cxn ang="T10">
                        <a:pos x="T0" y="T1"/>
                      </a:cxn>
                      <a:cxn ang="T11">
                        <a:pos x="T2" y="T3"/>
                      </a:cxn>
                      <a:cxn ang="T12">
                        <a:pos x="T4" y="T5"/>
                      </a:cxn>
                      <a:cxn ang="T13">
                        <a:pos x="T6" y="T7"/>
                      </a:cxn>
                      <a:cxn ang="T14">
                        <a:pos x="T8" y="T9"/>
                      </a:cxn>
                    </a:cxnLst>
                    <a:rect l="T15" t="T16" r="T17" b="T18"/>
                    <a:pathLst>
                      <a:path w="146" h="147">
                        <a:moveTo>
                          <a:pt x="0" y="147"/>
                        </a:moveTo>
                        <a:lnTo>
                          <a:pt x="146" y="73"/>
                        </a:lnTo>
                        <a:lnTo>
                          <a:pt x="0" y="0"/>
                        </a:lnTo>
                        <a:lnTo>
                          <a:pt x="46" y="73"/>
                        </a:lnTo>
                        <a:lnTo>
                          <a:pt x="0" y="147"/>
                        </a:lnTo>
                        <a:close/>
                      </a:path>
                    </a:pathLst>
                  </a:custGeom>
                  <a:solidFill>
                    <a:srgbClr val="0000FF"/>
                  </a:solidFill>
                  <a:ln w="9525">
                    <a:noFill/>
                    <a:round/>
                    <a:headEnd/>
                    <a:tailEnd/>
                  </a:ln>
                </p:spPr>
                <p:txBody>
                  <a:bodyPr/>
                  <a:lstStyle/>
                  <a:p>
                    <a:endParaRPr lang="en-US" sz="2400"/>
                  </a:p>
                </p:txBody>
              </p:sp>
            </p:grpSp>
          </p:grpSp>
        </p:grpSp>
        <p:grpSp>
          <p:nvGrpSpPr>
            <p:cNvPr id="84" name="Group 18">
              <a:extLst>
                <a:ext uri="{FF2B5EF4-FFF2-40B4-BE49-F238E27FC236}">
                  <a16:creationId xmlns:a16="http://schemas.microsoft.com/office/drawing/2014/main" id="{54211F87-F068-B99C-3633-7AEDE3FD8368}"/>
                </a:ext>
              </a:extLst>
            </p:cNvPr>
            <p:cNvGrpSpPr>
              <a:grpSpLocks/>
            </p:cNvGrpSpPr>
            <p:nvPr/>
          </p:nvGrpSpPr>
          <p:grpSpPr bwMode="auto">
            <a:xfrm>
              <a:off x="3326608" y="2977094"/>
              <a:ext cx="896541" cy="1545431"/>
              <a:chOff x="2719" y="1276"/>
              <a:chExt cx="558" cy="1117"/>
            </a:xfrm>
          </p:grpSpPr>
          <p:sp>
            <p:nvSpPr>
              <p:cNvPr id="85" name="Freeform 19">
                <a:extLst>
                  <a:ext uri="{FF2B5EF4-FFF2-40B4-BE49-F238E27FC236}">
                    <a16:creationId xmlns:a16="http://schemas.microsoft.com/office/drawing/2014/main" id="{F1FCBB3A-E2C1-8E3F-D659-8C07F345A6A1}"/>
                  </a:ext>
                </a:extLst>
              </p:cNvPr>
              <p:cNvSpPr>
                <a:spLocks/>
              </p:cNvSpPr>
              <p:nvPr/>
            </p:nvSpPr>
            <p:spPr bwMode="auto">
              <a:xfrm>
                <a:off x="2752" y="1276"/>
                <a:ext cx="525" cy="1038"/>
              </a:xfrm>
              <a:custGeom>
                <a:avLst/>
                <a:gdLst>
                  <a:gd name="T0" fmla="*/ 525 w 525"/>
                  <a:gd name="T1" fmla="*/ 15 h 1038"/>
                  <a:gd name="T2" fmla="*/ 496 w 525"/>
                  <a:gd name="T3" fmla="*/ 0 h 1038"/>
                  <a:gd name="T4" fmla="*/ 0 w 525"/>
                  <a:gd name="T5" fmla="*/ 1024 h 1038"/>
                  <a:gd name="T6" fmla="*/ 28 w 525"/>
                  <a:gd name="T7" fmla="*/ 1038 h 1038"/>
                  <a:gd name="T8" fmla="*/ 525 w 525"/>
                  <a:gd name="T9" fmla="*/ 15 h 1038"/>
                  <a:gd name="T10" fmla="*/ 0 60000 65536"/>
                  <a:gd name="T11" fmla="*/ 0 60000 65536"/>
                  <a:gd name="T12" fmla="*/ 0 60000 65536"/>
                  <a:gd name="T13" fmla="*/ 0 60000 65536"/>
                  <a:gd name="T14" fmla="*/ 0 60000 65536"/>
                  <a:gd name="T15" fmla="*/ 0 w 525"/>
                  <a:gd name="T16" fmla="*/ 0 h 1038"/>
                  <a:gd name="T17" fmla="*/ 525 w 525"/>
                  <a:gd name="T18" fmla="*/ 1038 h 1038"/>
                </a:gdLst>
                <a:ahLst/>
                <a:cxnLst>
                  <a:cxn ang="T10">
                    <a:pos x="T0" y="T1"/>
                  </a:cxn>
                  <a:cxn ang="T11">
                    <a:pos x="T2" y="T3"/>
                  </a:cxn>
                  <a:cxn ang="T12">
                    <a:pos x="T4" y="T5"/>
                  </a:cxn>
                  <a:cxn ang="T13">
                    <a:pos x="T6" y="T7"/>
                  </a:cxn>
                  <a:cxn ang="T14">
                    <a:pos x="T8" y="T9"/>
                  </a:cxn>
                </a:cxnLst>
                <a:rect l="T15" t="T16" r="T17" b="T18"/>
                <a:pathLst>
                  <a:path w="525" h="1038">
                    <a:moveTo>
                      <a:pt x="525" y="15"/>
                    </a:moveTo>
                    <a:lnTo>
                      <a:pt x="496" y="0"/>
                    </a:lnTo>
                    <a:lnTo>
                      <a:pt x="0" y="1024"/>
                    </a:lnTo>
                    <a:lnTo>
                      <a:pt x="28" y="1038"/>
                    </a:lnTo>
                    <a:lnTo>
                      <a:pt x="525" y="15"/>
                    </a:lnTo>
                    <a:close/>
                  </a:path>
                </a:pathLst>
              </a:custGeom>
              <a:solidFill>
                <a:srgbClr val="008000"/>
              </a:solidFill>
              <a:ln w="9525">
                <a:noFill/>
                <a:round/>
                <a:headEnd/>
                <a:tailEnd/>
              </a:ln>
            </p:spPr>
            <p:txBody>
              <a:bodyPr/>
              <a:lstStyle/>
              <a:p>
                <a:endParaRPr lang="en-US" sz="2400"/>
              </a:p>
            </p:txBody>
          </p:sp>
          <p:sp>
            <p:nvSpPr>
              <p:cNvPr id="86" name="Freeform 20">
                <a:extLst>
                  <a:ext uri="{FF2B5EF4-FFF2-40B4-BE49-F238E27FC236}">
                    <a16:creationId xmlns:a16="http://schemas.microsoft.com/office/drawing/2014/main" id="{96267E2C-997E-BA48-9A89-20C531EF910C}"/>
                  </a:ext>
                </a:extLst>
              </p:cNvPr>
              <p:cNvSpPr>
                <a:spLocks/>
              </p:cNvSpPr>
              <p:nvPr/>
            </p:nvSpPr>
            <p:spPr bwMode="auto">
              <a:xfrm>
                <a:off x="2719" y="2229"/>
                <a:ext cx="133" cy="164"/>
              </a:xfrm>
              <a:custGeom>
                <a:avLst/>
                <a:gdLst>
                  <a:gd name="T0" fmla="*/ 0 w 133"/>
                  <a:gd name="T1" fmla="*/ 0 h 164"/>
                  <a:gd name="T2" fmla="*/ 3 w 133"/>
                  <a:gd name="T3" fmla="*/ 164 h 164"/>
                  <a:gd name="T4" fmla="*/ 133 w 133"/>
                  <a:gd name="T5" fmla="*/ 65 h 164"/>
                  <a:gd name="T6" fmla="*/ 47 w 133"/>
                  <a:gd name="T7" fmla="*/ 74 h 164"/>
                  <a:gd name="T8" fmla="*/ 0 w 133"/>
                  <a:gd name="T9" fmla="*/ 0 h 164"/>
                  <a:gd name="T10" fmla="*/ 0 60000 65536"/>
                  <a:gd name="T11" fmla="*/ 0 60000 65536"/>
                  <a:gd name="T12" fmla="*/ 0 60000 65536"/>
                  <a:gd name="T13" fmla="*/ 0 60000 65536"/>
                  <a:gd name="T14" fmla="*/ 0 60000 65536"/>
                  <a:gd name="T15" fmla="*/ 0 w 133"/>
                  <a:gd name="T16" fmla="*/ 0 h 164"/>
                  <a:gd name="T17" fmla="*/ 133 w 133"/>
                  <a:gd name="T18" fmla="*/ 164 h 164"/>
                </a:gdLst>
                <a:ahLst/>
                <a:cxnLst>
                  <a:cxn ang="T10">
                    <a:pos x="T0" y="T1"/>
                  </a:cxn>
                  <a:cxn ang="T11">
                    <a:pos x="T2" y="T3"/>
                  </a:cxn>
                  <a:cxn ang="T12">
                    <a:pos x="T4" y="T5"/>
                  </a:cxn>
                  <a:cxn ang="T13">
                    <a:pos x="T6" y="T7"/>
                  </a:cxn>
                  <a:cxn ang="T14">
                    <a:pos x="T8" y="T9"/>
                  </a:cxn>
                </a:cxnLst>
                <a:rect l="T15" t="T16" r="T17" b="T18"/>
                <a:pathLst>
                  <a:path w="133" h="164">
                    <a:moveTo>
                      <a:pt x="0" y="0"/>
                    </a:moveTo>
                    <a:lnTo>
                      <a:pt x="3" y="164"/>
                    </a:lnTo>
                    <a:lnTo>
                      <a:pt x="133" y="65"/>
                    </a:lnTo>
                    <a:lnTo>
                      <a:pt x="47" y="74"/>
                    </a:lnTo>
                    <a:lnTo>
                      <a:pt x="0" y="0"/>
                    </a:lnTo>
                    <a:close/>
                  </a:path>
                </a:pathLst>
              </a:custGeom>
              <a:solidFill>
                <a:srgbClr val="008000"/>
              </a:solidFill>
              <a:ln w="9525">
                <a:noFill/>
                <a:round/>
                <a:headEnd/>
                <a:tailEnd/>
              </a:ln>
            </p:spPr>
            <p:txBody>
              <a:bodyPr/>
              <a:lstStyle/>
              <a:p>
                <a:endParaRPr lang="en-US" sz="2400"/>
              </a:p>
            </p:txBody>
          </p:sp>
        </p:grpSp>
        <p:grpSp>
          <p:nvGrpSpPr>
            <p:cNvPr id="8" name="Group 139">
              <a:extLst>
                <a:ext uri="{FF2B5EF4-FFF2-40B4-BE49-F238E27FC236}">
                  <a16:creationId xmlns:a16="http://schemas.microsoft.com/office/drawing/2014/main" id="{62AF1F37-3DF2-88F2-54A5-DB6FB0293324}"/>
                </a:ext>
              </a:extLst>
            </p:cNvPr>
            <p:cNvGrpSpPr>
              <a:grpSpLocks/>
            </p:cNvGrpSpPr>
            <p:nvPr/>
          </p:nvGrpSpPr>
          <p:grpSpPr bwMode="auto">
            <a:xfrm>
              <a:off x="3334941" y="1445949"/>
              <a:ext cx="890588" cy="1547813"/>
              <a:chOff x="1841" y="169"/>
              <a:chExt cx="748" cy="1300"/>
            </a:xfrm>
          </p:grpSpPr>
          <p:sp>
            <p:nvSpPr>
              <p:cNvPr id="79" name="Rectangle 15">
                <a:extLst>
                  <a:ext uri="{FF2B5EF4-FFF2-40B4-BE49-F238E27FC236}">
                    <a16:creationId xmlns:a16="http://schemas.microsoft.com/office/drawing/2014/main" id="{66035AF1-E31F-4F15-F0C4-78BAEC33C0D2}"/>
                  </a:ext>
                </a:extLst>
              </p:cNvPr>
              <p:cNvSpPr>
                <a:spLocks noChangeArrowheads="1"/>
              </p:cNvSpPr>
              <p:nvPr/>
            </p:nvSpPr>
            <p:spPr bwMode="auto">
              <a:xfrm>
                <a:off x="1857" y="550"/>
                <a:ext cx="401" cy="407"/>
              </a:xfrm>
              <a:prstGeom prst="rect">
                <a:avLst/>
              </a:prstGeom>
              <a:solidFill>
                <a:srgbClr val="FFFFFF"/>
              </a:solidFill>
              <a:ln w="9525">
                <a:noFill/>
                <a:miter lim="800000"/>
                <a:headEnd/>
                <a:tailEnd/>
              </a:ln>
            </p:spPr>
            <p:txBody>
              <a:bodyPr/>
              <a:lstStyle/>
              <a:p>
                <a:endParaRPr lang="en-US" sz="2400"/>
              </a:p>
            </p:txBody>
          </p:sp>
          <p:grpSp>
            <p:nvGrpSpPr>
              <p:cNvPr id="80" name="Group 21">
                <a:extLst>
                  <a:ext uri="{FF2B5EF4-FFF2-40B4-BE49-F238E27FC236}">
                    <a16:creationId xmlns:a16="http://schemas.microsoft.com/office/drawing/2014/main" id="{1E8D1DED-24CA-A2EC-0C19-A96A8E3BA4B4}"/>
                  </a:ext>
                </a:extLst>
              </p:cNvPr>
              <p:cNvGrpSpPr>
                <a:grpSpLocks/>
              </p:cNvGrpSpPr>
              <p:nvPr/>
            </p:nvGrpSpPr>
            <p:grpSpPr bwMode="auto">
              <a:xfrm>
                <a:off x="1841" y="169"/>
                <a:ext cx="748" cy="1300"/>
                <a:chOff x="2724" y="169"/>
                <a:chExt cx="555" cy="1119"/>
              </a:xfrm>
            </p:grpSpPr>
            <p:sp>
              <p:nvSpPr>
                <p:cNvPr id="81" name="Freeform 22">
                  <a:extLst>
                    <a:ext uri="{FF2B5EF4-FFF2-40B4-BE49-F238E27FC236}">
                      <a16:creationId xmlns:a16="http://schemas.microsoft.com/office/drawing/2014/main" id="{13CA53A9-E39C-624B-C141-09B70693CC0D}"/>
                    </a:ext>
                  </a:extLst>
                </p:cNvPr>
                <p:cNvSpPr>
                  <a:spLocks/>
                </p:cNvSpPr>
                <p:nvPr/>
              </p:nvSpPr>
              <p:spPr bwMode="auto">
                <a:xfrm>
                  <a:off x="2756" y="249"/>
                  <a:ext cx="523" cy="1039"/>
                </a:xfrm>
                <a:custGeom>
                  <a:avLst/>
                  <a:gdLst>
                    <a:gd name="T0" fmla="*/ 495 w 523"/>
                    <a:gd name="T1" fmla="*/ 1039 h 1039"/>
                    <a:gd name="T2" fmla="*/ 523 w 523"/>
                    <a:gd name="T3" fmla="*/ 1025 h 1039"/>
                    <a:gd name="T4" fmla="*/ 28 w 523"/>
                    <a:gd name="T5" fmla="*/ 0 h 1039"/>
                    <a:gd name="T6" fmla="*/ 0 w 523"/>
                    <a:gd name="T7" fmla="*/ 15 h 1039"/>
                    <a:gd name="T8" fmla="*/ 495 w 523"/>
                    <a:gd name="T9" fmla="*/ 1039 h 1039"/>
                    <a:gd name="T10" fmla="*/ 0 60000 65536"/>
                    <a:gd name="T11" fmla="*/ 0 60000 65536"/>
                    <a:gd name="T12" fmla="*/ 0 60000 65536"/>
                    <a:gd name="T13" fmla="*/ 0 60000 65536"/>
                    <a:gd name="T14" fmla="*/ 0 60000 65536"/>
                    <a:gd name="T15" fmla="*/ 0 w 523"/>
                    <a:gd name="T16" fmla="*/ 0 h 1039"/>
                    <a:gd name="T17" fmla="*/ 523 w 523"/>
                    <a:gd name="T18" fmla="*/ 1039 h 1039"/>
                  </a:gdLst>
                  <a:ahLst/>
                  <a:cxnLst>
                    <a:cxn ang="T10">
                      <a:pos x="T0" y="T1"/>
                    </a:cxn>
                    <a:cxn ang="T11">
                      <a:pos x="T2" y="T3"/>
                    </a:cxn>
                    <a:cxn ang="T12">
                      <a:pos x="T4" y="T5"/>
                    </a:cxn>
                    <a:cxn ang="T13">
                      <a:pos x="T6" y="T7"/>
                    </a:cxn>
                    <a:cxn ang="T14">
                      <a:pos x="T8" y="T9"/>
                    </a:cxn>
                  </a:cxnLst>
                  <a:rect l="T15" t="T16" r="T17" b="T18"/>
                  <a:pathLst>
                    <a:path w="523" h="1039">
                      <a:moveTo>
                        <a:pt x="495" y="1039"/>
                      </a:moveTo>
                      <a:lnTo>
                        <a:pt x="523" y="1025"/>
                      </a:lnTo>
                      <a:lnTo>
                        <a:pt x="28" y="0"/>
                      </a:lnTo>
                      <a:lnTo>
                        <a:pt x="0" y="15"/>
                      </a:lnTo>
                      <a:lnTo>
                        <a:pt x="495" y="1039"/>
                      </a:lnTo>
                      <a:close/>
                    </a:path>
                  </a:pathLst>
                </a:custGeom>
                <a:solidFill>
                  <a:srgbClr val="FF0000"/>
                </a:solidFill>
                <a:ln w="9525">
                  <a:noFill/>
                  <a:round/>
                  <a:headEnd/>
                  <a:tailEnd/>
                </a:ln>
              </p:spPr>
              <p:txBody>
                <a:bodyPr/>
                <a:lstStyle/>
                <a:p>
                  <a:endParaRPr lang="en-US" sz="2400"/>
                </a:p>
              </p:txBody>
            </p:sp>
            <p:sp>
              <p:nvSpPr>
                <p:cNvPr id="82" name="Freeform 23">
                  <a:extLst>
                    <a:ext uri="{FF2B5EF4-FFF2-40B4-BE49-F238E27FC236}">
                      <a16:creationId xmlns:a16="http://schemas.microsoft.com/office/drawing/2014/main" id="{65764E6C-8C4F-3D79-F591-D2E7C77D2C76}"/>
                    </a:ext>
                  </a:extLst>
                </p:cNvPr>
                <p:cNvSpPr>
                  <a:spLocks/>
                </p:cNvSpPr>
                <p:nvPr/>
              </p:nvSpPr>
              <p:spPr bwMode="auto">
                <a:xfrm>
                  <a:off x="2724" y="169"/>
                  <a:ext cx="133" cy="162"/>
                </a:xfrm>
                <a:custGeom>
                  <a:avLst/>
                  <a:gdLst>
                    <a:gd name="T0" fmla="*/ 133 w 133"/>
                    <a:gd name="T1" fmla="*/ 97 h 162"/>
                    <a:gd name="T2" fmla="*/ 2 w 133"/>
                    <a:gd name="T3" fmla="*/ 0 h 162"/>
                    <a:gd name="T4" fmla="*/ 0 w 133"/>
                    <a:gd name="T5" fmla="*/ 162 h 162"/>
                    <a:gd name="T6" fmla="*/ 46 w 133"/>
                    <a:gd name="T7" fmla="*/ 89 h 162"/>
                    <a:gd name="T8" fmla="*/ 133 w 133"/>
                    <a:gd name="T9" fmla="*/ 97 h 162"/>
                    <a:gd name="T10" fmla="*/ 0 60000 65536"/>
                    <a:gd name="T11" fmla="*/ 0 60000 65536"/>
                    <a:gd name="T12" fmla="*/ 0 60000 65536"/>
                    <a:gd name="T13" fmla="*/ 0 60000 65536"/>
                    <a:gd name="T14" fmla="*/ 0 60000 65536"/>
                    <a:gd name="T15" fmla="*/ 0 w 133"/>
                    <a:gd name="T16" fmla="*/ 0 h 162"/>
                    <a:gd name="T17" fmla="*/ 133 w 133"/>
                    <a:gd name="T18" fmla="*/ 162 h 162"/>
                  </a:gdLst>
                  <a:ahLst/>
                  <a:cxnLst>
                    <a:cxn ang="T10">
                      <a:pos x="T0" y="T1"/>
                    </a:cxn>
                    <a:cxn ang="T11">
                      <a:pos x="T2" y="T3"/>
                    </a:cxn>
                    <a:cxn ang="T12">
                      <a:pos x="T4" y="T5"/>
                    </a:cxn>
                    <a:cxn ang="T13">
                      <a:pos x="T6" y="T7"/>
                    </a:cxn>
                    <a:cxn ang="T14">
                      <a:pos x="T8" y="T9"/>
                    </a:cxn>
                  </a:cxnLst>
                  <a:rect l="T15" t="T16" r="T17" b="T18"/>
                  <a:pathLst>
                    <a:path w="133" h="162">
                      <a:moveTo>
                        <a:pt x="133" y="97"/>
                      </a:moveTo>
                      <a:lnTo>
                        <a:pt x="2" y="0"/>
                      </a:lnTo>
                      <a:lnTo>
                        <a:pt x="0" y="162"/>
                      </a:lnTo>
                      <a:lnTo>
                        <a:pt x="46" y="89"/>
                      </a:lnTo>
                      <a:lnTo>
                        <a:pt x="133" y="97"/>
                      </a:lnTo>
                      <a:close/>
                    </a:path>
                  </a:pathLst>
                </a:custGeom>
                <a:solidFill>
                  <a:srgbClr val="FF0000"/>
                </a:solidFill>
                <a:ln w="9525">
                  <a:noFill/>
                  <a:round/>
                  <a:headEnd/>
                  <a:tailEnd/>
                </a:ln>
              </p:spPr>
              <p:txBody>
                <a:bodyPr/>
                <a:lstStyle/>
                <a:p>
                  <a:endParaRPr lang="en-US" sz="2400"/>
                </a:p>
              </p:txBody>
            </p:sp>
          </p:grpSp>
        </p:grpSp>
        <p:grpSp>
          <p:nvGrpSpPr>
            <p:cNvPr id="9" name="Group 136">
              <a:extLst>
                <a:ext uri="{FF2B5EF4-FFF2-40B4-BE49-F238E27FC236}">
                  <a16:creationId xmlns:a16="http://schemas.microsoft.com/office/drawing/2014/main" id="{EF5F6D0B-5658-8394-AB51-423391231A57}"/>
                </a:ext>
              </a:extLst>
            </p:cNvPr>
            <p:cNvGrpSpPr>
              <a:grpSpLocks/>
            </p:cNvGrpSpPr>
            <p:nvPr/>
          </p:nvGrpSpPr>
          <p:grpSpPr bwMode="auto">
            <a:xfrm>
              <a:off x="4182666" y="2702059"/>
              <a:ext cx="3323034" cy="283369"/>
              <a:chOff x="2553" y="1224"/>
              <a:chExt cx="2791" cy="238"/>
            </a:xfrm>
          </p:grpSpPr>
          <p:sp>
            <p:nvSpPr>
              <p:cNvPr id="40" name="Rectangle 63">
                <a:extLst>
                  <a:ext uri="{FF2B5EF4-FFF2-40B4-BE49-F238E27FC236}">
                    <a16:creationId xmlns:a16="http://schemas.microsoft.com/office/drawing/2014/main" id="{05170F91-AA68-4B80-26C5-F72F8C90E7DF}"/>
                  </a:ext>
                </a:extLst>
              </p:cNvPr>
              <p:cNvSpPr>
                <a:spLocks noChangeArrowheads="1"/>
              </p:cNvSpPr>
              <p:nvPr/>
            </p:nvSpPr>
            <p:spPr bwMode="auto">
              <a:xfrm>
                <a:off x="4556" y="1224"/>
                <a:ext cx="788" cy="234"/>
              </a:xfrm>
              <a:prstGeom prst="rect">
                <a:avLst/>
              </a:prstGeom>
              <a:noFill/>
              <a:ln w="9525">
                <a:noFill/>
                <a:miter lim="800000"/>
                <a:headEnd/>
                <a:tailEnd/>
              </a:ln>
            </p:spPr>
            <p:txBody>
              <a:bodyPr wrap="none" lIns="0" tIns="0" rIns="0" bIns="0">
                <a:spAutoFit/>
              </a:bodyPr>
              <a:lstStyle/>
              <a:p>
                <a:r>
                  <a:rPr lang="en-US" sz="2400" i="1">
                    <a:solidFill>
                      <a:srgbClr val="000000"/>
                    </a:solidFill>
                  </a:rPr>
                  <a:t>Reference</a:t>
                </a:r>
                <a:endParaRPr lang="en-US" sz="2400"/>
              </a:p>
            </p:txBody>
          </p:sp>
          <p:grpSp>
            <p:nvGrpSpPr>
              <p:cNvPr id="41" name="Group 98">
                <a:extLst>
                  <a:ext uri="{FF2B5EF4-FFF2-40B4-BE49-F238E27FC236}">
                    <a16:creationId xmlns:a16="http://schemas.microsoft.com/office/drawing/2014/main" id="{8860F7B7-7593-3510-3952-88D8D77A09D8}"/>
                  </a:ext>
                </a:extLst>
              </p:cNvPr>
              <p:cNvGrpSpPr>
                <a:grpSpLocks/>
              </p:cNvGrpSpPr>
              <p:nvPr/>
            </p:nvGrpSpPr>
            <p:grpSpPr bwMode="auto">
              <a:xfrm>
                <a:off x="2553" y="1453"/>
                <a:ext cx="2704" cy="9"/>
                <a:chOff x="3252" y="1274"/>
                <a:chExt cx="2005" cy="8"/>
              </a:xfrm>
            </p:grpSpPr>
            <p:sp>
              <p:nvSpPr>
                <p:cNvPr id="42" name="Freeform 99">
                  <a:extLst>
                    <a:ext uri="{FF2B5EF4-FFF2-40B4-BE49-F238E27FC236}">
                      <a16:creationId xmlns:a16="http://schemas.microsoft.com/office/drawing/2014/main" id="{721A7E7D-B227-042B-B76D-C8AF0BCB3187}"/>
                    </a:ext>
                  </a:extLst>
                </p:cNvPr>
                <p:cNvSpPr>
                  <a:spLocks/>
                </p:cNvSpPr>
                <p:nvPr/>
              </p:nvSpPr>
              <p:spPr bwMode="auto">
                <a:xfrm>
                  <a:off x="3252" y="1274"/>
                  <a:ext cx="39" cy="8"/>
                </a:xfrm>
                <a:custGeom>
                  <a:avLst/>
                  <a:gdLst>
                    <a:gd name="T0" fmla="*/ 5 w 39"/>
                    <a:gd name="T1" fmla="*/ 0 h 8"/>
                    <a:gd name="T2" fmla="*/ 4 w 39"/>
                    <a:gd name="T3" fmla="*/ 0 h 8"/>
                    <a:gd name="T4" fmla="*/ 3 w 39"/>
                    <a:gd name="T5" fmla="*/ 1 h 8"/>
                    <a:gd name="T6" fmla="*/ 1 w 39"/>
                    <a:gd name="T7" fmla="*/ 2 h 8"/>
                    <a:gd name="T8" fmla="*/ 0 w 39"/>
                    <a:gd name="T9" fmla="*/ 4 h 8"/>
                    <a:gd name="T10" fmla="*/ 0 w 39"/>
                    <a:gd name="T11" fmla="*/ 4 h 8"/>
                    <a:gd name="T12" fmla="*/ 1 w 39"/>
                    <a:gd name="T13" fmla="*/ 5 h 8"/>
                    <a:gd name="T14" fmla="*/ 3 w 39"/>
                    <a:gd name="T15" fmla="*/ 6 h 8"/>
                    <a:gd name="T16" fmla="*/ 4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5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5" y="0"/>
                      </a:moveTo>
                      <a:lnTo>
                        <a:pt x="4" y="0"/>
                      </a:lnTo>
                      <a:lnTo>
                        <a:pt x="3" y="1"/>
                      </a:lnTo>
                      <a:lnTo>
                        <a:pt x="1" y="2"/>
                      </a:lnTo>
                      <a:lnTo>
                        <a:pt x="0" y="4"/>
                      </a:lnTo>
                      <a:lnTo>
                        <a:pt x="1" y="5"/>
                      </a:lnTo>
                      <a:lnTo>
                        <a:pt x="3" y="6"/>
                      </a:lnTo>
                      <a:lnTo>
                        <a:pt x="4" y="8"/>
                      </a:lnTo>
                      <a:lnTo>
                        <a:pt x="34" y="8"/>
                      </a:lnTo>
                      <a:lnTo>
                        <a:pt x="35" y="8"/>
                      </a:lnTo>
                      <a:lnTo>
                        <a:pt x="37" y="8"/>
                      </a:lnTo>
                      <a:lnTo>
                        <a:pt x="38" y="6"/>
                      </a:lnTo>
                      <a:lnTo>
                        <a:pt x="39" y="5"/>
                      </a:lnTo>
                      <a:lnTo>
                        <a:pt x="39" y="4"/>
                      </a:lnTo>
                      <a:lnTo>
                        <a:pt x="38" y="2"/>
                      </a:lnTo>
                      <a:lnTo>
                        <a:pt x="37" y="1"/>
                      </a:lnTo>
                      <a:lnTo>
                        <a:pt x="35" y="0"/>
                      </a:lnTo>
                      <a:lnTo>
                        <a:pt x="5" y="0"/>
                      </a:lnTo>
                      <a:close/>
                    </a:path>
                  </a:pathLst>
                </a:custGeom>
                <a:solidFill>
                  <a:srgbClr val="000000"/>
                </a:solidFill>
                <a:ln w="9525">
                  <a:noFill/>
                  <a:round/>
                  <a:headEnd/>
                  <a:tailEnd/>
                </a:ln>
              </p:spPr>
              <p:txBody>
                <a:bodyPr/>
                <a:lstStyle/>
                <a:p>
                  <a:endParaRPr lang="en-US" sz="2400"/>
                </a:p>
              </p:txBody>
            </p:sp>
            <p:sp>
              <p:nvSpPr>
                <p:cNvPr id="43" name="Freeform 100">
                  <a:extLst>
                    <a:ext uri="{FF2B5EF4-FFF2-40B4-BE49-F238E27FC236}">
                      <a16:creationId xmlns:a16="http://schemas.microsoft.com/office/drawing/2014/main" id="{2FFE9250-D150-4449-29B5-43BBC567628D}"/>
                    </a:ext>
                  </a:extLst>
                </p:cNvPr>
                <p:cNvSpPr>
                  <a:spLocks/>
                </p:cNvSpPr>
                <p:nvPr/>
              </p:nvSpPr>
              <p:spPr bwMode="auto">
                <a:xfrm>
                  <a:off x="3307"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44" name="Freeform 101">
                  <a:extLst>
                    <a:ext uri="{FF2B5EF4-FFF2-40B4-BE49-F238E27FC236}">
                      <a16:creationId xmlns:a16="http://schemas.microsoft.com/office/drawing/2014/main" id="{34343491-85CE-7F0F-8127-549278A2B063}"/>
                    </a:ext>
                  </a:extLst>
                </p:cNvPr>
                <p:cNvSpPr>
                  <a:spLocks/>
                </p:cNvSpPr>
                <p:nvPr/>
              </p:nvSpPr>
              <p:spPr bwMode="auto">
                <a:xfrm>
                  <a:off x="3361"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45" name="Freeform 102">
                  <a:extLst>
                    <a:ext uri="{FF2B5EF4-FFF2-40B4-BE49-F238E27FC236}">
                      <a16:creationId xmlns:a16="http://schemas.microsoft.com/office/drawing/2014/main" id="{26FF6306-8F68-42E9-5322-C64FC516EDA7}"/>
                    </a:ext>
                  </a:extLst>
                </p:cNvPr>
                <p:cNvSpPr>
                  <a:spLocks/>
                </p:cNvSpPr>
                <p:nvPr/>
              </p:nvSpPr>
              <p:spPr bwMode="auto">
                <a:xfrm>
                  <a:off x="3416"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46" name="Freeform 103">
                  <a:extLst>
                    <a:ext uri="{FF2B5EF4-FFF2-40B4-BE49-F238E27FC236}">
                      <a16:creationId xmlns:a16="http://schemas.microsoft.com/office/drawing/2014/main" id="{AEB0F291-8B1B-7546-3E4C-F610978AEA87}"/>
                    </a:ext>
                  </a:extLst>
                </p:cNvPr>
                <p:cNvSpPr>
                  <a:spLocks/>
                </p:cNvSpPr>
                <p:nvPr/>
              </p:nvSpPr>
              <p:spPr bwMode="auto">
                <a:xfrm>
                  <a:off x="3471" y="1274"/>
                  <a:ext cx="39" cy="8"/>
                </a:xfrm>
                <a:custGeom>
                  <a:avLst/>
                  <a:gdLst>
                    <a:gd name="T0" fmla="*/ 3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3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3"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3" y="0"/>
                      </a:lnTo>
                      <a:close/>
                    </a:path>
                  </a:pathLst>
                </a:custGeom>
                <a:solidFill>
                  <a:srgbClr val="000000"/>
                </a:solidFill>
                <a:ln w="9525">
                  <a:noFill/>
                  <a:round/>
                  <a:headEnd/>
                  <a:tailEnd/>
                </a:ln>
              </p:spPr>
              <p:txBody>
                <a:bodyPr/>
                <a:lstStyle/>
                <a:p>
                  <a:endParaRPr lang="en-US" sz="2400"/>
                </a:p>
              </p:txBody>
            </p:sp>
            <p:sp>
              <p:nvSpPr>
                <p:cNvPr id="47" name="Freeform 104">
                  <a:extLst>
                    <a:ext uri="{FF2B5EF4-FFF2-40B4-BE49-F238E27FC236}">
                      <a16:creationId xmlns:a16="http://schemas.microsoft.com/office/drawing/2014/main" id="{3EC3890F-8F46-803A-FE00-1642C0A29D49}"/>
                    </a:ext>
                  </a:extLst>
                </p:cNvPr>
                <p:cNvSpPr>
                  <a:spLocks/>
                </p:cNvSpPr>
                <p:nvPr/>
              </p:nvSpPr>
              <p:spPr bwMode="auto">
                <a:xfrm>
                  <a:off x="3525"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48" name="Freeform 105">
                  <a:extLst>
                    <a:ext uri="{FF2B5EF4-FFF2-40B4-BE49-F238E27FC236}">
                      <a16:creationId xmlns:a16="http://schemas.microsoft.com/office/drawing/2014/main" id="{2021292F-ECBF-11E3-0E63-E37CCDB524D6}"/>
                    </a:ext>
                  </a:extLst>
                </p:cNvPr>
                <p:cNvSpPr>
                  <a:spLocks/>
                </p:cNvSpPr>
                <p:nvPr/>
              </p:nvSpPr>
              <p:spPr bwMode="auto">
                <a:xfrm>
                  <a:off x="3580"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49" name="Freeform 106">
                  <a:extLst>
                    <a:ext uri="{FF2B5EF4-FFF2-40B4-BE49-F238E27FC236}">
                      <a16:creationId xmlns:a16="http://schemas.microsoft.com/office/drawing/2014/main" id="{827FCFCF-E39D-AD7D-0453-4447F2B93020}"/>
                    </a:ext>
                  </a:extLst>
                </p:cNvPr>
                <p:cNvSpPr>
                  <a:spLocks/>
                </p:cNvSpPr>
                <p:nvPr/>
              </p:nvSpPr>
              <p:spPr bwMode="auto">
                <a:xfrm>
                  <a:off x="3634"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50" name="Freeform 107">
                  <a:extLst>
                    <a:ext uri="{FF2B5EF4-FFF2-40B4-BE49-F238E27FC236}">
                      <a16:creationId xmlns:a16="http://schemas.microsoft.com/office/drawing/2014/main" id="{B77C3175-8F96-E557-E372-22AD9F051707}"/>
                    </a:ext>
                  </a:extLst>
                </p:cNvPr>
                <p:cNvSpPr>
                  <a:spLocks/>
                </p:cNvSpPr>
                <p:nvPr/>
              </p:nvSpPr>
              <p:spPr bwMode="auto">
                <a:xfrm>
                  <a:off x="3689"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51" name="Freeform 108">
                  <a:extLst>
                    <a:ext uri="{FF2B5EF4-FFF2-40B4-BE49-F238E27FC236}">
                      <a16:creationId xmlns:a16="http://schemas.microsoft.com/office/drawing/2014/main" id="{B5222E1A-D8BB-9153-E2D9-9CD0574FA128}"/>
                    </a:ext>
                  </a:extLst>
                </p:cNvPr>
                <p:cNvSpPr>
                  <a:spLocks/>
                </p:cNvSpPr>
                <p:nvPr/>
              </p:nvSpPr>
              <p:spPr bwMode="auto">
                <a:xfrm>
                  <a:off x="3744" y="1274"/>
                  <a:ext cx="39" cy="8"/>
                </a:xfrm>
                <a:custGeom>
                  <a:avLst/>
                  <a:gdLst>
                    <a:gd name="T0" fmla="*/ 3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3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3"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3" y="0"/>
                      </a:lnTo>
                      <a:close/>
                    </a:path>
                  </a:pathLst>
                </a:custGeom>
                <a:solidFill>
                  <a:srgbClr val="000000"/>
                </a:solidFill>
                <a:ln w="9525">
                  <a:noFill/>
                  <a:round/>
                  <a:headEnd/>
                  <a:tailEnd/>
                </a:ln>
              </p:spPr>
              <p:txBody>
                <a:bodyPr/>
                <a:lstStyle/>
                <a:p>
                  <a:endParaRPr lang="en-US" sz="2400"/>
                </a:p>
              </p:txBody>
            </p:sp>
            <p:sp>
              <p:nvSpPr>
                <p:cNvPr id="52" name="Freeform 109">
                  <a:extLst>
                    <a:ext uri="{FF2B5EF4-FFF2-40B4-BE49-F238E27FC236}">
                      <a16:creationId xmlns:a16="http://schemas.microsoft.com/office/drawing/2014/main" id="{689DD0C9-FFB4-E2A1-9DD3-723648508487}"/>
                    </a:ext>
                  </a:extLst>
                </p:cNvPr>
                <p:cNvSpPr>
                  <a:spLocks/>
                </p:cNvSpPr>
                <p:nvPr/>
              </p:nvSpPr>
              <p:spPr bwMode="auto">
                <a:xfrm>
                  <a:off x="3798"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53" name="Freeform 110">
                  <a:extLst>
                    <a:ext uri="{FF2B5EF4-FFF2-40B4-BE49-F238E27FC236}">
                      <a16:creationId xmlns:a16="http://schemas.microsoft.com/office/drawing/2014/main" id="{FF33A9F6-294C-3623-0FCC-852119464B62}"/>
                    </a:ext>
                  </a:extLst>
                </p:cNvPr>
                <p:cNvSpPr>
                  <a:spLocks/>
                </p:cNvSpPr>
                <p:nvPr/>
              </p:nvSpPr>
              <p:spPr bwMode="auto">
                <a:xfrm>
                  <a:off x="3853"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54" name="Freeform 111">
                  <a:extLst>
                    <a:ext uri="{FF2B5EF4-FFF2-40B4-BE49-F238E27FC236}">
                      <a16:creationId xmlns:a16="http://schemas.microsoft.com/office/drawing/2014/main" id="{502A082C-E946-983B-0373-F838189B2CAC}"/>
                    </a:ext>
                  </a:extLst>
                </p:cNvPr>
                <p:cNvSpPr>
                  <a:spLocks/>
                </p:cNvSpPr>
                <p:nvPr/>
              </p:nvSpPr>
              <p:spPr bwMode="auto">
                <a:xfrm>
                  <a:off x="3907"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55" name="Freeform 112">
                  <a:extLst>
                    <a:ext uri="{FF2B5EF4-FFF2-40B4-BE49-F238E27FC236}">
                      <a16:creationId xmlns:a16="http://schemas.microsoft.com/office/drawing/2014/main" id="{8B0596D8-DD78-157E-2B4A-65EB74C4368B}"/>
                    </a:ext>
                  </a:extLst>
                </p:cNvPr>
                <p:cNvSpPr>
                  <a:spLocks/>
                </p:cNvSpPr>
                <p:nvPr/>
              </p:nvSpPr>
              <p:spPr bwMode="auto">
                <a:xfrm>
                  <a:off x="3962"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56" name="Freeform 113">
                  <a:extLst>
                    <a:ext uri="{FF2B5EF4-FFF2-40B4-BE49-F238E27FC236}">
                      <a16:creationId xmlns:a16="http://schemas.microsoft.com/office/drawing/2014/main" id="{7D416B7B-EBDD-4051-AADF-BC3096469DCE}"/>
                    </a:ext>
                  </a:extLst>
                </p:cNvPr>
                <p:cNvSpPr>
                  <a:spLocks/>
                </p:cNvSpPr>
                <p:nvPr/>
              </p:nvSpPr>
              <p:spPr bwMode="auto">
                <a:xfrm>
                  <a:off x="4016"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6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6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6" y="8"/>
                      </a:lnTo>
                      <a:lnTo>
                        <a:pt x="37" y="8"/>
                      </a:lnTo>
                      <a:lnTo>
                        <a:pt x="38" y="6"/>
                      </a:lnTo>
                      <a:lnTo>
                        <a:pt x="39" y="5"/>
                      </a:lnTo>
                      <a:lnTo>
                        <a:pt x="39" y="4"/>
                      </a:lnTo>
                      <a:lnTo>
                        <a:pt x="38" y="2"/>
                      </a:lnTo>
                      <a:lnTo>
                        <a:pt x="37" y="1"/>
                      </a:lnTo>
                      <a:lnTo>
                        <a:pt x="36" y="0"/>
                      </a:lnTo>
                      <a:lnTo>
                        <a:pt x="4" y="0"/>
                      </a:lnTo>
                      <a:close/>
                    </a:path>
                  </a:pathLst>
                </a:custGeom>
                <a:solidFill>
                  <a:srgbClr val="000000"/>
                </a:solidFill>
                <a:ln w="9525">
                  <a:noFill/>
                  <a:round/>
                  <a:headEnd/>
                  <a:tailEnd/>
                </a:ln>
              </p:spPr>
              <p:txBody>
                <a:bodyPr/>
                <a:lstStyle/>
                <a:p>
                  <a:endParaRPr lang="en-US" sz="2400"/>
                </a:p>
              </p:txBody>
            </p:sp>
            <p:sp>
              <p:nvSpPr>
                <p:cNvPr id="57" name="Freeform 114">
                  <a:extLst>
                    <a:ext uri="{FF2B5EF4-FFF2-40B4-BE49-F238E27FC236}">
                      <a16:creationId xmlns:a16="http://schemas.microsoft.com/office/drawing/2014/main" id="{2B509E7F-17A8-03B1-A155-74BF6A697710}"/>
                    </a:ext>
                  </a:extLst>
                </p:cNvPr>
                <p:cNvSpPr>
                  <a:spLocks/>
                </p:cNvSpPr>
                <p:nvPr/>
              </p:nvSpPr>
              <p:spPr bwMode="auto">
                <a:xfrm>
                  <a:off x="4071"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58" name="Freeform 115">
                  <a:extLst>
                    <a:ext uri="{FF2B5EF4-FFF2-40B4-BE49-F238E27FC236}">
                      <a16:creationId xmlns:a16="http://schemas.microsoft.com/office/drawing/2014/main" id="{67457753-526F-D113-F32A-E8957EBF727B}"/>
                    </a:ext>
                  </a:extLst>
                </p:cNvPr>
                <p:cNvSpPr>
                  <a:spLocks/>
                </p:cNvSpPr>
                <p:nvPr/>
              </p:nvSpPr>
              <p:spPr bwMode="auto">
                <a:xfrm>
                  <a:off x="4126"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59" name="Freeform 116">
                  <a:extLst>
                    <a:ext uri="{FF2B5EF4-FFF2-40B4-BE49-F238E27FC236}">
                      <a16:creationId xmlns:a16="http://schemas.microsoft.com/office/drawing/2014/main" id="{26883B75-8460-38EA-3EFC-AE2C660DFB12}"/>
                    </a:ext>
                  </a:extLst>
                </p:cNvPr>
                <p:cNvSpPr>
                  <a:spLocks/>
                </p:cNvSpPr>
                <p:nvPr/>
              </p:nvSpPr>
              <p:spPr bwMode="auto">
                <a:xfrm>
                  <a:off x="4180"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60" name="Freeform 117">
                  <a:extLst>
                    <a:ext uri="{FF2B5EF4-FFF2-40B4-BE49-F238E27FC236}">
                      <a16:creationId xmlns:a16="http://schemas.microsoft.com/office/drawing/2014/main" id="{F832ACE2-2888-4720-F3BC-2725012EBA74}"/>
                    </a:ext>
                  </a:extLst>
                </p:cNvPr>
                <p:cNvSpPr>
                  <a:spLocks/>
                </p:cNvSpPr>
                <p:nvPr/>
              </p:nvSpPr>
              <p:spPr bwMode="auto">
                <a:xfrm>
                  <a:off x="4235"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1" name="Freeform 118">
                  <a:extLst>
                    <a:ext uri="{FF2B5EF4-FFF2-40B4-BE49-F238E27FC236}">
                      <a16:creationId xmlns:a16="http://schemas.microsoft.com/office/drawing/2014/main" id="{69DA2B77-122D-F4FB-0DD7-FD4BDBA0D1BE}"/>
                    </a:ext>
                  </a:extLst>
                </p:cNvPr>
                <p:cNvSpPr>
                  <a:spLocks/>
                </p:cNvSpPr>
                <p:nvPr/>
              </p:nvSpPr>
              <p:spPr bwMode="auto">
                <a:xfrm>
                  <a:off x="4289"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6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6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6" y="8"/>
                      </a:lnTo>
                      <a:lnTo>
                        <a:pt x="37" y="8"/>
                      </a:lnTo>
                      <a:lnTo>
                        <a:pt x="38" y="6"/>
                      </a:lnTo>
                      <a:lnTo>
                        <a:pt x="39" y="5"/>
                      </a:lnTo>
                      <a:lnTo>
                        <a:pt x="39" y="4"/>
                      </a:lnTo>
                      <a:lnTo>
                        <a:pt x="38" y="2"/>
                      </a:lnTo>
                      <a:lnTo>
                        <a:pt x="37" y="1"/>
                      </a:lnTo>
                      <a:lnTo>
                        <a:pt x="36" y="0"/>
                      </a:lnTo>
                      <a:lnTo>
                        <a:pt x="4" y="0"/>
                      </a:lnTo>
                      <a:close/>
                    </a:path>
                  </a:pathLst>
                </a:custGeom>
                <a:solidFill>
                  <a:srgbClr val="000000"/>
                </a:solidFill>
                <a:ln w="9525">
                  <a:noFill/>
                  <a:round/>
                  <a:headEnd/>
                  <a:tailEnd/>
                </a:ln>
              </p:spPr>
              <p:txBody>
                <a:bodyPr/>
                <a:lstStyle/>
                <a:p>
                  <a:endParaRPr lang="en-US" sz="2400"/>
                </a:p>
              </p:txBody>
            </p:sp>
            <p:sp>
              <p:nvSpPr>
                <p:cNvPr id="62" name="Freeform 119">
                  <a:extLst>
                    <a:ext uri="{FF2B5EF4-FFF2-40B4-BE49-F238E27FC236}">
                      <a16:creationId xmlns:a16="http://schemas.microsoft.com/office/drawing/2014/main" id="{0E5D7D7E-B1B9-1477-0737-3F055351824C}"/>
                    </a:ext>
                  </a:extLst>
                </p:cNvPr>
                <p:cNvSpPr>
                  <a:spLocks/>
                </p:cNvSpPr>
                <p:nvPr/>
              </p:nvSpPr>
              <p:spPr bwMode="auto">
                <a:xfrm>
                  <a:off x="4344"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3" name="Freeform 120">
                  <a:extLst>
                    <a:ext uri="{FF2B5EF4-FFF2-40B4-BE49-F238E27FC236}">
                      <a16:creationId xmlns:a16="http://schemas.microsoft.com/office/drawing/2014/main" id="{1A95FF90-9DD9-D1D0-8897-FE951C4A82BD}"/>
                    </a:ext>
                  </a:extLst>
                </p:cNvPr>
                <p:cNvSpPr>
                  <a:spLocks/>
                </p:cNvSpPr>
                <p:nvPr/>
              </p:nvSpPr>
              <p:spPr bwMode="auto">
                <a:xfrm>
                  <a:off x="4399"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4" name="Freeform 121">
                  <a:extLst>
                    <a:ext uri="{FF2B5EF4-FFF2-40B4-BE49-F238E27FC236}">
                      <a16:creationId xmlns:a16="http://schemas.microsoft.com/office/drawing/2014/main" id="{D947ADCC-3387-9C85-4A54-2607F12AB5EF}"/>
                    </a:ext>
                  </a:extLst>
                </p:cNvPr>
                <p:cNvSpPr>
                  <a:spLocks/>
                </p:cNvSpPr>
                <p:nvPr/>
              </p:nvSpPr>
              <p:spPr bwMode="auto">
                <a:xfrm>
                  <a:off x="4453"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65" name="Freeform 122">
                  <a:extLst>
                    <a:ext uri="{FF2B5EF4-FFF2-40B4-BE49-F238E27FC236}">
                      <a16:creationId xmlns:a16="http://schemas.microsoft.com/office/drawing/2014/main" id="{FF38BC2C-6B18-9B63-A13B-6022F2E45283}"/>
                    </a:ext>
                  </a:extLst>
                </p:cNvPr>
                <p:cNvSpPr>
                  <a:spLocks/>
                </p:cNvSpPr>
                <p:nvPr/>
              </p:nvSpPr>
              <p:spPr bwMode="auto">
                <a:xfrm>
                  <a:off x="4508"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6" name="Freeform 123">
                  <a:extLst>
                    <a:ext uri="{FF2B5EF4-FFF2-40B4-BE49-F238E27FC236}">
                      <a16:creationId xmlns:a16="http://schemas.microsoft.com/office/drawing/2014/main" id="{7622EEEC-9A8D-8E80-1137-AE4DB570DE35}"/>
                    </a:ext>
                  </a:extLst>
                </p:cNvPr>
                <p:cNvSpPr>
                  <a:spLocks/>
                </p:cNvSpPr>
                <p:nvPr/>
              </p:nvSpPr>
              <p:spPr bwMode="auto">
                <a:xfrm>
                  <a:off x="4562"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6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6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6" y="8"/>
                      </a:lnTo>
                      <a:lnTo>
                        <a:pt x="37" y="8"/>
                      </a:lnTo>
                      <a:lnTo>
                        <a:pt x="38" y="6"/>
                      </a:lnTo>
                      <a:lnTo>
                        <a:pt x="39" y="5"/>
                      </a:lnTo>
                      <a:lnTo>
                        <a:pt x="39" y="4"/>
                      </a:lnTo>
                      <a:lnTo>
                        <a:pt x="38" y="2"/>
                      </a:lnTo>
                      <a:lnTo>
                        <a:pt x="37" y="1"/>
                      </a:lnTo>
                      <a:lnTo>
                        <a:pt x="36" y="0"/>
                      </a:lnTo>
                      <a:lnTo>
                        <a:pt x="4" y="0"/>
                      </a:lnTo>
                      <a:close/>
                    </a:path>
                  </a:pathLst>
                </a:custGeom>
                <a:solidFill>
                  <a:srgbClr val="000000"/>
                </a:solidFill>
                <a:ln w="9525">
                  <a:noFill/>
                  <a:round/>
                  <a:headEnd/>
                  <a:tailEnd/>
                </a:ln>
              </p:spPr>
              <p:txBody>
                <a:bodyPr/>
                <a:lstStyle/>
                <a:p>
                  <a:endParaRPr lang="en-US" sz="2400"/>
                </a:p>
              </p:txBody>
            </p:sp>
            <p:sp>
              <p:nvSpPr>
                <p:cNvPr id="67" name="Freeform 124">
                  <a:extLst>
                    <a:ext uri="{FF2B5EF4-FFF2-40B4-BE49-F238E27FC236}">
                      <a16:creationId xmlns:a16="http://schemas.microsoft.com/office/drawing/2014/main" id="{E1E8803B-A610-E77C-9C2A-43F75D927C67}"/>
                    </a:ext>
                  </a:extLst>
                </p:cNvPr>
                <p:cNvSpPr>
                  <a:spLocks/>
                </p:cNvSpPr>
                <p:nvPr/>
              </p:nvSpPr>
              <p:spPr bwMode="auto">
                <a:xfrm>
                  <a:off x="4617"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8" name="Freeform 125">
                  <a:extLst>
                    <a:ext uri="{FF2B5EF4-FFF2-40B4-BE49-F238E27FC236}">
                      <a16:creationId xmlns:a16="http://schemas.microsoft.com/office/drawing/2014/main" id="{4E1ECCF0-8F9F-3499-86F4-43E46D8353EF}"/>
                    </a:ext>
                  </a:extLst>
                </p:cNvPr>
                <p:cNvSpPr>
                  <a:spLocks/>
                </p:cNvSpPr>
                <p:nvPr/>
              </p:nvSpPr>
              <p:spPr bwMode="auto">
                <a:xfrm>
                  <a:off x="4672"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69" name="Freeform 126">
                  <a:extLst>
                    <a:ext uri="{FF2B5EF4-FFF2-40B4-BE49-F238E27FC236}">
                      <a16:creationId xmlns:a16="http://schemas.microsoft.com/office/drawing/2014/main" id="{C5A26C5E-5474-0360-FA71-AAE2D5925149}"/>
                    </a:ext>
                  </a:extLst>
                </p:cNvPr>
                <p:cNvSpPr>
                  <a:spLocks/>
                </p:cNvSpPr>
                <p:nvPr/>
              </p:nvSpPr>
              <p:spPr bwMode="auto">
                <a:xfrm>
                  <a:off x="4726"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70" name="Freeform 127">
                  <a:extLst>
                    <a:ext uri="{FF2B5EF4-FFF2-40B4-BE49-F238E27FC236}">
                      <a16:creationId xmlns:a16="http://schemas.microsoft.com/office/drawing/2014/main" id="{7BC95BEA-A87B-0BB2-0A78-59EB8F5AEB7A}"/>
                    </a:ext>
                  </a:extLst>
                </p:cNvPr>
                <p:cNvSpPr>
                  <a:spLocks/>
                </p:cNvSpPr>
                <p:nvPr/>
              </p:nvSpPr>
              <p:spPr bwMode="auto">
                <a:xfrm>
                  <a:off x="4781"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71" name="Freeform 128">
                  <a:extLst>
                    <a:ext uri="{FF2B5EF4-FFF2-40B4-BE49-F238E27FC236}">
                      <a16:creationId xmlns:a16="http://schemas.microsoft.com/office/drawing/2014/main" id="{3C442ACF-A86A-3307-6900-791824918D39}"/>
                    </a:ext>
                  </a:extLst>
                </p:cNvPr>
                <p:cNvSpPr>
                  <a:spLocks/>
                </p:cNvSpPr>
                <p:nvPr/>
              </p:nvSpPr>
              <p:spPr bwMode="auto">
                <a:xfrm>
                  <a:off x="4835"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6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6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6" y="8"/>
                      </a:lnTo>
                      <a:lnTo>
                        <a:pt x="37" y="8"/>
                      </a:lnTo>
                      <a:lnTo>
                        <a:pt x="38" y="6"/>
                      </a:lnTo>
                      <a:lnTo>
                        <a:pt x="39" y="5"/>
                      </a:lnTo>
                      <a:lnTo>
                        <a:pt x="39" y="4"/>
                      </a:lnTo>
                      <a:lnTo>
                        <a:pt x="38" y="2"/>
                      </a:lnTo>
                      <a:lnTo>
                        <a:pt x="37" y="1"/>
                      </a:lnTo>
                      <a:lnTo>
                        <a:pt x="36" y="0"/>
                      </a:lnTo>
                      <a:lnTo>
                        <a:pt x="4" y="0"/>
                      </a:lnTo>
                      <a:close/>
                    </a:path>
                  </a:pathLst>
                </a:custGeom>
                <a:solidFill>
                  <a:srgbClr val="000000"/>
                </a:solidFill>
                <a:ln w="9525">
                  <a:noFill/>
                  <a:round/>
                  <a:headEnd/>
                  <a:tailEnd/>
                </a:ln>
              </p:spPr>
              <p:txBody>
                <a:bodyPr/>
                <a:lstStyle/>
                <a:p>
                  <a:endParaRPr lang="en-US" sz="2400"/>
                </a:p>
              </p:txBody>
            </p:sp>
            <p:sp>
              <p:nvSpPr>
                <p:cNvPr id="72" name="Freeform 129">
                  <a:extLst>
                    <a:ext uri="{FF2B5EF4-FFF2-40B4-BE49-F238E27FC236}">
                      <a16:creationId xmlns:a16="http://schemas.microsoft.com/office/drawing/2014/main" id="{0C54E1A6-DE0B-2045-0E40-04A4A4B96A44}"/>
                    </a:ext>
                  </a:extLst>
                </p:cNvPr>
                <p:cNvSpPr>
                  <a:spLocks/>
                </p:cNvSpPr>
                <p:nvPr/>
              </p:nvSpPr>
              <p:spPr bwMode="auto">
                <a:xfrm>
                  <a:off x="4890"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73" name="Freeform 130">
                  <a:extLst>
                    <a:ext uri="{FF2B5EF4-FFF2-40B4-BE49-F238E27FC236}">
                      <a16:creationId xmlns:a16="http://schemas.microsoft.com/office/drawing/2014/main" id="{879C982A-1B24-5FF5-A040-4D968A15391A}"/>
                    </a:ext>
                  </a:extLst>
                </p:cNvPr>
                <p:cNvSpPr>
                  <a:spLocks/>
                </p:cNvSpPr>
                <p:nvPr/>
              </p:nvSpPr>
              <p:spPr bwMode="auto">
                <a:xfrm>
                  <a:off x="4945"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74" name="Freeform 131">
                  <a:extLst>
                    <a:ext uri="{FF2B5EF4-FFF2-40B4-BE49-F238E27FC236}">
                      <a16:creationId xmlns:a16="http://schemas.microsoft.com/office/drawing/2014/main" id="{9766361C-A506-0C7C-DD59-55B0AD6E5919}"/>
                    </a:ext>
                  </a:extLst>
                </p:cNvPr>
                <p:cNvSpPr>
                  <a:spLocks/>
                </p:cNvSpPr>
                <p:nvPr/>
              </p:nvSpPr>
              <p:spPr bwMode="auto">
                <a:xfrm>
                  <a:off x="4999"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5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5" y="8"/>
                      </a:lnTo>
                      <a:lnTo>
                        <a:pt x="37" y="8"/>
                      </a:lnTo>
                      <a:lnTo>
                        <a:pt x="38" y="6"/>
                      </a:lnTo>
                      <a:lnTo>
                        <a:pt x="39" y="5"/>
                      </a:lnTo>
                      <a:lnTo>
                        <a:pt x="39" y="4"/>
                      </a:lnTo>
                      <a:lnTo>
                        <a:pt x="38" y="2"/>
                      </a:lnTo>
                      <a:lnTo>
                        <a:pt x="37" y="1"/>
                      </a:lnTo>
                      <a:lnTo>
                        <a:pt x="35" y="0"/>
                      </a:lnTo>
                      <a:lnTo>
                        <a:pt x="4" y="0"/>
                      </a:lnTo>
                      <a:close/>
                    </a:path>
                  </a:pathLst>
                </a:custGeom>
                <a:solidFill>
                  <a:srgbClr val="000000"/>
                </a:solidFill>
                <a:ln w="9525">
                  <a:noFill/>
                  <a:round/>
                  <a:headEnd/>
                  <a:tailEnd/>
                </a:ln>
              </p:spPr>
              <p:txBody>
                <a:bodyPr/>
                <a:lstStyle/>
                <a:p>
                  <a:endParaRPr lang="en-US" sz="2400"/>
                </a:p>
              </p:txBody>
            </p:sp>
            <p:sp>
              <p:nvSpPr>
                <p:cNvPr id="75" name="Freeform 132">
                  <a:extLst>
                    <a:ext uri="{FF2B5EF4-FFF2-40B4-BE49-F238E27FC236}">
                      <a16:creationId xmlns:a16="http://schemas.microsoft.com/office/drawing/2014/main" id="{F9D5DB43-5F67-7F1A-D939-032734777197}"/>
                    </a:ext>
                  </a:extLst>
                </p:cNvPr>
                <p:cNvSpPr>
                  <a:spLocks/>
                </p:cNvSpPr>
                <p:nvPr/>
              </p:nvSpPr>
              <p:spPr bwMode="auto">
                <a:xfrm>
                  <a:off x="5054"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76" name="Freeform 133">
                  <a:extLst>
                    <a:ext uri="{FF2B5EF4-FFF2-40B4-BE49-F238E27FC236}">
                      <a16:creationId xmlns:a16="http://schemas.microsoft.com/office/drawing/2014/main" id="{80714DCC-7A5E-17B4-7032-23732F78AC7D}"/>
                    </a:ext>
                  </a:extLst>
                </p:cNvPr>
                <p:cNvSpPr>
                  <a:spLocks/>
                </p:cNvSpPr>
                <p:nvPr/>
              </p:nvSpPr>
              <p:spPr bwMode="auto">
                <a:xfrm>
                  <a:off x="5108" y="1274"/>
                  <a:ext cx="39" cy="8"/>
                </a:xfrm>
                <a:custGeom>
                  <a:avLst/>
                  <a:gdLst>
                    <a:gd name="T0" fmla="*/ 4 w 39"/>
                    <a:gd name="T1" fmla="*/ 0 h 8"/>
                    <a:gd name="T2" fmla="*/ 3 w 39"/>
                    <a:gd name="T3" fmla="*/ 0 h 8"/>
                    <a:gd name="T4" fmla="*/ 2 w 39"/>
                    <a:gd name="T5" fmla="*/ 1 h 8"/>
                    <a:gd name="T6" fmla="*/ 0 w 39"/>
                    <a:gd name="T7" fmla="*/ 2 h 8"/>
                    <a:gd name="T8" fmla="*/ 0 w 39"/>
                    <a:gd name="T9" fmla="*/ 4 h 8"/>
                    <a:gd name="T10" fmla="*/ 0 w 39"/>
                    <a:gd name="T11" fmla="*/ 5 h 8"/>
                    <a:gd name="T12" fmla="*/ 0 w 39"/>
                    <a:gd name="T13" fmla="*/ 6 h 8"/>
                    <a:gd name="T14" fmla="*/ 2 w 39"/>
                    <a:gd name="T15" fmla="*/ 8 h 8"/>
                    <a:gd name="T16" fmla="*/ 3 w 39"/>
                    <a:gd name="T17" fmla="*/ 8 h 8"/>
                    <a:gd name="T18" fmla="*/ 34 w 39"/>
                    <a:gd name="T19" fmla="*/ 8 h 8"/>
                    <a:gd name="T20" fmla="*/ 36 w 39"/>
                    <a:gd name="T21" fmla="*/ 8 h 8"/>
                    <a:gd name="T22" fmla="*/ 37 w 39"/>
                    <a:gd name="T23" fmla="*/ 8 h 8"/>
                    <a:gd name="T24" fmla="*/ 38 w 39"/>
                    <a:gd name="T25" fmla="*/ 6 h 8"/>
                    <a:gd name="T26" fmla="*/ 39 w 39"/>
                    <a:gd name="T27" fmla="*/ 5 h 8"/>
                    <a:gd name="T28" fmla="*/ 39 w 39"/>
                    <a:gd name="T29" fmla="*/ 4 h 8"/>
                    <a:gd name="T30" fmla="*/ 38 w 39"/>
                    <a:gd name="T31" fmla="*/ 2 h 8"/>
                    <a:gd name="T32" fmla="*/ 37 w 39"/>
                    <a:gd name="T33" fmla="*/ 1 h 8"/>
                    <a:gd name="T34" fmla="*/ 36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2" y="1"/>
                      </a:lnTo>
                      <a:lnTo>
                        <a:pt x="0" y="2"/>
                      </a:lnTo>
                      <a:lnTo>
                        <a:pt x="0" y="4"/>
                      </a:lnTo>
                      <a:lnTo>
                        <a:pt x="0" y="5"/>
                      </a:lnTo>
                      <a:lnTo>
                        <a:pt x="0" y="6"/>
                      </a:lnTo>
                      <a:lnTo>
                        <a:pt x="2" y="8"/>
                      </a:lnTo>
                      <a:lnTo>
                        <a:pt x="3" y="8"/>
                      </a:lnTo>
                      <a:lnTo>
                        <a:pt x="34" y="8"/>
                      </a:lnTo>
                      <a:lnTo>
                        <a:pt x="36" y="8"/>
                      </a:lnTo>
                      <a:lnTo>
                        <a:pt x="37" y="8"/>
                      </a:lnTo>
                      <a:lnTo>
                        <a:pt x="38" y="6"/>
                      </a:lnTo>
                      <a:lnTo>
                        <a:pt x="39" y="5"/>
                      </a:lnTo>
                      <a:lnTo>
                        <a:pt x="39" y="4"/>
                      </a:lnTo>
                      <a:lnTo>
                        <a:pt x="38" y="2"/>
                      </a:lnTo>
                      <a:lnTo>
                        <a:pt x="37" y="1"/>
                      </a:lnTo>
                      <a:lnTo>
                        <a:pt x="36" y="0"/>
                      </a:lnTo>
                      <a:lnTo>
                        <a:pt x="4" y="0"/>
                      </a:lnTo>
                      <a:close/>
                    </a:path>
                  </a:pathLst>
                </a:custGeom>
                <a:solidFill>
                  <a:srgbClr val="000000"/>
                </a:solidFill>
                <a:ln w="9525">
                  <a:noFill/>
                  <a:round/>
                  <a:headEnd/>
                  <a:tailEnd/>
                </a:ln>
              </p:spPr>
              <p:txBody>
                <a:bodyPr/>
                <a:lstStyle/>
                <a:p>
                  <a:endParaRPr lang="en-US" sz="2400"/>
                </a:p>
              </p:txBody>
            </p:sp>
            <p:sp>
              <p:nvSpPr>
                <p:cNvPr id="77" name="Freeform 134">
                  <a:extLst>
                    <a:ext uri="{FF2B5EF4-FFF2-40B4-BE49-F238E27FC236}">
                      <a16:creationId xmlns:a16="http://schemas.microsoft.com/office/drawing/2014/main" id="{67914928-253D-7A3A-6190-CE1D002CC36F}"/>
                    </a:ext>
                  </a:extLst>
                </p:cNvPr>
                <p:cNvSpPr>
                  <a:spLocks/>
                </p:cNvSpPr>
                <p:nvPr/>
              </p:nvSpPr>
              <p:spPr bwMode="auto">
                <a:xfrm>
                  <a:off x="5163" y="1274"/>
                  <a:ext cx="39" cy="8"/>
                </a:xfrm>
                <a:custGeom>
                  <a:avLst/>
                  <a:gdLst>
                    <a:gd name="T0" fmla="*/ 4 w 39"/>
                    <a:gd name="T1" fmla="*/ 0 h 8"/>
                    <a:gd name="T2" fmla="*/ 3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3 w 39"/>
                    <a:gd name="T17" fmla="*/ 8 h 8"/>
                    <a:gd name="T18" fmla="*/ 34 w 39"/>
                    <a:gd name="T19" fmla="*/ 8 h 8"/>
                    <a:gd name="T20" fmla="*/ 35 w 39"/>
                    <a:gd name="T21" fmla="*/ 8 h 8"/>
                    <a:gd name="T22" fmla="*/ 36 w 39"/>
                    <a:gd name="T23" fmla="*/ 8 h 8"/>
                    <a:gd name="T24" fmla="*/ 38 w 39"/>
                    <a:gd name="T25" fmla="*/ 6 h 8"/>
                    <a:gd name="T26" fmla="*/ 39 w 39"/>
                    <a:gd name="T27" fmla="*/ 5 h 8"/>
                    <a:gd name="T28" fmla="*/ 39 w 39"/>
                    <a:gd name="T29" fmla="*/ 4 h 8"/>
                    <a:gd name="T30" fmla="*/ 38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3" y="0"/>
                      </a:lnTo>
                      <a:lnTo>
                        <a:pt x="1" y="1"/>
                      </a:lnTo>
                      <a:lnTo>
                        <a:pt x="0" y="2"/>
                      </a:lnTo>
                      <a:lnTo>
                        <a:pt x="0" y="4"/>
                      </a:lnTo>
                      <a:lnTo>
                        <a:pt x="0" y="5"/>
                      </a:lnTo>
                      <a:lnTo>
                        <a:pt x="0" y="6"/>
                      </a:lnTo>
                      <a:lnTo>
                        <a:pt x="1" y="8"/>
                      </a:lnTo>
                      <a:lnTo>
                        <a:pt x="3" y="8"/>
                      </a:lnTo>
                      <a:lnTo>
                        <a:pt x="34" y="8"/>
                      </a:lnTo>
                      <a:lnTo>
                        <a:pt x="35" y="8"/>
                      </a:lnTo>
                      <a:lnTo>
                        <a:pt x="36" y="8"/>
                      </a:lnTo>
                      <a:lnTo>
                        <a:pt x="38" y="6"/>
                      </a:lnTo>
                      <a:lnTo>
                        <a:pt x="39" y="5"/>
                      </a:lnTo>
                      <a:lnTo>
                        <a:pt x="39" y="4"/>
                      </a:lnTo>
                      <a:lnTo>
                        <a:pt x="38" y="2"/>
                      </a:lnTo>
                      <a:lnTo>
                        <a:pt x="36" y="1"/>
                      </a:lnTo>
                      <a:lnTo>
                        <a:pt x="35" y="0"/>
                      </a:lnTo>
                      <a:lnTo>
                        <a:pt x="4" y="0"/>
                      </a:lnTo>
                      <a:close/>
                    </a:path>
                  </a:pathLst>
                </a:custGeom>
                <a:solidFill>
                  <a:srgbClr val="000000"/>
                </a:solidFill>
                <a:ln w="9525">
                  <a:noFill/>
                  <a:round/>
                  <a:headEnd/>
                  <a:tailEnd/>
                </a:ln>
              </p:spPr>
              <p:txBody>
                <a:bodyPr/>
                <a:lstStyle/>
                <a:p>
                  <a:endParaRPr lang="en-US" sz="2400"/>
                </a:p>
              </p:txBody>
            </p:sp>
            <p:sp>
              <p:nvSpPr>
                <p:cNvPr id="78" name="Freeform 135">
                  <a:extLst>
                    <a:ext uri="{FF2B5EF4-FFF2-40B4-BE49-F238E27FC236}">
                      <a16:creationId xmlns:a16="http://schemas.microsoft.com/office/drawing/2014/main" id="{44054ECC-B4CE-D823-0C4A-C0FEAFE84723}"/>
                    </a:ext>
                  </a:extLst>
                </p:cNvPr>
                <p:cNvSpPr>
                  <a:spLocks/>
                </p:cNvSpPr>
                <p:nvPr/>
              </p:nvSpPr>
              <p:spPr bwMode="auto">
                <a:xfrm>
                  <a:off x="5218" y="1274"/>
                  <a:ext cx="39" cy="8"/>
                </a:xfrm>
                <a:custGeom>
                  <a:avLst/>
                  <a:gdLst>
                    <a:gd name="T0" fmla="*/ 4 w 39"/>
                    <a:gd name="T1" fmla="*/ 0 h 8"/>
                    <a:gd name="T2" fmla="*/ 2 w 39"/>
                    <a:gd name="T3" fmla="*/ 0 h 8"/>
                    <a:gd name="T4" fmla="*/ 1 w 39"/>
                    <a:gd name="T5" fmla="*/ 1 h 8"/>
                    <a:gd name="T6" fmla="*/ 0 w 39"/>
                    <a:gd name="T7" fmla="*/ 2 h 8"/>
                    <a:gd name="T8" fmla="*/ 0 w 39"/>
                    <a:gd name="T9" fmla="*/ 4 h 8"/>
                    <a:gd name="T10" fmla="*/ 0 w 39"/>
                    <a:gd name="T11" fmla="*/ 5 h 8"/>
                    <a:gd name="T12" fmla="*/ 0 w 39"/>
                    <a:gd name="T13" fmla="*/ 6 h 8"/>
                    <a:gd name="T14" fmla="*/ 1 w 39"/>
                    <a:gd name="T15" fmla="*/ 8 h 8"/>
                    <a:gd name="T16" fmla="*/ 2 w 39"/>
                    <a:gd name="T17" fmla="*/ 8 h 8"/>
                    <a:gd name="T18" fmla="*/ 33 w 39"/>
                    <a:gd name="T19" fmla="*/ 8 h 8"/>
                    <a:gd name="T20" fmla="*/ 35 w 39"/>
                    <a:gd name="T21" fmla="*/ 8 h 8"/>
                    <a:gd name="T22" fmla="*/ 36 w 39"/>
                    <a:gd name="T23" fmla="*/ 8 h 8"/>
                    <a:gd name="T24" fmla="*/ 37 w 39"/>
                    <a:gd name="T25" fmla="*/ 6 h 8"/>
                    <a:gd name="T26" fmla="*/ 39 w 39"/>
                    <a:gd name="T27" fmla="*/ 5 h 8"/>
                    <a:gd name="T28" fmla="*/ 39 w 39"/>
                    <a:gd name="T29" fmla="*/ 4 h 8"/>
                    <a:gd name="T30" fmla="*/ 37 w 39"/>
                    <a:gd name="T31" fmla="*/ 2 h 8"/>
                    <a:gd name="T32" fmla="*/ 36 w 39"/>
                    <a:gd name="T33" fmla="*/ 1 h 8"/>
                    <a:gd name="T34" fmla="*/ 35 w 39"/>
                    <a:gd name="T35" fmla="*/ 0 h 8"/>
                    <a:gd name="T36" fmla="*/ 4 w 3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8"/>
                    <a:gd name="T59" fmla="*/ 39 w 3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8">
                      <a:moveTo>
                        <a:pt x="4" y="0"/>
                      </a:moveTo>
                      <a:lnTo>
                        <a:pt x="2" y="0"/>
                      </a:lnTo>
                      <a:lnTo>
                        <a:pt x="1" y="1"/>
                      </a:lnTo>
                      <a:lnTo>
                        <a:pt x="0" y="2"/>
                      </a:lnTo>
                      <a:lnTo>
                        <a:pt x="0" y="4"/>
                      </a:lnTo>
                      <a:lnTo>
                        <a:pt x="0" y="5"/>
                      </a:lnTo>
                      <a:lnTo>
                        <a:pt x="0" y="6"/>
                      </a:lnTo>
                      <a:lnTo>
                        <a:pt x="1" y="8"/>
                      </a:lnTo>
                      <a:lnTo>
                        <a:pt x="2" y="8"/>
                      </a:lnTo>
                      <a:lnTo>
                        <a:pt x="33" y="8"/>
                      </a:lnTo>
                      <a:lnTo>
                        <a:pt x="35" y="8"/>
                      </a:lnTo>
                      <a:lnTo>
                        <a:pt x="36" y="8"/>
                      </a:lnTo>
                      <a:lnTo>
                        <a:pt x="37" y="6"/>
                      </a:lnTo>
                      <a:lnTo>
                        <a:pt x="39" y="5"/>
                      </a:lnTo>
                      <a:lnTo>
                        <a:pt x="39" y="4"/>
                      </a:lnTo>
                      <a:lnTo>
                        <a:pt x="37" y="2"/>
                      </a:lnTo>
                      <a:lnTo>
                        <a:pt x="36" y="1"/>
                      </a:lnTo>
                      <a:lnTo>
                        <a:pt x="35" y="0"/>
                      </a:lnTo>
                      <a:lnTo>
                        <a:pt x="4" y="0"/>
                      </a:lnTo>
                      <a:close/>
                    </a:path>
                  </a:pathLst>
                </a:custGeom>
                <a:solidFill>
                  <a:srgbClr val="000000"/>
                </a:solidFill>
                <a:ln w="9525">
                  <a:noFill/>
                  <a:round/>
                  <a:headEnd/>
                  <a:tailEnd/>
                </a:ln>
              </p:spPr>
              <p:txBody>
                <a:bodyPr/>
                <a:lstStyle/>
                <a:p>
                  <a:endParaRPr lang="en-US" sz="2400"/>
                </a:p>
              </p:txBody>
            </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DE2AD9-DFC6-ADF3-000E-EC74FAE23082}"/>
                    </a:ext>
                  </a:extLst>
                </p:cNvPr>
                <p:cNvSpPr txBox="1"/>
                <p:nvPr/>
              </p:nvSpPr>
              <p:spPr>
                <a:xfrm>
                  <a:off x="5670917" y="2610358"/>
                  <a:ext cx="375337"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𝑉</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𝑎𝑛</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EDDE2AD9-DFC6-ADF3-000E-EC74FAE23082}"/>
                    </a:ext>
                  </a:extLst>
                </p:cNvPr>
                <p:cNvSpPr txBox="1">
                  <a:spLocks noRot="1" noChangeAspect="1" noMove="1" noResize="1" noEditPoints="1" noAdjustHandles="1" noChangeArrowheads="1" noChangeShapeType="1" noTextEdit="1"/>
                </p:cNvSpPr>
                <p:nvPr/>
              </p:nvSpPr>
              <p:spPr>
                <a:xfrm>
                  <a:off x="5670917" y="2610358"/>
                  <a:ext cx="375337" cy="279079"/>
                </a:xfrm>
                <a:prstGeom prst="rect">
                  <a:avLst/>
                </a:prstGeom>
                <a:blipFill>
                  <a:blip r:embed="rId5"/>
                  <a:stretch>
                    <a:fillRect l="-12500" r="-25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9DF0E4-4192-B916-952B-8EAE58CDD8B2}"/>
                    </a:ext>
                  </a:extLst>
                </p:cNvPr>
                <p:cNvSpPr txBox="1"/>
                <p:nvPr/>
              </p:nvSpPr>
              <p:spPr>
                <a:xfrm>
                  <a:off x="3630271" y="4188136"/>
                  <a:ext cx="394289"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𝑉</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𝑏𝑛</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 name="TextBox 10">
                  <a:extLst>
                    <a:ext uri="{FF2B5EF4-FFF2-40B4-BE49-F238E27FC236}">
                      <a16:creationId xmlns:a16="http://schemas.microsoft.com/office/drawing/2014/main" id="{699DF0E4-4192-B916-952B-8EAE58CDD8B2}"/>
                    </a:ext>
                  </a:extLst>
                </p:cNvPr>
                <p:cNvSpPr txBox="1">
                  <a:spLocks noRot="1" noChangeAspect="1" noMove="1" noResize="1" noEditPoints="1" noAdjustHandles="1" noChangeArrowheads="1" noChangeShapeType="1" noTextEdit="1"/>
                </p:cNvSpPr>
                <p:nvPr/>
              </p:nvSpPr>
              <p:spPr>
                <a:xfrm>
                  <a:off x="3630271" y="4188136"/>
                  <a:ext cx="394289" cy="279079"/>
                </a:xfrm>
                <a:prstGeom prst="rect">
                  <a:avLst/>
                </a:prstGeom>
                <a:blipFill>
                  <a:blip r:embed="rId6"/>
                  <a:stretch>
                    <a:fillRect l="-11905" r="-476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330C95-BDAC-97F6-4F33-F3DD6A9B1C44}"/>
                    </a:ext>
                  </a:extLst>
                </p:cNvPr>
                <p:cNvSpPr txBox="1"/>
                <p:nvPr/>
              </p:nvSpPr>
              <p:spPr>
                <a:xfrm>
                  <a:off x="3144755" y="1889033"/>
                  <a:ext cx="354577"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𝑉</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𝑐𝑛</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 name="TextBox 11">
                  <a:extLst>
                    <a:ext uri="{FF2B5EF4-FFF2-40B4-BE49-F238E27FC236}">
                      <a16:creationId xmlns:a16="http://schemas.microsoft.com/office/drawing/2014/main" id="{DC330C95-BDAC-97F6-4F33-F3DD6A9B1C44}"/>
                    </a:ext>
                  </a:extLst>
                </p:cNvPr>
                <p:cNvSpPr txBox="1">
                  <a:spLocks noRot="1" noChangeAspect="1" noMove="1" noResize="1" noEditPoints="1" noAdjustHandles="1" noChangeArrowheads="1" noChangeShapeType="1" noTextEdit="1"/>
                </p:cNvSpPr>
                <p:nvPr/>
              </p:nvSpPr>
              <p:spPr>
                <a:xfrm>
                  <a:off x="3144755" y="1889033"/>
                  <a:ext cx="354577" cy="279079"/>
                </a:xfrm>
                <a:prstGeom prst="rect">
                  <a:avLst/>
                </a:prstGeom>
                <a:blipFill>
                  <a:blip r:embed="rId7"/>
                  <a:stretch>
                    <a:fillRect l="-13158" b="-967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133F583-EAA9-758B-3B21-81751FCDF114}"/>
                </a:ext>
              </a:extLst>
            </p:cNvPr>
            <p:cNvGrpSpPr/>
            <p:nvPr/>
          </p:nvGrpSpPr>
          <p:grpSpPr>
            <a:xfrm>
              <a:off x="4181475" y="2975141"/>
              <a:ext cx="1443038" cy="798953"/>
              <a:chOff x="4181475" y="2375789"/>
              <a:chExt cx="1443038" cy="798953"/>
            </a:xfrm>
          </p:grpSpPr>
          <p:grpSp>
            <p:nvGrpSpPr>
              <p:cNvPr id="32" name="Group 140">
                <a:extLst>
                  <a:ext uri="{FF2B5EF4-FFF2-40B4-BE49-F238E27FC236}">
                    <a16:creationId xmlns:a16="http://schemas.microsoft.com/office/drawing/2014/main" id="{46E72F68-5101-707B-3689-CE83B8152852}"/>
                  </a:ext>
                </a:extLst>
              </p:cNvPr>
              <p:cNvGrpSpPr>
                <a:grpSpLocks/>
              </p:cNvGrpSpPr>
              <p:nvPr/>
            </p:nvGrpSpPr>
            <p:grpSpPr bwMode="auto">
              <a:xfrm>
                <a:off x="4181475" y="2375789"/>
                <a:ext cx="1443038" cy="663179"/>
                <a:chOff x="2552" y="1434"/>
                <a:chExt cx="1212" cy="557"/>
              </a:xfrm>
            </p:grpSpPr>
            <p:sp>
              <p:nvSpPr>
                <p:cNvPr id="34" name="Rectangle 77">
                  <a:extLst>
                    <a:ext uri="{FF2B5EF4-FFF2-40B4-BE49-F238E27FC236}">
                      <a16:creationId xmlns:a16="http://schemas.microsoft.com/office/drawing/2014/main" id="{2E3C5ABB-3924-94F4-60F6-25B05F426AF7}"/>
                    </a:ext>
                  </a:extLst>
                </p:cNvPr>
                <p:cNvSpPr>
                  <a:spLocks noChangeArrowheads="1"/>
                </p:cNvSpPr>
                <p:nvPr/>
              </p:nvSpPr>
              <p:spPr bwMode="auto">
                <a:xfrm>
                  <a:off x="3036" y="1584"/>
                  <a:ext cx="398" cy="407"/>
                </a:xfrm>
                <a:prstGeom prst="rect">
                  <a:avLst/>
                </a:prstGeom>
                <a:solidFill>
                  <a:srgbClr val="FFFFFF"/>
                </a:solidFill>
                <a:ln w="9525">
                  <a:noFill/>
                  <a:miter lim="800000"/>
                  <a:headEnd/>
                  <a:tailEnd/>
                </a:ln>
              </p:spPr>
              <p:txBody>
                <a:bodyPr/>
                <a:lstStyle/>
                <a:p>
                  <a:endParaRPr lang="en-US" sz="2400"/>
                </a:p>
              </p:txBody>
            </p:sp>
            <p:grpSp>
              <p:nvGrpSpPr>
                <p:cNvPr id="35" name="Group 66">
                  <a:extLst>
                    <a:ext uri="{FF2B5EF4-FFF2-40B4-BE49-F238E27FC236}">
                      <a16:creationId xmlns:a16="http://schemas.microsoft.com/office/drawing/2014/main" id="{98ADAFAC-9792-D84E-8BE1-56B7715EBC11}"/>
                    </a:ext>
                  </a:extLst>
                </p:cNvPr>
                <p:cNvGrpSpPr>
                  <a:grpSpLocks/>
                </p:cNvGrpSpPr>
                <p:nvPr/>
              </p:nvGrpSpPr>
              <p:grpSpPr bwMode="auto">
                <a:xfrm rot="1302886">
                  <a:off x="2552" y="1599"/>
                  <a:ext cx="1212" cy="132"/>
                  <a:chOff x="3273" y="1209"/>
                  <a:chExt cx="1235" cy="147"/>
                </a:xfrm>
              </p:grpSpPr>
              <p:sp>
                <p:nvSpPr>
                  <p:cNvPr id="38" name="Rectangle 67">
                    <a:extLst>
                      <a:ext uri="{FF2B5EF4-FFF2-40B4-BE49-F238E27FC236}">
                        <a16:creationId xmlns:a16="http://schemas.microsoft.com/office/drawing/2014/main" id="{157D156C-0F51-3881-BB0E-DFC2FC5E743C}"/>
                      </a:ext>
                    </a:extLst>
                  </p:cNvPr>
                  <p:cNvSpPr>
                    <a:spLocks noChangeArrowheads="1"/>
                  </p:cNvSpPr>
                  <p:nvPr/>
                </p:nvSpPr>
                <p:spPr bwMode="auto">
                  <a:xfrm>
                    <a:off x="3273" y="1266"/>
                    <a:ext cx="1137" cy="33"/>
                  </a:xfrm>
                  <a:prstGeom prst="rect">
                    <a:avLst/>
                  </a:prstGeom>
                  <a:solidFill>
                    <a:srgbClr val="0000FF"/>
                  </a:solidFill>
                  <a:ln w="9525">
                    <a:solidFill>
                      <a:srgbClr val="000000"/>
                    </a:solidFill>
                    <a:miter lim="800000"/>
                    <a:headEnd/>
                    <a:tailEnd/>
                  </a:ln>
                </p:spPr>
                <p:txBody>
                  <a:bodyPr/>
                  <a:lstStyle/>
                  <a:p>
                    <a:endParaRPr lang="en-US" sz="2400"/>
                  </a:p>
                </p:txBody>
              </p:sp>
              <p:sp>
                <p:nvSpPr>
                  <p:cNvPr id="39" name="Freeform 68">
                    <a:extLst>
                      <a:ext uri="{FF2B5EF4-FFF2-40B4-BE49-F238E27FC236}">
                        <a16:creationId xmlns:a16="http://schemas.microsoft.com/office/drawing/2014/main" id="{88EA2F7D-6919-A376-8B91-DB198F369143}"/>
                      </a:ext>
                    </a:extLst>
                  </p:cNvPr>
                  <p:cNvSpPr>
                    <a:spLocks/>
                  </p:cNvSpPr>
                  <p:nvPr/>
                </p:nvSpPr>
                <p:spPr bwMode="auto">
                  <a:xfrm>
                    <a:off x="4362" y="1209"/>
                    <a:ext cx="146" cy="147"/>
                  </a:xfrm>
                  <a:custGeom>
                    <a:avLst/>
                    <a:gdLst>
                      <a:gd name="T0" fmla="*/ 0 w 146"/>
                      <a:gd name="T1" fmla="*/ 147 h 147"/>
                      <a:gd name="T2" fmla="*/ 146 w 146"/>
                      <a:gd name="T3" fmla="*/ 73 h 147"/>
                      <a:gd name="T4" fmla="*/ 0 w 146"/>
                      <a:gd name="T5" fmla="*/ 0 h 147"/>
                      <a:gd name="T6" fmla="*/ 46 w 146"/>
                      <a:gd name="T7" fmla="*/ 73 h 147"/>
                      <a:gd name="T8" fmla="*/ 0 w 146"/>
                      <a:gd name="T9" fmla="*/ 147 h 147"/>
                      <a:gd name="T10" fmla="*/ 0 60000 65536"/>
                      <a:gd name="T11" fmla="*/ 0 60000 65536"/>
                      <a:gd name="T12" fmla="*/ 0 60000 65536"/>
                      <a:gd name="T13" fmla="*/ 0 60000 65536"/>
                      <a:gd name="T14" fmla="*/ 0 60000 65536"/>
                      <a:gd name="T15" fmla="*/ 0 w 146"/>
                      <a:gd name="T16" fmla="*/ 0 h 147"/>
                      <a:gd name="T17" fmla="*/ 146 w 146"/>
                      <a:gd name="T18" fmla="*/ 147 h 147"/>
                    </a:gdLst>
                    <a:ahLst/>
                    <a:cxnLst>
                      <a:cxn ang="T10">
                        <a:pos x="T0" y="T1"/>
                      </a:cxn>
                      <a:cxn ang="T11">
                        <a:pos x="T2" y="T3"/>
                      </a:cxn>
                      <a:cxn ang="T12">
                        <a:pos x="T4" y="T5"/>
                      </a:cxn>
                      <a:cxn ang="T13">
                        <a:pos x="T6" y="T7"/>
                      </a:cxn>
                      <a:cxn ang="T14">
                        <a:pos x="T8" y="T9"/>
                      </a:cxn>
                    </a:cxnLst>
                    <a:rect l="T15" t="T16" r="T17" b="T18"/>
                    <a:pathLst>
                      <a:path w="146" h="147">
                        <a:moveTo>
                          <a:pt x="0" y="147"/>
                        </a:moveTo>
                        <a:lnTo>
                          <a:pt x="146" y="73"/>
                        </a:lnTo>
                        <a:lnTo>
                          <a:pt x="0" y="0"/>
                        </a:lnTo>
                        <a:lnTo>
                          <a:pt x="46" y="73"/>
                        </a:lnTo>
                        <a:lnTo>
                          <a:pt x="0" y="147"/>
                        </a:lnTo>
                        <a:close/>
                      </a:path>
                    </a:pathLst>
                  </a:custGeom>
                  <a:solidFill>
                    <a:srgbClr val="0000FF"/>
                  </a:solidFill>
                  <a:ln w="9525">
                    <a:solidFill>
                      <a:srgbClr val="000000"/>
                    </a:solidFill>
                    <a:round/>
                    <a:headEnd/>
                    <a:tailEnd/>
                  </a:ln>
                </p:spPr>
                <p:txBody>
                  <a:bodyPr/>
                  <a:lstStyle/>
                  <a:p>
                    <a:endParaRPr lang="en-US" sz="2400"/>
                  </a:p>
                </p:txBody>
              </p:sp>
            </p:grpSp>
            <p:sp>
              <p:nvSpPr>
                <p:cNvPr id="36" name="Arc 89">
                  <a:extLst>
                    <a:ext uri="{FF2B5EF4-FFF2-40B4-BE49-F238E27FC236}">
                      <a16:creationId xmlns:a16="http://schemas.microsoft.com/office/drawing/2014/main" id="{CC868911-DD73-68FF-E04D-758517CE784C}"/>
                    </a:ext>
                  </a:extLst>
                </p:cNvPr>
                <p:cNvSpPr>
                  <a:spLocks/>
                </p:cNvSpPr>
                <p:nvPr/>
              </p:nvSpPr>
              <p:spPr bwMode="auto">
                <a:xfrm flipV="1">
                  <a:off x="3211" y="1460"/>
                  <a:ext cx="151" cy="2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p:spPr>
              <p:txBody>
                <a:bodyPr wrap="none" anchor="ctr"/>
                <a:lstStyle/>
                <a:p>
                  <a:endParaRPr lang="en-US" sz="2400"/>
                </a:p>
              </p:txBody>
            </p:sp>
            <p:sp>
              <p:nvSpPr>
                <p:cNvPr id="37" name="Text Box 90">
                  <a:extLst>
                    <a:ext uri="{FF2B5EF4-FFF2-40B4-BE49-F238E27FC236}">
                      <a16:creationId xmlns:a16="http://schemas.microsoft.com/office/drawing/2014/main" id="{769AFFA4-EC49-B477-1DDA-74D88C2DFC0D}"/>
                    </a:ext>
                  </a:extLst>
                </p:cNvPr>
                <p:cNvSpPr txBox="1">
                  <a:spLocks noChangeArrowheads="1"/>
                </p:cNvSpPr>
                <p:nvPr/>
              </p:nvSpPr>
              <p:spPr bwMode="auto">
                <a:xfrm>
                  <a:off x="3332" y="1434"/>
                  <a:ext cx="221" cy="293"/>
                </a:xfrm>
                <a:prstGeom prst="rect">
                  <a:avLst/>
                </a:prstGeom>
                <a:noFill/>
                <a:ln w="9525">
                  <a:noFill/>
                  <a:miter lim="800000"/>
                  <a:headEnd/>
                  <a:tailEnd/>
                </a:ln>
              </p:spPr>
              <p:txBody>
                <a:bodyPr wrap="none">
                  <a:spAutoFit/>
                </a:bodyPr>
                <a:lstStyle/>
                <a:p>
                  <a:r>
                    <a:rPr lang="en-US" sz="2400" dirty="0">
                      <a:latin typeface="Symbol" pitchFamily="18" charset="2"/>
                    </a:rPr>
                    <a:t>q</a:t>
                  </a:r>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CD3B20A-D27D-A8D2-CF2D-04198EA17B6A}"/>
                      </a:ext>
                    </a:extLst>
                  </p:cNvPr>
                  <p:cNvSpPr txBox="1"/>
                  <p:nvPr/>
                </p:nvSpPr>
                <p:spPr>
                  <a:xfrm>
                    <a:off x="5110163" y="2895663"/>
                    <a:ext cx="249263"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𝑎</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3" name="TextBox 32">
                    <a:extLst>
                      <a:ext uri="{FF2B5EF4-FFF2-40B4-BE49-F238E27FC236}">
                        <a16:creationId xmlns:a16="http://schemas.microsoft.com/office/drawing/2014/main" id="{3CD3B20A-D27D-A8D2-CF2D-04198EA17B6A}"/>
                      </a:ext>
                    </a:extLst>
                  </p:cNvPr>
                  <p:cNvSpPr txBox="1">
                    <a:spLocks noRot="1" noChangeAspect="1" noMove="1" noResize="1" noEditPoints="1" noAdjustHandles="1" noChangeArrowheads="1" noChangeShapeType="1" noTextEdit="1"/>
                  </p:cNvSpPr>
                  <p:nvPr/>
                </p:nvSpPr>
                <p:spPr>
                  <a:xfrm>
                    <a:off x="5110163" y="2895663"/>
                    <a:ext cx="249263" cy="279079"/>
                  </a:xfrm>
                  <a:prstGeom prst="rect">
                    <a:avLst/>
                  </a:prstGeom>
                  <a:blipFill>
                    <a:blip r:embed="rId8"/>
                    <a:stretch>
                      <a:fillRect l="-18519" r="-3704" b="-13333"/>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B8308D3-32D5-E8B6-4FDF-21A0F6FE17EB}"/>
                </a:ext>
              </a:extLst>
            </p:cNvPr>
            <p:cNvGrpSpPr/>
            <p:nvPr/>
          </p:nvGrpSpPr>
          <p:grpSpPr>
            <a:xfrm>
              <a:off x="3116782" y="2822312"/>
              <a:ext cx="907532" cy="1189434"/>
              <a:chOff x="3116782" y="2222960"/>
              <a:chExt cx="907532" cy="1189434"/>
            </a:xfrm>
          </p:grpSpPr>
          <p:grpSp>
            <p:nvGrpSpPr>
              <p:cNvPr id="24" name="Group 142">
                <a:extLst>
                  <a:ext uri="{FF2B5EF4-FFF2-40B4-BE49-F238E27FC236}">
                    <a16:creationId xmlns:a16="http://schemas.microsoft.com/office/drawing/2014/main" id="{DD01344E-342D-5BEF-F5F4-C69E1C2F6DFD}"/>
                  </a:ext>
                </a:extLst>
              </p:cNvPr>
              <p:cNvGrpSpPr>
                <a:grpSpLocks/>
              </p:cNvGrpSpPr>
              <p:nvPr/>
            </p:nvGrpSpPr>
            <p:grpSpPr bwMode="auto">
              <a:xfrm>
                <a:off x="3312320" y="2222960"/>
                <a:ext cx="711994" cy="1189434"/>
                <a:chOff x="1822" y="1325"/>
                <a:chExt cx="598" cy="999"/>
              </a:xfrm>
            </p:grpSpPr>
            <p:sp>
              <p:nvSpPr>
                <p:cNvPr id="26" name="Rectangle 82">
                  <a:extLst>
                    <a:ext uri="{FF2B5EF4-FFF2-40B4-BE49-F238E27FC236}">
                      <a16:creationId xmlns:a16="http://schemas.microsoft.com/office/drawing/2014/main" id="{B0526D6E-45B4-8804-6EC9-05F8FB91CD63}"/>
                    </a:ext>
                  </a:extLst>
                </p:cNvPr>
                <p:cNvSpPr>
                  <a:spLocks noChangeArrowheads="1"/>
                </p:cNvSpPr>
                <p:nvPr/>
              </p:nvSpPr>
              <p:spPr bwMode="auto">
                <a:xfrm>
                  <a:off x="1822" y="1528"/>
                  <a:ext cx="398" cy="407"/>
                </a:xfrm>
                <a:prstGeom prst="rect">
                  <a:avLst/>
                </a:prstGeom>
                <a:solidFill>
                  <a:srgbClr val="FFFFFF"/>
                </a:solidFill>
                <a:ln w="9525">
                  <a:noFill/>
                  <a:miter lim="800000"/>
                  <a:headEnd/>
                  <a:tailEnd/>
                </a:ln>
              </p:spPr>
              <p:txBody>
                <a:bodyPr/>
                <a:lstStyle/>
                <a:p>
                  <a:endParaRPr lang="en-US" sz="2400"/>
                </a:p>
              </p:txBody>
            </p:sp>
            <p:grpSp>
              <p:nvGrpSpPr>
                <p:cNvPr id="27" name="Group 69">
                  <a:extLst>
                    <a:ext uri="{FF2B5EF4-FFF2-40B4-BE49-F238E27FC236}">
                      <a16:creationId xmlns:a16="http://schemas.microsoft.com/office/drawing/2014/main" id="{B85AAD21-B342-96C8-335D-8E0D245666D5}"/>
                    </a:ext>
                  </a:extLst>
                </p:cNvPr>
                <p:cNvGrpSpPr>
                  <a:grpSpLocks/>
                </p:cNvGrpSpPr>
                <p:nvPr/>
              </p:nvGrpSpPr>
              <p:grpSpPr bwMode="auto">
                <a:xfrm rot="1302886">
                  <a:off x="1872" y="1325"/>
                  <a:ext cx="548" cy="999"/>
                  <a:chOff x="2719" y="1276"/>
                  <a:chExt cx="558" cy="1117"/>
                </a:xfrm>
              </p:grpSpPr>
              <p:sp>
                <p:nvSpPr>
                  <p:cNvPr id="30" name="Freeform 70">
                    <a:extLst>
                      <a:ext uri="{FF2B5EF4-FFF2-40B4-BE49-F238E27FC236}">
                        <a16:creationId xmlns:a16="http://schemas.microsoft.com/office/drawing/2014/main" id="{66A8FE3D-CCD0-8A40-D9FE-0BC5AC4229AD}"/>
                      </a:ext>
                    </a:extLst>
                  </p:cNvPr>
                  <p:cNvSpPr>
                    <a:spLocks/>
                  </p:cNvSpPr>
                  <p:nvPr/>
                </p:nvSpPr>
                <p:spPr bwMode="auto">
                  <a:xfrm>
                    <a:off x="2752" y="1276"/>
                    <a:ext cx="525" cy="1038"/>
                  </a:xfrm>
                  <a:custGeom>
                    <a:avLst/>
                    <a:gdLst>
                      <a:gd name="T0" fmla="*/ 525 w 525"/>
                      <a:gd name="T1" fmla="*/ 15 h 1038"/>
                      <a:gd name="T2" fmla="*/ 496 w 525"/>
                      <a:gd name="T3" fmla="*/ 0 h 1038"/>
                      <a:gd name="T4" fmla="*/ 0 w 525"/>
                      <a:gd name="T5" fmla="*/ 1024 h 1038"/>
                      <a:gd name="T6" fmla="*/ 28 w 525"/>
                      <a:gd name="T7" fmla="*/ 1038 h 1038"/>
                      <a:gd name="T8" fmla="*/ 525 w 525"/>
                      <a:gd name="T9" fmla="*/ 15 h 1038"/>
                      <a:gd name="T10" fmla="*/ 0 60000 65536"/>
                      <a:gd name="T11" fmla="*/ 0 60000 65536"/>
                      <a:gd name="T12" fmla="*/ 0 60000 65536"/>
                      <a:gd name="T13" fmla="*/ 0 60000 65536"/>
                      <a:gd name="T14" fmla="*/ 0 60000 65536"/>
                      <a:gd name="T15" fmla="*/ 0 w 525"/>
                      <a:gd name="T16" fmla="*/ 0 h 1038"/>
                      <a:gd name="T17" fmla="*/ 525 w 525"/>
                      <a:gd name="T18" fmla="*/ 1038 h 1038"/>
                    </a:gdLst>
                    <a:ahLst/>
                    <a:cxnLst>
                      <a:cxn ang="T10">
                        <a:pos x="T0" y="T1"/>
                      </a:cxn>
                      <a:cxn ang="T11">
                        <a:pos x="T2" y="T3"/>
                      </a:cxn>
                      <a:cxn ang="T12">
                        <a:pos x="T4" y="T5"/>
                      </a:cxn>
                      <a:cxn ang="T13">
                        <a:pos x="T6" y="T7"/>
                      </a:cxn>
                      <a:cxn ang="T14">
                        <a:pos x="T8" y="T9"/>
                      </a:cxn>
                    </a:cxnLst>
                    <a:rect l="T15" t="T16" r="T17" b="T18"/>
                    <a:pathLst>
                      <a:path w="525" h="1038">
                        <a:moveTo>
                          <a:pt x="525" y="15"/>
                        </a:moveTo>
                        <a:lnTo>
                          <a:pt x="496" y="0"/>
                        </a:lnTo>
                        <a:lnTo>
                          <a:pt x="0" y="1024"/>
                        </a:lnTo>
                        <a:lnTo>
                          <a:pt x="28" y="1038"/>
                        </a:lnTo>
                        <a:lnTo>
                          <a:pt x="525" y="15"/>
                        </a:lnTo>
                        <a:close/>
                      </a:path>
                    </a:pathLst>
                  </a:custGeom>
                  <a:solidFill>
                    <a:srgbClr val="008000"/>
                  </a:solidFill>
                  <a:ln w="9525">
                    <a:noFill/>
                    <a:round/>
                    <a:headEnd/>
                    <a:tailEnd/>
                  </a:ln>
                </p:spPr>
                <p:txBody>
                  <a:bodyPr/>
                  <a:lstStyle/>
                  <a:p>
                    <a:endParaRPr lang="en-US" sz="2400"/>
                  </a:p>
                </p:txBody>
              </p:sp>
              <p:sp>
                <p:nvSpPr>
                  <p:cNvPr id="31" name="Freeform 71">
                    <a:extLst>
                      <a:ext uri="{FF2B5EF4-FFF2-40B4-BE49-F238E27FC236}">
                        <a16:creationId xmlns:a16="http://schemas.microsoft.com/office/drawing/2014/main" id="{EDE47042-6719-153D-746F-8C3ABC5C8C2D}"/>
                      </a:ext>
                    </a:extLst>
                  </p:cNvPr>
                  <p:cNvSpPr>
                    <a:spLocks/>
                  </p:cNvSpPr>
                  <p:nvPr/>
                </p:nvSpPr>
                <p:spPr bwMode="auto">
                  <a:xfrm>
                    <a:off x="2719" y="2229"/>
                    <a:ext cx="133" cy="164"/>
                  </a:xfrm>
                  <a:custGeom>
                    <a:avLst/>
                    <a:gdLst>
                      <a:gd name="T0" fmla="*/ 0 w 133"/>
                      <a:gd name="T1" fmla="*/ 0 h 164"/>
                      <a:gd name="T2" fmla="*/ 3 w 133"/>
                      <a:gd name="T3" fmla="*/ 164 h 164"/>
                      <a:gd name="T4" fmla="*/ 133 w 133"/>
                      <a:gd name="T5" fmla="*/ 65 h 164"/>
                      <a:gd name="T6" fmla="*/ 47 w 133"/>
                      <a:gd name="T7" fmla="*/ 74 h 164"/>
                      <a:gd name="T8" fmla="*/ 0 w 133"/>
                      <a:gd name="T9" fmla="*/ 0 h 164"/>
                      <a:gd name="T10" fmla="*/ 0 60000 65536"/>
                      <a:gd name="T11" fmla="*/ 0 60000 65536"/>
                      <a:gd name="T12" fmla="*/ 0 60000 65536"/>
                      <a:gd name="T13" fmla="*/ 0 60000 65536"/>
                      <a:gd name="T14" fmla="*/ 0 60000 65536"/>
                      <a:gd name="T15" fmla="*/ 0 w 133"/>
                      <a:gd name="T16" fmla="*/ 0 h 164"/>
                      <a:gd name="T17" fmla="*/ 133 w 133"/>
                      <a:gd name="T18" fmla="*/ 164 h 164"/>
                    </a:gdLst>
                    <a:ahLst/>
                    <a:cxnLst>
                      <a:cxn ang="T10">
                        <a:pos x="T0" y="T1"/>
                      </a:cxn>
                      <a:cxn ang="T11">
                        <a:pos x="T2" y="T3"/>
                      </a:cxn>
                      <a:cxn ang="T12">
                        <a:pos x="T4" y="T5"/>
                      </a:cxn>
                      <a:cxn ang="T13">
                        <a:pos x="T6" y="T7"/>
                      </a:cxn>
                      <a:cxn ang="T14">
                        <a:pos x="T8" y="T9"/>
                      </a:cxn>
                    </a:cxnLst>
                    <a:rect l="T15" t="T16" r="T17" b="T18"/>
                    <a:pathLst>
                      <a:path w="133" h="164">
                        <a:moveTo>
                          <a:pt x="0" y="0"/>
                        </a:moveTo>
                        <a:lnTo>
                          <a:pt x="3" y="164"/>
                        </a:lnTo>
                        <a:lnTo>
                          <a:pt x="133" y="65"/>
                        </a:lnTo>
                        <a:lnTo>
                          <a:pt x="47" y="74"/>
                        </a:lnTo>
                        <a:lnTo>
                          <a:pt x="0" y="0"/>
                        </a:lnTo>
                        <a:close/>
                      </a:path>
                    </a:pathLst>
                  </a:custGeom>
                  <a:solidFill>
                    <a:srgbClr val="008000"/>
                  </a:solidFill>
                  <a:ln w="9525">
                    <a:noFill/>
                    <a:round/>
                    <a:headEnd/>
                    <a:tailEnd/>
                  </a:ln>
                </p:spPr>
                <p:txBody>
                  <a:bodyPr/>
                  <a:lstStyle/>
                  <a:p>
                    <a:endParaRPr lang="en-US" sz="2400"/>
                  </a:p>
                </p:txBody>
              </p:sp>
            </p:grpSp>
            <p:sp>
              <p:nvSpPr>
                <p:cNvPr id="28" name="Arc 91">
                  <a:extLst>
                    <a:ext uri="{FF2B5EF4-FFF2-40B4-BE49-F238E27FC236}">
                      <a16:creationId xmlns:a16="http://schemas.microsoft.com/office/drawing/2014/main" id="{F2F3D681-185B-4DF7-6B72-37510C46BB39}"/>
                    </a:ext>
                  </a:extLst>
                </p:cNvPr>
                <p:cNvSpPr>
                  <a:spLocks/>
                </p:cNvSpPr>
                <p:nvPr/>
              </p:nvSpPr>
              <p:spPr bwMode="auto">
                <a:xfrm rot="5802979" flipV="1">
                  <a:off x="2124" y="1858"/>
                  <a:ext cx="98" cy="18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p:spPr>
              <p:txBody>
                <a:bodyPr wrap="none" anchor="ctr"/>
                <a:lstStyle/>
                <a:p>
                  <a:endParaRPr lang="en-US" sz="2400"/>
                </a:p>
              </p:txBody>
            </p:sp>
            <p:sp>
              <p:nvSpPr>
                <p:cNvPr id="29" name="Text Box 94">
                  <a:extLst>
                    <a:ext uri="{FF2B5EF4-FFF2-40B4-BE49-F238E27FC236}">
                      <a16:creationId xmlns:a16="http://schemas.microsoft.com/office/drawing/2014/main" id="{6F64BD97-3E04-9973-5DF1-354C8F41513F}"/>
                    </a:ext>
                  </a:extLst>
                </p:cNvPr>
                <p:cNvSpPr txBox="1">
                  <a:spLocks noChangeArrowheads="1"/>
                </p:cNvSpPr>
                <p:nvPr/>
              </p:nvSpPr>
              <p:spPr bwMode="auto">
                <a:xfrm>
                  <a:off x="1941" y="1890"/>
                  <a:ext cx="221" cy="293"/>
                </a:xfrm>
                <a:prstGeom prst="rect">
                  <a:avLst/>
                </a:prstGeom>
                <a:noFill/>
                <a:ln w="9525">
                  <a:noFill/>
                  <a:miter lim="800000"/>
                  <a:headEnd/>
                  <a:tailEnd/>
                </a:ln>
              </p:spPr>
              <p:txBody>
                <a:bodyPr wrap="none">
                  <a:spAutoFit/>
                </a:bodyPr>
                <a:lstStyle/>
                <a:p>
                  <a:r>
                    <a:rPr lang="en-US" sz="2400">
                      <a:latin typeface="Symbol" pitchFamily="18" charset="2"/>
                    </a:rPr>
                    <a:t>q</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6F4BB6-7F47-81F1-7CAC-AB5F7DA7A259}"/>
                      </a:ext>
                    </a:extLst>
                  </p:cNvPr>
                  <p:cNvSpPr txBox="1"/>
                  <p:nvPr/>
                </p:nvSpPr>
                <p:spPr>
                  <a:xfrm>
                    <a:off x="3116782" y="2771574"/>
                    <a:ext cx="244819"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𝑏</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25" name="TextBox 24">
                    <a:extLst>
                      <a:ext uri="{FF2B5EF4-FFF2-40B4-BE49-F238E27FC236}">
                        <a16:creationId xmlns:a16="http://schemas.microsoft.com/office/drawing/2014/main" id="{E06F4BB6-7F47-81F1-7CAC-AB5F7DA7A259}"/>
                      </a:ext>
                    </a:extLst>
                  </p:cNvPr>
                  <p:cNvSpPr txBox="1">
                    <a:spLocks noRot="1" noChangeAspect="1" noMove="1" noResize="1" noEditPoints="1" noAdjustHandles="1" noChangeArrowheads="1" noChangeShapeType="1" noTextEdit="1"/>
                  </p:cNvSpPr>
                  <p:nvPr/>
                </p:nvSpPr>
                <p:spPr>
                  <a:xfrm>
                    <a:off x="3116782" y="2771574"/>
                    <a:ext cx="244819" cy="279079"/>
                  </a:xfrm>
                  <a:prstGeom prst="rect">
                    <a:avLst/>
                  </a:prstGeom>
                  <a:blipFill>
                    <a:blip r:embed="rId9"/>
                    <a:stretch>
                      <a:fillRect l="-18519" r="-7407" b="-16667"/>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AF827E51-9632-4EB0-C924-60DA2D780B9C}"/>
                </a:ext>
              </a:extLst>
            </p:cNvPr>
            <p:cNvGrpSpPr/>
            <p:nvPr/>
          </p:nvGrpSpPr>
          <p:grpSpPr>
            <a:xfrm>
              <a:off x="3791062" y="1730508"/>
              <a:ext cx="878681" cy="1191816"/>
              <a:chOff x="3791062" y="1131156"/>
              <a:chExt cx="878681" cy="1191816"/>
            </a:xfrm>
          </p:grpSpPr>
          <p:grpSp>
            <p:nvGrpSpPr>
              <p:cNvPr id="16" name="Group 143">
                <a:extLst>
                  <a:ext uri="{FF2B5EF4-FFF2-40B4-BE49-F238E27FC236}">
                    <a16:creationId xmlns:a16="http://schemas.microsoft.com/office/drawing/2014/main" id="{E515D344-7F47-6AA2-6248-69BCC352E29C}"/>
                  </a:ext>
                </a:extLst>
              </p:cNvPr>
              <p:cNvGrpSpPr>
                <a:grpSpLocks/>
              </p:cNvGrpSpPr>
              <p:nvPr/>
            </p:nvGrpSpPr>
            <p:grpSpPr bwMode="auto">
              <a:xfrm>
                <a:off x="3791062" y="1131156"/>
                <a:ext cx="878681" cy="1191816"/>
                <a:chOff x="2237" y="408"/>
                <a:chExt cx="738" cy="1001"/>
              </a:xfrm>
            </p:grpSpPr>
            <p:grpSp>
              <p:nvGrpSpPr>
                <p:cNvPr id="18" name="Group 72">
                  <a:extLst>
                    <a:ext uri="{FF2B5EF4-FFF2-40B4-BE49-F238E27FC236}">
                      <a16:creationId xmlns:a16="http://schemas.microsoft.com/office/drawing/2014/main" id="{E2067793-8915-12B1-A807-318CC47FE1F9}"/>
                    </a:ext>
                  </a:extLst>
                </p:cNvPr>
                <p:cNvGrpSpPr>
                  <a:grpSpLocks/>
                </p:cNvGrpSpPr>
                <p:nvPr/>
              </p:nvGrpSpPr>
              <p:grpSpPr bwMode="auto">
                <a:xfrm rot="1302886">
                  <a:off x="2274" y="408"/>
                  <a:ext cx="545" cy="1001"/>
                  <a:chOff x="2724" y="169"/>
                  <a:chExt cx="555" cy="1119"/>
                </a:xfrm>
              </p:grpSpPr>
              <p:sp>
                <p:nvSpPr>
                  <p:cNvPr id="22" name="Freeform 73">
                    <a:extLst>
                      <a:ext uri="{FF2B5EF4-FFF2-40B4-BE49-F238E27FC236}">
                        <a16:creationId xmlns:a16="http://schemas.microsoft.com/office/drawing/2014/main" id="{F3C3E5DF-B749-8840-646A-9126E2AF2D20}"/>
                      </a:ext>
                    </a:extLst>
                  </p:cNvPr>
                  <p:cNvSpPr>
                    <a:spLocks/>
                  </p:cNvSpPr>
                  <p:nvPr/>
                </p:nvSpPr>
                <p:spPr bwMode="auto">
                  <a:xfrm>
                    <a:off x="2756" y="249"/>
                    <a:ext cx="523" cy="1039"/>
                  </a:xfrm>
                  <a:custGeom>
                    <a:avLst/>
                    <a:gdLst>
                      <a:gd name="T0" fmla="*/ 495 w 523"/>
                      <a:gd name="T1" fmla="*/ 1039 h 1039"/>
                      <a:gd name="T2" fmla="*/ 523 w 523"/>
                      <a:gd name="T3" fmla="*/ 1025 h 1039"/>
                      <a:gd name="T4" fmla="*/ 28 w 523"/>
                      <a:gd name="T5" fmla="*/ 0 h 1039"/>
                      <a:gd name="T6" fmla="*/ 0 w 523"/>
                      <a:gd name="T7" fmla="*/ 15 h 1039"/>
                      <a:gd name="T8" fmla="*/ 495 w 523"/>
                      <a:gd name="T9" fmla="*/ 1039 h 1039"/>
                      <a:gd name="T10" fmla="*/ 0 60000 65536"/>
                      <a:gd name="T11" fmla="*/ 0 60000 65536"/>
                      <a:gd name="T12" fmla="*/ 0 60000 65536"/>
                      <a:gd name="T13" fmla="*/ 0 60000 65536"/>
                      <a:gd name="T14" fmla="*/ 0 60000 65536"/>
                      <a:gd name="T15" fmla="*/ 0 w 523"/>
                      <a:gd name="T16" fmla="*/ 0 h 1039"/>
                      <a:gd name="T17" fmla="*/ 523 w 523"/>
                      <a:gd name="T18" fmla="*/ 1039 h 1039"/>
                    </a:gdLst>
                    <a:ahLst/>
                    <a:cxnLst>
                      <a:cxn ang="T10">
                        <a:pos x="T0" y="T1"/>
                      </a:cxn>
                      <a:cxn ang="T11">
                        <a:pos x="T2" y="T3"/>
                      </a:cxn>
                      <a:cxn ang="T12">
                        <a:pos x="T4" y="T5"/>
                      </a:cxn>
                      <a:cxn ang="T13">
                        <a:pos x="T6" y="T7"/>
                      </a:cxn>
                      <a:cxn ang="T14">
                        <a:pos x="T8" y="T9"/>
                      </a:cxn>
                    </a:cxnLst>
                    <a:rect l="T15" t="T16" r="T17" b="T18"/>
                    <a:pathLst>
                      <a:path w="523" h="1039">
                        <a:moveTo>
                          <a:pt x="495" y="1039"/>
                        </a:moveTo>
                        <a:lnTo>
                          <a:pt x="523" y="1025"/>
                        </a:lnTo>
                        <a:lnTo>
                          <a:pt x="28" y="0"/>
                        </a:lnTo>
                        <a:lnTo>
                          <a:pt x="0" y="15"/>
                        </a:lnTo>
                        <a:lnTo>
                          <a:pt x="495" y="1039"/>
                        </a:lnTo>
                        <a:close/>
                      </a:path>
                    </a:pathLst>
                  </a:custGeom>
                  <a:solidFill>
                    <a:srgbClr val="FF0000"/>
                  </a:solidFill>
                  <a:ln w="9525">
                    <a:noFill/>
                    <a:round/>
                    <a:headEnd/>
                    <a:tailEnd/>
                  </a:ln>
                </p:spPr>
                <p:txBody>
                  <a:bodyPr/>
                  <a:lstStyle/>
                  <a:p>
                    <a:endParaRPr lang="en-US" sz="2400"/>
                  </a:p>
                </p:txBody>
              </p:sp>
              <p:sp>
                <p:nvSpPr>
                  <p:cNvPr id="23" name="Freeform 74">
                    <a:extLst>
                      <a:ext uri="{FF2B5EF4-FFF2-40B4-BE49-F238E27FC236}">
                        <a16:creationId xmlns:a16="http://schemas.microsoft.com/office/drawing/2014/main" id="{0F0514AC-6161-2E6F-C270-6CAFCD541546}"/>
                      </a:ext>
                    </a:extLst>
                  </p:cNvPr>
                  <p:cNvSpPr>
                    <a:spLocks/>
                  </p:cNvSpPr>
                  <p:nvPr/>
                </p:nvSpPr>
                <p:spPr bwMode="auto">
                  <a:xfrm>
                    <a:off x="2724" y="169"/>
                    <a:ext cx="133" cy="162"/>
                  </a:xfrm>
                  <a:custGeom>
                    <a:avLst/>
                    <a:gdLst>
                      <a:gd name="T0" fmla="*/ 133 w 133"/>
                      <a:gd name="T1" fmla="*/ 97 h 162"/>
                      <a:gd name="T2" fmla="*/ 2 w 133"/>
                      <a:gd name="T3" fmla="*/ 0 h 162"/>
                      <a:gd name="T4" fmla="*/ 0 w 133"/>
                      <a:gd name="T5" fmla="*/ 162 h 162"/>
                      <a:gd name="T6" fmla="*/ 46 w 133"/>
                      <a:gd name="T7" fmla="*/ 89 h 162"/>
                      <a:gd name="T8" fmla="*/ 133 w 133"/>
                      <a:gd name="T9" fmla="*/ 97 h 162"/>
                      <a:gd name="T10" fmla="*/ 0 60000 65536"/>
                      <a:gd name="T11" fmla="*/ 0 60000 65536"/>
                      <a:gd name="T12" fmla="*/ 0 60000 65536"/>
                      <a:gd name="T13" fmla="*/ 0 60000 65536"/>
                      <a:gd name="T14" fmla="*/ 0 60000 65536"/>
                      <a:gd name="T15" fmla="*/ 0 w 133"/>
                      <a:gd name="T16" fmla="*/ 0 h 162"/>
                      <a:gd name="T17" fmla="*/ 133 w 133"/>
                      <a:gd name="T18" fmla="*/ 162 h 162"/>
                    </a:gdLst>
                    <a:ahLst/>
                    <a:cxnLst>
                      <a:cxn ang="T10">
                        <a:pos x="T0" y="T1"/>
                      </a:cxn>
                      <a:cxn ang="T11">
                        <a:pos x="T2" y="T3"/>
                      </a:cxn>
                      <a:cxn ang="T12">
                        <a:pos x="T4" y="T5"/>
                      </a:cxn>
                      <a:cxn ang="T13">
                        <a:pos x="T6" y="T7"/>
                      </a:cxn>
                      <a:cxn ang="T14">
                        <a:pos x="T8" y="T9"/>
                      </a:cxn>
                    </a:cxnLst>
                    <a:rect l="T15" t="T16" r="T17" b="T18"/>
                    <a:pathLst>
                      <a:path w="133" h="162">
                        <a:moveTo>
                          <a:pt x="133" y="97"/>
                        </a:moveTo>
                        <a:lnTo>
                          <a:pt x="2" y="0"/>
                        </a:lnTo>
                        <a:lnTo>
                          <a:pt x="0" y="162"/>
                        </a:lnTo>
                        <a:lnTo>
                          <a:pt x="46" y="89"/>
                        </a:lnTo>
                        <a:lnTo>
                          <a:pt x="133" y="97"/>
                        </a:lnTo>
                        <a:close/>
                      </a:path>
                    </a:pathLst>
                  </a:custGeom>
                  <a:solidFill>
                    <a:srgbClr val="FF0000"/>
                  </a:solidFill>
                  <a:ln w="9525">
                    <a:noFill/>
                    <a:round/>
                    <a:headEnd/>
                    <a:tailEnd/>
                  </a:ln>
                </p:spPr>
                <p:txBody>
                  <a:bodyPr/>
                  <a:lstStyle/>
                  <a:p>
                    <a:endParaRPr lang="en-US" sz="2400"/>
                  </a:p>
                </p:txBody>
              </p:sp>
            </p:grpSp>
            <p:sp>
              <p:nvSpPr>
                <p:cNvPr id="19" name="Rectangle 86">
                  <a:extLst>
                    <a:ext uri="{FF2B5EF4-FFF2-40B4-BE49-F238E27FC236}">
                      <a16:creationId xmlns:a16="http://schemas.microsoft.com/office/drawing/2014/main" id="{55D9D56E-7A0F-7DF7-F517-037F07BCC914}"/>
                    </a:ext>
                  </a:extLst>
                </p:cNvPr>
                <p:cNvSpPr>
                  <a:spLocks noChangeArrowheads="1"/>
                </p:cNvSpPr>
                <p:nvPr/>
              </p:nvSpPr>
              <p:spPr bwMode="auto">
                <a:xfrm>
                  <a:off x="2577" y="631"/>
                  <a:ext cx="398" cy="407"/>
                </a:xfrm>
                <a:prstGeom prst="rect">
                  <a:avLst/>
                </a:prstGeom>
                <a:solidFill>
                  <a:srgbClr val="FFFFFF"/>
                </a:solidFill>
                <a:ln w="9525">
                  <a:noFill/>
                  <a:miter lim="800000"/>
                  <a:headEnd/>
                  <a:tailEnd/>
                </a:ln>
              </p:spPr>
              <p:txBody>
                <a:bodyPr/>
                <a:lstStyle/>
                <a:p>
                  <a:endParaRPr lang="en-US" sz="2400"/>
                </a:p>
              </p:txBody>
            </p:sp>
            <p:sp>
              <p:nvSpPr>
                <p:cNvPr id="20" name="Arc 92">
                  <a:extLst>
                    <a:ext uri="{FF2B5EF4-FFF2-40B4-BE49-F238E27FC236}">
                      <a16:creationId xmlns:a16="http://schemas.microsoft.com/office/drawing/2014/main" id="{8000C552-A5F3-5FBF-6B81-95E7C350F944}"/>
                    </a:ext>
                  </a:extLst>
                </p:cNvPr>
                <p:cNvSpPr>
                  <a:spLocks/>
                </p:cNvSpPr>
                <p:nvPr/>
              </p:nvSpPr>
              <p:spPr bwMode="auto">
                <a:xfrm rot="14815926" flipV="1">
                  <a:off x="2332" y="744"/>
                  <a:ext cx="130" cy="25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triangle" w="med" len="med"/>
                  <a:tailEnd type="triangle" w="med" len="med"/>
                </a:ln>
              </p:spPr>
              <p:txBody>
                <a:bodyPr wrap="none" anchor="ctr"/>
                <a:lstStyle/>
                <a:p>
                  <a:endParaRPr lang="en-US" sz="2400"/>
                </a:p>
              </p:txBody>
            </p:sp>
            <p:sp>
              <p:nvSpPr>
                <p:cNvPr id="21" name="Text Box 93">
                  <a:extLst>
                    <a:ext uri="{FF2B5EF4-FFF2-40B4-BE49-F238E27FC236}">
                      <a16:creationId xmlns:a16="http://schemas.microsoft.com/office/drawing/2014/main" id="{0A78F23B-DB8F-C544-5AC7-2659125A7C54}"/>
                    </a:ext>
                  </a:extLst>
                </p:cNvPr>
                <p:cNvSpPr txBox="1">
                  <a:spLocks noChangeArrowheads="1"/>
                </p:cNvSpPr>
                <p:nvPr/>
              </p:nvSpPr>
              <p:spPr bwMode="auto">
                <a:xfrm>
                  <a:off x="2237" y="556"/>
                  <a:ext cx="221" cy="293"/>
                </a:xfrm>
                <a:prstGeom prst="rect">
                  <a:avLst/>
                </a:prstGeom>
                <a:noFill/>
                <a:ln w="9525">
                  <a:noFill/>
                  <a:miter lim="800000"/>
                  <a:headEnd/>
                  <a:tailEnd/>
                </a:ln>
              </p:spPr>
              <p:txBody>
                <a:bodyPr wrap="none">
                  <a:spAutoFit/>
                </a:bodyPr>
                <a:lstStyle/>
                <a:p>
                  <a:r>
                    <a:rPr lang="en-US" sz="2400">
                      <a:latin typeface="Symbol" pitchFamily="18" charset="2"/>
                    </a:rPr>
                    <a:t>q</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70426C-EFB8-E392-6052-C3308B30822C}"/>
                      </a:ext>
                    </a:extLst>
                  </p:cNvPr>
                  <p:cNvSpPr txBox="1"/>
                  <p:nvPr/>
                </p:nvSpPr>
                <p:spPr>
                  <a:xfrm>
                    <a:off x="4217803" y="1196637"/>
                    <a:ext cx="229774" cy="27907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𝐼</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𝑐</m:t>
                                  </m:r>
                                </m:sub>
                              </m:sSub>
                            </m:e>
                          </m:acc>
                        </m:oMath>
                      </m:oMathPara>
                    </a14:m>
                    <a:endParaRPr kumimoji="0" lang="en-US" sz="2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7" name="TextBox 16">
                    <a:extLst>
                      <a:ext uri="{FF2B5EF4-FFF2-40B4-BE49-F238E27FC236}">
                        <a16:creationId xmlns:a16="http://schemas.microsoft.com/office/drawing/2014/main" id="{9F70426C-EFB8-E392-6052-C3308B30822C}"/>
                      </a:ext>
                    </a:extLst>
                  </p:cNvPr>
                  <p:cNvSpPr txBox="1">
                    <a:spLocks noRot="1" noChangeAspect="1" noMove="1" noResize="1" noEditPoints="1" noAdjustHandles="1" noChangeArrowheads="1" noChangeShapeType="1" noTextEdit="1"/>
                  </p:cNvSpPr>
                  <p:nvPr/>
                </p:nvSpPr>
                <p:spPr>
                  <a:xfrm>
                    <a:off x="4217803" y="1196637"/>
                    <a:ext cx="229774" cy="279079"/>
                  </a:xfrm>
                  <a:prstGeom prst="rect">
                    <a:avLst/>
                  </a:prstGeom>
                  <a:blipFill>
                    <a:blip r:embed="rId10"/>
                    <a:stretch>
                      <a:fillRect l="-24000" b="-10000"/>
                    </a:stretch>
                  </a:blipFill>
                </p:spPr>
                <p:txBody>
                  <a:bodyPr/>
                  <a:lstStyle/>
                  <a:p>
                    <a:r>
                      <a:rPr lang="en-US">
                        <a:noFill/>
                      </a:rPr>
                      <a:t> </a:t>
                    </a:r>
                  </a:p>
                </p:txBody>
              </p:sp>
            </mc:Fallback>
          </mc:AlternateContent>
        </p:grpSp>
      </p:grpSp>
      <p:sp>
        <p:nvSpPr>
          <p:cNvPr id="179" name="TextBox 178">
            <a:extLst>
              <a:ext uri="{FF2B5EF4-FFF2-40B4-BE49-F238E27FC236}">
                <a16:creationId xmlns:a16="http://schemas.microsoft.com/office/drawing/2014/main" id="{BB1CD4AC-5577-F5CC-E6D5-A7E0CE5E12EB}"/>
              </a:ext>
            </a:extLst>
          </p:cNvPr>
          <p:cNvSpPr txBox="1"/>
          <p:nvPr/>
        </p:nvSpPr>
        <p:spPr>
          <a:xfrm>
            <a:off x="358816" y="5507443"/>
            <a:ext cx="3692323" cy="1200329"/>
          </a:xfrm>
          <a:prstGeom prst="rect">
            <a:avLst/>
          </a:prstGeom>
          <a:noFill/>
        </p:spPr>
        <p:txBody>
          <a:bodyPr wrap="square" rtlCol="0">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A balanced Y-connected load draws a balanced set of currents </a:t>
            </a:r>
            <a:endParaRPr lang="en-US" sz="2400" dirty="0"/>
          </a:p>
        </p:txBody>
      </p:sp>
    </p:spTree>
    <p:extLst>
      <p:ext uri="{BB962C8B-B14F-4D97-AF65-F5344CB8AC3E}">
        <p14:creationId xmlns:p14="http://schemas.microsoft.com/office/powerpoint/2010/main" val="334537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73" grpId="0"/>
      <p:bldP spid="17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3EF8-A7A6-2221-E74C-AC840EF8B8B1}"/>
              </a:ext>
            </a:extLst>
          </p:cNvPr>
          <p:cNvSpPr>
            <a:spLocks noGrp="1"/>
          </p:cNvSpPr>
          <p:nvPr>
            <p:ph type="title"/>
          </p:nvPr>
        </p:nvSpPr>
        <p:spPr/>
        <p:txBody>
          <a:bodyPr/>
          <a:lstStyle/>
          <a:p>
            <a:r>
              <a:rPr lang="en-US" dirty="0"/>
              <a:t>Example 4.1: Y-connected three-phase load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0806748-AA1E-4B8E-D552-50D3F5111801}"/>
                  </a:ext>
                </a:extLst>
              </p:cNvPr>
              <p:cNvSpPr>
                <a:spLocks noGrp="1"/>
              </p:cNvSpPr>
              <p:nvPr>
                <p:ph idx="1"/>
              </p:nvPr>
            </p:nvSpPr>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A balanced three-phase Y-connected load is supplied from a balanced three-phase voltage source with a line-to-line voltage of 480V. The impedance of each phase of the load is </a:t>
                </a:r>
                <a14:m>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=9+</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4 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and the impedance of each line connecting the source to the load is </a:t>
                </a:r>
                <a14:m>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2 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0">
                  <a:spcBef>
                    <a:spcPts val="0"/>
                  </a:spcBef>
                  <a:spcAft>
                    <a:spcPts val="600"/>
                  </a:spcAft>
                  <a:buNone/>
                </a:pPr>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E0806748-AA1E-4B8E-D552-50D3F5111801}"/>
                  </a:ext>
                </a:extLst>
              </p:cNvPr>
              <p:cNvSpPr>
                <a:spLocks noGrp="1" noRot="1" noChangeAspect="1" noMove="1" noResize="1" noEditPoints="1" noAdjustHandles="1" noChangeArrowheads="1" noChangeShapeType="1" noTextEdit="1"/>
              </p:cNvSpPr>
              <p:nvPr>
                <p:ph idx="1"/>
              </p:nvPr>
            </p:nvSpPr>
            <p:spPr>
              <a:blipFill>
                <a:blip r:embed="rId2"/>
                <a:stretch>
                  <a:fillRect l="-965" t="-1644" r="-60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C5176AA-07E0-4512-D925-2D74FF10E63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6B96692-769A-E8D7-8206-D4B11C51413F}"/>
              </a:ext>
            </a:extLst>
          </p:cNvPr>
          <p:cNvSpPr>
            <a:spLocks noGrp="1"/>
          </p:cNvSpPr>
          <p:nvPr>
            <p:ph type="sldNum" sz="quarter" idx="12"/>
          </p:nvPr>
        </p:nvSpPr>
        <p:spPr/>
        <p:txBody>
          <a:bodyPr/>
          <a:lstStyle/>
          <a:p>
            <a:fld id="{697646A6-6B76-9347-9EA0-ECEE7D8FD72D}" type="slidenum">
              <a:rPr lang="en-US" smtClean="0"/>
              <a:t>44</a:t>
            </a:fld>
            <a:endParaRPr lang="en-US"/>
          </a:p>
        </p:txBody>
      </p:sp>
      <p:grpSp>
        <p:nvGrpSpPr>
          <p:cNvPr id="89" name="Group 88">
            <a:extLst>
              <a:ext uri="{FF2B5EF4-FFF2-40B4-BE49-F238E27FC236}">
                <a16:creationId xmlns:a16="http://schemas.microsoft.com/office/drawing/2014/main" id="{BCA8AD25-D225-DEE2-8483-D13F7B32AA95}"/>
              </a:ext>
            </a:extLst>
          </p:cNvPr>
          <p:cNvGrpSpPr/>
          <p:nvPr/>
        </p:nvGrpSpPr>
        <p:grpSpPr>
          <a:xfrm>
            <a:off x="3565002" y="2734395"/>
            <a:ext cx="7788797" cy="4089779"/>
            <a:chOff x="3236663" y="1525327"/>
            <a:chExt cx="8296240" cy="4356230"/>
          </a:xfrm>
        </p:grpSpPr>
        <p:cxnSp>
          <p:nvCxnSpPr>
            <p:cNvPr id="90" name="Straight Arrow Connector 89">
              <a:extLst>
                <a:ext uri="{FF2B5EF4-FFF2-40B4-BE49-F238E27FC236}">
                  <a16:creationId xmlns:a16="http://schemas.microsoft.com/office/drawing/2014/main" id="{676661EC-02C8-3271-798C-08FCC799AC04}"/>
                </a:ext>
              </a:extLst>
            </p:cNvPr>
            <p:cNvCxnSpPr>
              <a:cxnSpLocks/>
            </p:cNvCxnSpPr>
            <p:nvPr/>
          </p:nvCxnSpPr>
          <p:spPr>
            <a:xfrm flipV="1">
              <a:off x="4649956" y="2526596"/>
              <a:ext cx="0" cy="5985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363F655-53BD-D7BC-6620-0B358ECDD075}"/>
                </a:ext>
              </a:extLst>
            </p:cNvPr>
            <p:cNvCxnSpPr>
              <a:cxnSpLocks/>
            </p:cNvCxnSpPr>
            <p:nvPr/>
          </p:nvCxnSpPr>
          <p:spPr>
            <a:xfrm>
              <a:off x="6909787" y="1846390"/>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5D4D444-4040-A20A-F09F-00957E5D1F1F}"/>
                    </a:ext>
                  </a:extLst>
                </p:cNvPr>
                <p:cNvSpPr txBox="1"/>
                <p:nvPr/>
              </p:nvSpPr>
              <p:spPr>
                <a:xfrm>
                  <a:off x="4251202" y="2720900"/>
                  <a:ext cx="346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e>
                        </m:acc>
                      </m:oMath>
                    </m:oMathPara>
                  </a14:m>
                  <a:endParaRPr lang="en-US" dirty="0"/>
                </a:p>
              </p:txBody>
            </p:sp>
          </mc:Choice>
          <mc:Fallback xmlns="">
            <p:sp>
              <p:nvSpPr>
                <p:cNvPr id="92" name="TextBox 91">
                  <a:extLst>
                    <a:ext uri="{FF2B5EF4-FFF2-40B4-BE49-F238E27FC236}">
                      <a16:creationId xmlns:a16="http://schemas.microsoft.com/office/drawing/2014/main" id="{95D4D444-4040-A20A-F09F-00957E5D1F1F}"/>
                    </a:ext>
                  </a:extLst>
                </p:cNvPr>
                <p:cNvSpPr txBox="1">
                  <a:spLocks noRot="1" noChangeAspect="1" noMove="1" noResize="1" noEditPoints="1" noAdjustHandles="1" noChangeArrowheads="1" noChangeShapeType="1" noTextEdit="1"/>
                </p:cNvSpPr>
                <p:nvPr/>
              </p:nvSpPr>
              <p:spPr>
                <a:xfrm>
                  <a:off x="4251202" y="2720900"/>
                  <a:ext cx="346249" cy="276999"/>
                </a:xfrm>
                <a:prstGeom prst="rect">
                  <a:avLst/>
                </a:prstGeom>
                <a:blipFill>
                  <a:blip r:embed="rId3"/>
                  <a:stretch>
                    <a:fillRect l="-22222" r="-7407" b="-19048"/>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462E1950-8D01-BC36-A849-C3E71B794E4F}"/>
                </a:ext>
              </a:extLst>
            </p:cNvPr>
            <p:cNvGrpSpPr/>
            <p:nvPr/>
          </p:nvGrpSpPr>
          <p:grpSpPr>
            <a:xfrm>
              <a:off x="3937975" y="2503410"/>
              <a:ext cx="2438833" cy="2168562"/>
              <a:chOff x="3937975" y="2503410"/>
              <a:chExt cx="2438833" cy="2168562"/>
            </a:xfrm>
          </p:grpSpPr>
          <p:grpSp>
            <p:nvGrpSpPr>
              <p:cNvPr id="141" name="Group 140">
                <a:extLst>
                  <a:ext uri="{FF2B5EF4-FFF2-40B4-BE49-F238E27FC236}">
                    <a16:creationId xmlns:a16="http://schemas.microsoft.com/office/drawing/2014/main" id="{41511031-60DE-93D0-6C55-25F81F7D974A}"/>
                  </a:ext>
                </a:extLst>
              </p:cNvPr>
              <p:cNvGrpSpPr/>
              <p:nvPr/>
            </p:nvGrpSpPr>
            <p:grpSpPr>
              <a:xfrm>
                <a:off x="3937975" y="3959991"/>
                <a:ext cx="711981" cy="711981"/>
                <a:chOff x="3937975" y="3959991"/>
                <a:chExt cx="711981" cy="711981"/>
              </a:xfrm>
            </p:grpSpPr>
            <p:sp>
              <p:nvSpPr>
                <p:cNvPr id="164" name="Oval 163">
                  <a:extLst>
                    <a:ext uri="{FF2B5EF4-FFF2-40B4-BE49-F238E27FC236}">
                      <a16:creationId xmlns:a16="http://schemas.microsoft.com/office/drawing/2014/main" id="{8ACB84AC-06F0-8DFD-B9F5-544C1A78CB79}"/>
                    </a:ext>
                  </a:extLst>
                </p:cNvPr>
                <p:cNvSpPr/>
                <p:nvPr/>
              </p:nvSpPr>
              <p:spPr>
                <a:xfrm flipV="1">
                  <a:off x="3937975" y="3959991"/>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64">
                  <a:extLst>
                    <a:ext uri="{FF2B5EF4-FFF2-40B4-BE49-F238E27FC236}">
                      <a16:creationId xmlns:a16="http://schemas.microsoft.com/office/drawing/2014/main" id="{A0DE372A-5B8F-0C61-4479-249A7B16AA2A}"/>
                    </a:ext>
                  </a:extLst>
                </p:cNvPr>
                <p:cNvGrpSpPr/>
                <p:nvPr/>
              </p:nvGrpSpPr>
              <p:grpSpPr>
                <a:xfrm flipH="1" flipV="1">
                  <a:off x="4040967" y="4189482"/>
                  <a:ext cx="505998" cy="252999"/>
                  <a:chOff x="7218381" y="1613647"/>
                  <a:chExt cx="731520" cy="365760"/>
                </a:xfrm>
              </p:grpSpPr>
              <p:grpSp>
                <p:nvGrpSpPr>
                  <p:cNvPr id="166" name="Group 165">
                    <a:extLst>
                      <a:ext uri="{FF2B5EF4-FFF2-40B4-BE49-F238E27FC236}">
                        <a16:creationId xmlns:a16="http://schemas.microsoft.com/office/drawing/2014/main" id="{0EE4FB3A-C4EC-838C-B6ED-A8F4D34437DE}"/>
                      </a:ext>
                    </a:extLst>
                  </p:cNvPr>
                  <p:cNvGrpSpPr/>
                  <p:nvPr/>
                </p:nvGrpSpPr>
                <p:grpSpPr>
                  <a:xfrm>
                    <a:off x="7218381" y="1613647"/>
                    <a:ext cx="365760" cy="365760"/>
                    <a:chOff x="7218381" y="1613647"/>
                    <a:chExt cx="365760" cy="365760"/>
                  </a:xfrm>
                </p:grpSpPr>
                <p:sp>
                  <p:nvSpPr>
                    <p:cNvPr id="170" name="Arc 169">
                      <a:extLst>
                        <a:ext uri="{FF2B5EF4-FFF2-40B4-BE49-F238E27FC236}">
                          <a16:creationId xmlns:a16="http://schemas.microsoft.com/office/drawing/2014/main" id="{BD9BD29B-E0CB-6E40-7D1D-3EA0C5C7E455}"/>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a:extLst>
                        <a:ext uri="{FF2B5EF4-FFF2-40B4-BE49-F238E27FC236}">
                          <a16:creationId xmlns:a16="http://schemas.microsoft.com/office/drawing/2014/main" id="{6C3B270B-9EBB-28D0-BC81-36C470645703}"/>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B696AA63-CF56-D621-C696-23BFE69DD425}"/>
                      </a:ext>
                    </a:extLst>
                  </p:cNvPr>
                  <p:cNvGrpSpPr/>
                  <p:nvPr/>
                </p:nvGrpSpPr>
                <p:grpSpPr>
                  <a:xfrm flipV="1">
                    <a:off x="7584141" y="1613647"/>
                    <a:ext cx="365760" cy="365760"/>
                    <a:chOff x="7218381" y="1613647"/>
                    <a:chExt cx="365760" cy="365760"/>
                  </a:xfrm>
                </p:grpSpPr>
                <p:sp>
                  <p:nvSpPr>
                    <p:cNvPr id="168" name="Arc 167">
                      <a:extLst>
                        <a:ext uri="{FF2B5EF4-FFF2-40B4-BE49-F238E27FC236}">
                          <a16:creationId xmlns:a16="http://schemas.microsoft.com/office/drawing/2014/main" id="{A380B987-62E7-5195-3AEB-B1D300F2038E}"/>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a:extLst>
                        <a:ext uri="{FF2B5EF4-FFF2-40B4-BE49-F238E27FC236}">
                          <a16:creationId xmlns:a16="http://schemas.microsoft.com/office/drawing/2014/main" id="{A59AF8B2-2E1F-FBC6-A7C3-749929887FA2}"/>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85582FDA-ADC2-F7A7-FACD-6DC3714DA0C5}"/>
                  </a:ext>
                </a:extLst>
              </p:cNvPr>
              <p:cNvGrpSpPr/>
              <p:nvPr/>
            </p:nvGrpSpPr>
            <p:grpSpPr>
              <a:xfrm>
                <a:off x="4793898" y="2503410"/>
                <a:ext cx="711981" cy="711981"/>
                <a:chOff x="4793898" y="2503410"/>
                <a:chExt cx="711981" cy="711981"/>
              </a:xfrm>
            </p:grpSpPr>
            <p:sp>
              <p:nvSpPr>
                <p:cNvPr id="156" name="Oval 155">
                  <a:extLst>
                    <a:ext uri="{FF2B5EF4-FFF2-40B4-BE49-F238E27FC236}">
                      <a16:creationId xmlns:a16="http://schemas.microsoft.com/office/drawing/2014/main" id="{BE2F2EA4-9E40-F16B-ED90-4415A7D68CBF}"/>
                    </a:ext>
                  </a:extLst>
                </p:cNvPr>
                <p:cNvSpPr/>
                <p:nvPr/>
              </p:nvSpPr>
              <p:spPr>
                <a:xfrm flipV="1">
                  <a:off x="4793898" y="2503410"/>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1420A26D-3BCE-11F2-8B1A-8B864853E4A3}"/>
                    </a:ext>
                  </a:extLst>
                </p:cNvPr>
                <p:cNvGrpSpPr/>
                <p:nvPr/>
              </p:nvGrpSpPr>
              <p:grpSpPr>
                <a:xfrm flipH="1" flipV="1">
                  <a:off x="4896890" y="2732901"/>
                  <a:ext cx="505998" cy="252999"/>
                  <a:chOff x="7218381" y="1613647"/>
                  <a:chExt cx="731520" cy="365760"/>
                </a:xfrm>
              </p:grpSpPr>
              <p:grpSp>
                <p:nvGrpSpPr>
                  <p:cNvPr id="158" name="Group 157">
                    <a:extLst>
                      <a:ext uri="{FF2B5EF4-FFF2-40B4-BE49-F238E27FC236}">
                        <a16:creationId xmlns:a16="http://schemas.microsoft.com/office/drawing/2014/main" id="{432DA3A6-7597-DBA2-177A-D3F654EC3C3D}"/>
                      </a:ext>
                    </a:extLst>
                  </p:cNvPr>
                  <p:cNvGrpSpPr/>
                  <p:nvPr/>
                </p:nvGrpSpPr>
                <p:grpSpPr>
                  <a:xfrm>
                    <a:off x="7218381" y="1613647"/>
                    <a:ext cx="365760" cy="365760"/>
                    <a:chOff x="7218381" y="1613647"/>
                    <a:chExt cx="365760" cy="365760"/>
                  </a:xfrm>
                </p:grpSpPr>
                <p:sp>
                  <p:nvSpPr>
                    <p:cNvPr id="162" name="Arc 161">
                      <a:extLst>
                        <a:ext uri="{FF2B5EF4-FFF2-40B4-BE49-F238E27FC236}">
                          <a16:creationId xmlns:a16="http://schemas.microsoft.com/office/drawing/2014/main" id="{8E29C0BC-9262-8E73-6E19-27A2A26DE5CC}"/>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a:extLst>
                        <a:ext uri="{FF2B5EF4-FFF2-40B4-BE49-F238E27FC236}">
                          <a16:creationId xmlns:a16="http://schemas.microsoft.com/office/drawing/2014/main" id="{88061F90-9A5B-D260-77C9-C6C1B73AB09E}"/>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83EB6E6D-2CE5-C108-62D9-C7B24D2CB781}"/>
                      </a:ext>
                    </a:extLst>
                  </p:cNvPr>
                  <p:cNvGrpSpPr/>
                  <p:nvPr/>
                </p:nvGrpSpPr>
                <p:grpSpPr>
                  <a:xfrm flipV="1">
                    <a:off x="7584141" y="1613647"/>
                    <a:ext cx="365760" cy="365760"/>
                    <a:chOff x="7218381" y="1613647"/>
                    <a:chExt cx="365760" cy="365760"/>
                  </a:xfrm>
                </p:grpSpPr>
                <p:sp>
                  <p:nvSpPr>
                    <p:cNvPr id="160" name="Arc 159">
                      <a:extLst>
                        <a:ext uri="{FF2B5EF4-FFF2-40B4-BE49-F238E27FC236}">
                          <a16:creationId xmlns:a16="http://schemas.microsoft.com/office/drawing/2014/main" id="{2B7E6676-11F4-5778-9991-C06A81C9ABA2}"/>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a:extLst>
                        <a:ext uri="{FF2B5EF4-FFF2-40B4-BE49-F238E27FC236}">
                          <a16:creationId xmlns:a16="http://schemas.microsoft.com/office/drawing/2014/main" id="{32320999-7760-6187-2B17-DDAFCA8C8697}"/>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3" name="Group 142">
                <a:extLst>
                  <a:ext uri="{FF2B5EF4-FFF2-40B4-BE49-F238E27FC236}">
                    <a16:creationId xmlns:a16="http://schemas.microsoft.com/office/drawing/2014/main" id="{3B2A1E0F-98E3-248A-9B84-0F57BDB87F76}"/>
                  </a:ext>
                </a:extLst>
              </p:cNvPr>
              <p:cNvGrpSpPr/>
              <p:nvPr/>
            </p:nvGrpSpPr>
            <p:grpSpPr>
              <a:xfrm>
                <a:off x="5664827" y="3959904"/>
                <a:ext cx="711981" cy="711981"/>
                <a:chOff x="5664827" y="3959904"/>
                <a:chExt cx="711981" cy="711981"/>
              </a:xfrm>
            </p:grpSpPr>
            <p:sp>
              <p:nvSpPr>
                <p:cNvPr id="148" name="Oval 147">
                  <a:extLst>
                    <a:ext uri="{FF2B5EF4-FFF2-40B4-BE49-F238E27FC236}">
                      <a16:creationId xmlns:a16="http://schemas.microsoft.com/office/drawing/2014/main" id="{E65FA8B5-3D9E-98C5-4383-81C93E4999E9}"/>
                    </a:ext>
                  </a:extLst>
                </p:cNvPr>
                <p:cNvSpPr/>
                <p:nvPr/>
              </p:nvSpPr>
              <p:spPr>
                <a:xfrm flipV="1">
                  <a:off x="5664827" y="3959904"/>
                  <a:ext cx="711981" cy="7119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F72B717C-DEF8-55CB-E715-031EAB660D39}"/>
                    </a:ext>
                  </a:extLst>
                </p:cNvPr>
                <p:cNvGrpSpPr/>
                <p:nvPr/>
              </p:nvGrpSpPr>
              <p:grpSpPr>
                <a:xfrm flipH="1" flipV="1">
                  <a:off x="5767819" y="4189395"/>
                  <a:ext cx="505998" cy="252999"/>
                  <a:chOff x="7218381" y="1613647"/>
                  <a:chExt cx="731520" cy="365760"/>
                </a:xfrm>
              </p:grpSpPr>
              <p:grpSp>
                <p:nvGrpSpPr>
                  <p:cNvPr id="150" name="Group 149">
                    <a:extLst>
                      <a:ext uri="{FF2B5EF4-FFF2-40B4-BE49-F238E27FC236}">
                        <a16:creationId xmlns:a16="http://schemas.microsoft.com/office/drawing/2014/main" id="{D0479863-7CA1-FF2C-84AA-B2F096716D5D}"/>
                      </a:ext>
                    </a:extLst>
                  </p:cNvPr>
                  <p:cNvGrpSpPr/>
                  <p:nvPr/>
                </p:nvGrpSpPr>
                <p:grpSpPr>
                  <a:xfrm>
                    <a:off x="7218381" y="1613647"/>
                    <a:ext cx="365760" cy="365760"/>
                    <a:chOff x="7218381" y="1613647"/>
                    <a:chExt cx="365760" cy="365760"/>
                  </a:xfrm>
                </p:grpSpPr>
                <p:sp>
                  <p:nvSpPr>
                    <p:cNvPr id="154" name="Arc 153">
                      <a:extLst>
                        <a:ext uri="{FF2B5EF4-FFF2-40B4-BE49-F238E27FC236}">
                          <a16:creationId xmlns:a16="http://schemas.microsoft.com/office/drawing/2014/main" id="{2A35357A-CABC-42E9-84F7-7E66F418D987}"/>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a:extLst>
                        <a:ext uri="{FF2B5EF4-FFF2-40B4-BE49-F238E27FC236}">
                          <a16:creationId xmlns:a16="http://schemas.microsoft.com/office/drawing/2014/main" id="{CD27B0F7-FEA2-D632-3643-003059C866A0}"/>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D0A503EC-DA05-7DAA-1620-5EF05883814F}"/>
                      </a:ext>
                    </a:extLst>
                  </p:cNvPr>
                  <p:cNvGrpSpPr/>
                  <p:nvPr/>
                </p:nvGrpSpPr>
                <p:grpSpPr>
                  <a:xfrm flipV="1">
                    <a:off x="7584141" y="1613647"/>
                    <a:ext cx="365760" cy="365760"/>
                    <a:chOff x="7218381" y="1613647"/>
                    <a:chExt cx="365760" cy="365760"/>
                  </a:xfrm>
                </p:grpSpPr>
                <p:sp>
                  <p:nvSpPr>
                    <p:cNvPr id="152" name="Arc 151">
                      <a:extLst>
                        <a:ext uri="{FF2B5EF4-FFF2-40B4-BE49-F238E27FC236}">
                          <a16:creationId xmlns:a16="http://schemas.microsoft.com/office/drawing/2014/main" id="{94F602E8-3AFF-1518-CA47-DD4AC14008EF}"/>
                        </a:ext>
                      </a:extLst>
                    </p:cNvPr>
                    <p:cNvSpPr>
                      <a:spLocks noChangeAspect="1"/>
                    </p:cNvSpPr>
                    <p:nvPr/>
                  </p:nvSpPr>
                  <p:spPr>
                    <a:xfrm>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a:extLst>
                        <a:ext uri="{FF2B5EF4-FFF2-40B4-BE49-F238E27FC236}">
                          <a16:creationId xmlns:a16="http://schemas.microsoft.com/office/drawing/2014/main" id="{11FBD887-D6C0-EE60-24E6-30C7D32B212C}"/>
                        </a:ext>
                      </a:extLst>
                    </p:cNvPr>
                    <p:cNvSpPr>
                      <a:spLocks noChangeAspect="1"/>
                    </p:cNvSpPr>
                    <p:nvPr/>
                  </p:nvSpPr>
                  <p:spPr>
                    <a:xfrm flipH="1">
                      <a:off x="7218381" y="1613647"/>
                      <a:ext cx="365760" cy="36576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144" name="Group 143">
                <a:extLst>
                  <a:ext uri="{FF2B5EF4-FFF2-40B4-BE49-F238E27FC236}">
                    <a16:creationId xmlns:a16="http://schemas.microsoft.com/office/drawing/2014/main" id="{93572C3B-3462-994B-6189-18AF591BBEDC}"/>
                  </a:ext>
                </a:extLst>
              </p:cNvPr>
              <p:cNvGrpSpPr/>
              <p:nvPr/>
            </p:nvGrpSpPr>
            <p:grpSpPr>
              <a:xfrm flipV="1">
                <a:off x="4599441" y="3215391"/>
                <a:ext cx="1097458" cy="921892"/>
                <a:chOff x="4599441" y="3106839"/>
                <a:chExt cx="1097458" cy="921892"/>
              </a:xfrm>
            </p:grpSpPr>
            <p:cxnSp>
              <p:nvCxnSpPr>
                <p:cNvPr id="145" name="Straight Connector 144">
                  <a:extLst>
                    <a:ext uri="{FF2B5EF4-FFF2-40B4-BE49-F238E27FC236}">
                      <a16:creationId xmlns:a16="http://schemas.microsoft.com/office/drawing/2014/main" id="{EB0E0F3B-621C-39FA-BD0A-59B12AF7F252}"/>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9FD0979-B560-251B-1122-8F7224AA51D0}"/>
                    </a:ext>
                  </a:extLst>
                </p:cNvPr>
                <p:cNvCxnSpPr>
                  <a:cxnSpLocks/>
                  <a:stCxn id="156" idx="0"/>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500353F-09AB-DC49-FE77-9891C8FB6150}"/>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4" name="Freeform 93">
              <a:extLst>
                <a:ext uri="{FF2B5EF4-FFF2-40B4-BE49-F238E27FC236}">
                  <a16:creationId xmlns:a16="http://schemas.microsoft.com/office/drawing/2014/main" id="{790FE193-BE75-A90E-7D97-CF3E9F71AF70}"/>
                </a:ext>
              </a:extLst>
            </p:cNvPr>
            <p:cNvSpPr/>
            <p:nvPr/>
          </p:nvSpPr>
          <p:spPr>
            <a:xfrm flipV="1">
              <a:off x="5153341" y="2115010"/>
              <a:ext cx="2258749"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08FB25AA-B1F6-E19F-1B38-6DD9216BA474}"/>
                </a:ext>
              </a:extLst>
            </p:cNvPr>
            <p:cNvGrpSpPr/>
            <p:nvPr/>
          </p:nvGrpSpPr>
          <p:grpSpPr>
            <a:xfrm flipV="1">
              <a:off x="6334376" y="4496549"/>
              <a:ext cx="1079069" cy="251839"/>
              <a:chOff x="6334376" y="2495734"/>
              <a:chExt cx="1079069" cy="251839"/>
            </a:xfrm>
          </p:grpSpPr>
          <p:cxnSp>
            <p:nvCxnSpPr>
              <p:cNvPr id="139" name="Straight Connector 138">
                <a:extLst>
                  <a:ext uri="{FF2B5EF4-FFF2-40B4-BE49-F238E27FC236}">
                    <a16:creationId xmlns:a16="http://schemas.microsoft.com/office/drawing/2014/main" id="{545CF943-4BD7-60C9-0ED1-5C7BC4B8B420}"/>
                  </a:ext>
                </a:extLst>
              </p:cNvPr>
              <p:cNvCxnSpPr>
                <a:cxnSpLocks/>
              </p:cNvCxnSpPr>
              <p:nvPr/>
            </p:nvCxnSpPr>
            <p:spPr>
              <a:xfrm flipH="1">
                <a:off x="6334376" y="2495734"/>
                <a:ext cx="433651" cy="25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30C633A-FE56-48DA-AD31-8FA970512973}"/>
                  </a:ext>
                </a:extLst>
              </p:cNvPr>
              <p:cNvCxnSpPr>
                <a:cxnSpLocks/>
              </p:cNvCxnSpPr>
              <p:nvPr/>
            </p:nvCxnSpPr>
            <p:spPr>
              <a:xfrm>
                <a:off x="6761677" y="2495734"/>
                <a:ext cx="651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6" name="Straight Connector 95">
              <a:extLst>
                <a:ext uri="{FF2B5EF4-FFF2-40B4-BE49-F238E27FC236}">
                  <a16:creationId xmlns:a16="http://schemas.microsoft.com/office/drawing/2014/main" id="{55ADA4B5-FD6C-2653-9100-AE7B3F174A9A}"/>
                </a:ext>
              </a:extLst>
            </p:cNvPr>
            <p:cNvCxnSpPr>
              <a:cxnSpLocks/>
            </p:cNvCxnSpPr>
            <p:nvPr/>
          </p:nvCxnSpPr>
          <p:spPr>
            <a:xfrm flipH="1">
              <a:off x="3567870" y="4498373"/>
              <a:ext cx="406442" cy="2513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Freeform 96">
              <a:extLst>
                <a:ext uri="{FF2B5EF4-FFF2-40B4-BE49-F238E27FC236}">
                  <a16:creationId xmlns:a16="http://schemas.microsoft.com/office/drawing/2014/main" id="{A3CBA521-D261-1701-31EA-BEAB084AEDCC}"/>
                </a:ext>
              </a:extLst>
            </p:cNvPr>
            <p:cNvSpPr/>
            <p:nvPr/>
          </p:nvSpPr>
          <p:spPr>
            <a:xfrm>
              <a:off x="3576032" y="4740712"/>
              <a:ext cx="3824944" cy="557914"/>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12F6EFA7-D9B1-46E1-0CA7-8864A1BA8076}"/>
                </a:ext>
              </a:extLst>
            </p:cNvPr>
            <p:cNvGrpSpPr/>
            <p:nvPr/>
          </p:nvGrpSpPr>
          <p:grpSpPr>
            <a:xfrm flipV="1">
              <a:off x="9099091" y="3215897"/>
              <a:ext cx="1097458" cy="928730"/>
              <a:chOff x="4599441" y="3106839"/>
              <a:chExt cx="1097458" cy="928730"/>
            </a:xfrm>
          </p:grpSpPr>
          <p:cxnSp>
            <p:nvCxnSpPr>
              <p:cNvPr id="136" name="Straight Connector 135">
                <a:extLst>
                  <a:ext uri="{FF2B5EF4-FFF2-40B4-BE49-F238E27FC236}">
                    <a16:creationId xmlns:a16="http://schemas.microsoft.com/office/drawing/2014/main" id="{7A964AE8-9263-8204-B814-EC1C07E7654B}"/>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EACDFFF-8F97-9C6E-C1C0-16091A0E8E21}"/>
                  </a:ext>
                </a:extLst>
              </p:cNvPr>
              <p:cNvCxnSpPr>
                <a:cxnSpLocks/>
                <a:stCxn id="135" idx="0"/>
                <a:endCxn id="117" idx="0"/>
              </p:cNvCxnSpPr>
              <p:nvPr/>
            </p:nvCxnSpPr>
            <p:spPr>
              <a:xfrm flipV="1">
                <a:off x="5142297" y="3420984"/>
                <a:ext cx="13219" cy="614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121FBD9-81DE-A678-F4FC-1E0033552203}"/>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Freeform 98">
              <a:extLst>
                <a:ext uri="{FF2B5EF4-FFF2-40B4-BE49-F238E27FC236}">
                  <a16:creationId xmlns:a16="http://schemas.microsoft.com/office/drawing/2014/main" id="{95847ABF-4691-40A0-7CF9-F3B4FBD64EE7}"/>
                </a:ext>
              </a:extLst>
            </p:cNvPr>
            <p:cNvSpPr/>
            <p:nvPr/>
          </p:nvSpPr>
          <p:spPr>
            <a:xfrm flipH="1" flipV="1">
              <a:off x="7391552" y="2114648"/>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A03D494B-7483-42E0-826B-D55CB1EA13B1}"/>
                </a:ext>
              </a:extLst>
            </p:cNvPr>
            <p:cNvCxnSpPr>
              <a:cxnSpLocks/>
              <a:endCxn id="133" idx="0"/>
            </p:cNvCxnSpPr>
            <p:nvPr/>
          </p:nvCxnSpPr>
          <p:spPr>
            <a:xfrm flipV="1">
              <a:off x="8046728" y="4400500"/>
              <a:ext cx="596035" cy="348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C119B77-0613-3DF9-BED9-817E3289C04E}"/>
                </a:ext>
              </a:extLst>
            </p:cNvPr>
            <p:cNvCxnSpPr>
              <a:cxnSpLocks/>
            </p:cNvCxnSpPr>
            <p:nvPr/>
          </p:nvCxnSpPr>
          <p:spPr>
            <a:xfrm>
              <a:off x="7399712" y="4749171"/>
              <a:ext cx="647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6F9C4B5-2F3B-1A82-46EA-61299C57652E}"/>
                </a:ext>
              </a:extLst>
            </p:cNvPr>
            <p:cNvCxnSpPr>
              <a:cxnSpLocks/>
              <a:endCxn id="134" idx="3"/>
            </p:cNvCxnSpPr>
            <p:nvPr/>
          </p:nvCxnSpPr>
          <p:spPr>
            <a:xfrm flipH="1" flipV="1">
              <a:off x="10647789" y="4399635"/>
              <a:ext cx="570336" cy="360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Freeform 102">
              <a:extLst>
                <a:ext uri="{FF2B5EF4-FFF2-40B4-BE49-F238E27FC236}">
                  <a16:creationId xmlns:a16="http://schemas.microsoft.com/office/drawing/2014/main" id="{9F6B4BCB-B7A0-ED69-A792-2D26EA95B02D}"/>
                </a:ext>
              </a:extLst>
            </p:cNvPr>
            <p:cNvSpPr/>
            <p:nvPr/>
          </p:nvSpPr>
          <p:spPr>
            <a:xfrm flipH="1">
              <a:off x="7399712" y="4754824"/>
              <a:ext cx="3824944" cy="55351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61230356-2DE1-D1CE-DD4B-57D9D8F512F0}"/>
                </a:ext>
              </a:extLst>
            </p:cNvPr>
            <p:cNvCxnSpPr>
              <a:cxnSpLocks/>
            </p:cNvCxnSpPr>
            <p:nvPr/>
          </p:nvCxnSpPr>
          <p:spPr>
            <a:xfrm flipH="1">
              <a:off x="3746066" y="3808558"/>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AD56A1D-5E8C-878E-1588-A7BD3AD4481F}"/>
                </a:ext>
              </a:extLst>
            </p:cNvPr>
            <p:cNvCxnSpPr>
              <a:cxnSpLocks/>
            </p:cNvCxnSpPr>
            <p:nvPr/>
          </p:nvCxnSpPr>
          <p:spPr>
            <a:xfrm>
              <a:off x="6064402" y="3806377"/>
              <a:ext cx="522642" cy="33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37F7500-D729-BFA2-B04A-5D77000AFB37}"/>
                </a:ext>
              </a:extLst>
            </p:cNvPr>
            <p:cNvCxnSpPr>
              <a:cxnSpLocks/>
            </p:cNvCxnSpPr>
            <p:nvPr/>
          </p:nvCxnSpPr>
          <p:spPr>
            <a:xfrm>
              <a:off x="6909787" y="4474503"/>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DBFDB7-36A3-2DF9-7717-0D9FDA502633}"/>
                </a:ext>
              </a:extLst>
            </p:cNvPr>
            <p:cNvCxnSpPr>
              <a:cxnSpLocks/>
            </p:cNvCxnSpPr>
            <p:nvPr/>
          </p:nvCxnSpPr>
          <p:spPr>
            <a:xfrm>
              <a:off x="6909787" y="5567189"/>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CBC4E45-6E7B-1D81-A73B-0470087869DE}"/>
                </a:ext>
              </a:extLst>
            </p:cNvPr>
            <p:cNvCxnSpPr>
              <a:cxnSpLocks/>
            </p:cNvCxnSpPr>
            <p:nvPr/>
          </p:nvCxnSpPr>
          <p:spPr>
            <a:xfrm>
              <a:off x="5430760" y="3474723"/>
              <a:ext cx="3947721" cy="4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D672140-3F08-A15C-49EB-CCE31FF4681A}"/>
                    </a:ext>
                  </a:extLst>
                </p:cNvPr>
                <p:cNvSpPr txBox="1"/>
                <p:nvPr/>
              </p:nvSpPr>
              <p:spPr>
                <a:xfrm>
                  <a:off x="6354942" y="3682905"/>
                  <a:ext cx="349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𝑐</m:t>
                                </m:r>
                                <m:r>
                                  <a:rPr lang="en-US" i="1">
                                    <a:latin typeface="Cambria Math" panose="02040503050406030204" pitchFamily="18" charset="0"/>
                                  </a:rPr>
                                  <m:t>𝑛</m:t>
                                </m:r>
                              </m:sub>
                            </m:sSub>
                          </m:e>
                        </m:acc>
                      </m:oMath>
                    </m:oMathPara>
                  </a14:m>
                  <a:endParaRPr lang="en-US" dirty="0"/>
                </a:p>
              </p:txBody>
            </p:sp>
          </mc:Choice>
          <mc:Fallback xmlns="">
            <p:sp>
              <p:nvSpPr>
                <p:cNvPr id="109" name="TextBox 108">
                  <a:extLst>
                    <a:ext uri="{FF2B5EF4-FFF2-40B4-BE49-F238E27FC236}">
                      <a16:creationId xmlns:a16="http://schemas.microsoft.com/office/drawing/2014/main" id="{9D672140-3F08-A15C-49EB-CCE31FF4681A}"/>
                    </a:ext>
                  </a:extLst>
                </p:cNvPr>
                <p:cNvSpPr txBox="1">
                  <a:spLocks noRot="1" noChangeAspect="1" noMove="1" noResize="1" noEditPoints="1" noAdjustHandles="1" noChangeArrowheads="1" noChangeShapeType="1" noTextEdit="1"/>
                </p:cNvSpPr>
                <p:nvPr/>
              </p:nvSpPr>
              <p:spPr>
                <a:xfrm>
                  <a:off x="6354942" y="3682905"/>
                  <a:ext cx="349455" cy="276999"/>
                </a:xfrm>
                <a:prstGeom prst="rect">
                  <a:avLst/>
                </a:prstGeom>
                <a:blipFill>
                  <a:blip r:embed="rId4"/>
                  <a:stretch>
                    <a:fillRect l="-18519" r="-370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857CB1C-B8D3-E5C8-E5F1-7BA66E3E8516}"/>
                    </a:ext>
                  </a:extLst>
                </p:cNvPr>
                <p:cNvSpPr txBox="1"/>
                <p:nvPr/>
              </p:nvSpPr>
              <p:spPr>
                <a:xfrm>
                  <a:off x="3634863" y="3682905"/>
                  <a:ext cx="388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𝑏𝑛</m:t>
                                </m:r>
                              </m:sub>
                            </m:sSub>
                          </m:e>
                        </m:acc>
                      </m:oMath>
                    </m:oMathPara>
                  </a14:m>
                  <a:endParaRPr lang="en-US" dirty="0"/>
                </a:p>
              </p:txBody>
            </p:sp>
          </mc:Choice>
          <mc:Fallback xmlns="">
            <p:sp>
              <p:nvSpPr>
                <p:cNvPr id="110" name="TextBox 109">
                  <a:extLst>
                    <a:ext uri="{FF2B5EF4-FFF2-40B4-BE49-F238E27FC236}">
                      <a16:creationId xmlns:a16="http://schemas.microsoft.com/office/drawing/2014/main" id="{D857CB1C-B8D3-E5C8-E5F1-7BA66E3E8516}"/>
                    </a:ext>
                  </a:extLst>
                </p:cNvPr>
                <p:cNvSpPr txBox="1">
                  <a:spLocks noRot="1" noChangeAspect="1" noMove="1" noResize="1" noEditPoints="1" noAdjustHandles="1" noChangeArrowheads="1" noChangeShapeType="1" noTextEdit="1"/>
                </p:cNvSpPr>
                <p:nvPr/>
              </p:nvSpPr>
              <p:spPr>
                <a:xfrm>
                  <a:off x="3634863" y="3682905"/>
                  <a:ext cx="388953" cy="276999"/>
                </a:xfrm>
                <a:prstGeom prst="rect">
                  <a:avLst/>
                </a:prstGeom>
                <a:blipFill>
                  <a:blip r:embed="rId5"/>
                  <a:stretch>
                    <a:fillRect l="-17241" r="-6897" b="-18182"/>
                  </a:stretch>
                </a:blipFill>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CA736EC9-BC74-C72F-F50B-985F822A6EDA}"/>
                </a:ext>
              </a:extLst>
            </p:cNvPr>
            <p:cNvCxnSpPr>
              <a:cxnSpLocks/>
            </p:cNvCxnSpPr>
            <p:nvPr/>
          </p:nvCxnSpPr>
          <p:spPr>
            <a:xfrm flipH="1">
              <a:off x="5149889" y="3466172"/>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410C2E9-BD10-9ACA-90B3-61A9C251DC9B}"/>
                </a:ext>
              </a:extLst>
            </p:cNvPr>
            <p:cNvCxnSpPr>
              <a:cxnSpLocks/>
            </p:cNvCxnSpPr>
            <p:nvPr/>
          </p:nvCxnSpPr>
          <p:spPr>
            <a:xfrm>
              <a:off x="9371183" y="3469785"/>
              <a:ext cx="281697" cy="355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18BF1F4-FE32-ACDB-820A-5F35D1183640}"/>
                </a:ext>
              </a:extLst>
            </p:cNvPr>
            <p:cNvSpPr txBox="1"/>
            <p:nvPr/>
          </p:nvSpPr>
          <p:spPr>
            <a:xfrm>
              <a:off x="5002251" y="1736753"/>
              <a:ext cx="295274" cy="369332"/>
            </a:xfrm>
            <a:prstGeom prst="rect">
              <a:avLst/>
            </a:prstGeom>
            <a:noFill/>
          </p:spPr>
          <p:txBody>
            <a:bodyPr wrap="none" rtlCol="0">
              <a:spAutoFit/>
            </a:bodyPr>
            <a:lstStyle/>
            <a:p>
              <a:r>
                <a:rPr lang="en-US" dirty="0"/>
                <a:t>a</a:t>
              </a:r>
            </a:p>
          </p:txBody>
        </p:sp>
        <p:sp>
          <p:nvSpPr>
            <p:cNvPr id="114" name="TextBox 113">
              <a:extLst>
                <a:ext uri="{FF2B5EF4-FFF2-40B4-BE49-F238E27FC236}">
                  <a16:creationId xmlns:a16="http://schemas.microsoft.com/office/drawing/2014/main" id="{D95733B8-6063-B78A-48BC-B524570C3A46}"/>
                </a:ext>
              </a:extLst>
            </p:cNvPr>
            <p:cNvSpPr txBox="1"/>
            <p:nvPr/>
          </p:nvSpPr>
          <p:spPr>
            <a:xfrm>
              <a:off x="3236663" y="4567482"/>
              <a:ext cx="306494" cy="369332"/>
            </a:xfrm>
            <a:prstGeom prst="rect">
              <a:avLst/>
            </a:prstGeom>
            <a:noFill/>
          </p:spPr>
          <p:txBody>
            <a:bodyPr wrap="none" rtlCol="0">
              <a:spAutoFit/>
            </a:bodyPr>
            <a:lstStyle/>
            <a:p>
              <a:r>
                <a:rPr lang="en-US" dirty="0"/>
                <a:t>b</a:t>
              </a:r>
            </a:p>
          </p:txBody>
        </p:sp>
        <p:sp>
          <p:nvSpPr>
            <p:cNvPr id="115" name="TextBox 114">
              <a:extLst>
                <a:ext uri="{FF2B5EF4-FFF2-40B4-BE49-F238E27FC236}">
                  <a16:creationId xmlns:a16="http://schemas.microsoft.com/office/drawing/2014/main" id="{A292FE88-85FD-8B2F-CB35-BE7D73D9C430}"/>
                </a:ext>
              </a:extLst>
            </p:cNvPr>
            <p:cNvSpPr txBox="1"/>
            <p:nvPr/>
          </p:nvSpPr>
          <p:spPr>
            <a:xfrm>
              <a:off x="6394780" y="4592889"/>
              <a:ext cx="282450" cy="369332"/>
            </a:xfrm>
            <a:prstGeom prst="rect">
              <a:avLst/>
            </a:prstGeom>
            <a:noFill/>
          </p:spPr>
          <p:txBody>
            <a:bodyPr wrap="none" rtlCol="0">
              <a:spAutoFit/>
            </a:bodyPr>
            <a:lstStyle/>
            <a:p>
              <a:r>
                <a:rPr lang="en-US" dirty="0"/>
                <a:t>c</a:t>
              </a:r>
            </a:p>
          </p:txBody>
        </p:sp>
        <p:sp>
          <p:nvSpPr>
            <p:cNvPr id="116" name="TextBox 115">
              <a:extLst>
                <a:ext uri="{FF2B5EF4-FFF2-40B4-BE49-F238E27FC236}">
                  <a16:creationId xmlns:a16="http://schemas.microsoft.com/office/drawing/2014/main" id="{356B08D2-2603-08E9-B730-44687C3E4502}"/>
                </a:ext>
              </a:extLst>
            </p:cNvPr>
            <p:cNvSpPr txBox="1"/>
            <p:nvPr/>
          </p:nvSpPr>
          <p:spPr>
            <a:xfrm>
              <a:off x="5008500" y="3816370"/>
              <a:ext cx="306494" cy="369332"/>
            </a:xfrm>
            <a:prstGeom prst="rect">
              <a:avLst/>
            </a:prstGeom>
            <a:noFill/>
          </p:spPr>
          <p:txBody>
            <a:bodyPr wrap="none" rtlCol="0">
              <a:spAutoFit/>
            </a:bodyPr>
            <a:lstStyle/>
            <a:p>
              <a:r>
                <a:rPr lang="en-US" dirty="0"/>
                <a:t>n</a:t>
              </a:r>
            </a:p>
          </p:txBody>
        </p:sp>
        <p:sp>
          <p:nvSpPr>
            <p:cNvPr id="117" name="TextBox 116">
              <a:extLst>
                <a:ext uri="{FF2B5EF4-FFF2-40B4-BE49-F238E27FC236}">
                  <a16:creationId xmlns:a16="http://schemas.microsoft.com/office/drawing/2014/main" id="{8E60B025-D129-D8CF-B166-AD497A24FBC7}"/>
                </a:ext>
              </a:extLst>
            </p:cNvPr>
            <p:cNvSpPr txBox="1"/>
            <p:nvPr/>
          </p:nvSpPr>
          <p:spPr>
            <a:xfrm>
              <a:off x="9488293" y="3830482"/>
              <a:ext cx="333746" cy="369332"/>
            </a:xfrm>
            <a:prstGeom prst="rect">
              <a:avLst/>
            </a:prstGeom>
            <a:noFill/>
          </p:spPr>
          <p:txBody>
            <a:bodyPr wrap="none" rtlCol="0">
              <a:spAutoFit/>
            </a:bodyPr>
            <a:lstStyle/>
            <a:p>
              <a:r>
                <a:rPr lang="en-US" dirty="0"/>
                <a:t>N</a:t>
              </a:r>
            </a:p>
          </p:txBody>
        </p:sp>
        <p:sp>
          <p:nvSpPr>
            <p:cNvPr id="118" name="TextBox 117">
              <a:extLst>
                <a:ext uri="{FF2B5EF4-FFF2-40B4-BE49-F238E27FC236}">
                  <a16:creationId xmlns:a16="http://schemas.microsoft.com/office/drawing/2014/main" id="{3328DAD4-F175-2FB5-B066-E7EA575469D6}"/>
                </a:ext>
              </a:extLst>
            </p:cNvPr>
            <p:cNvSpPr txBox="1"/>
            <p:nvPr/>
          </p:nvSpPr>
          <p:spPr>
            <a:xfrm>
              <a:off x="9486766" y="1737732"/>
              <a:ext cx="317716" cy="369332"/>
            </a:xfrm>
            <a:prstGeom prst="rect">
              <a:avLst/>
            </a:prstGeom>
            <a:noFill/>
          </p:spPr>
          <p:txBody>
            <a:bodyPr wrap="none" rtlCol="0">
              <a:spAutoFit/>
            </a:bodyPr>
            <a:lstStyle/>
            <a:p>
              <a:r>
                <a:rPr lang="en-US" dirty="0"/>
                <a:t>A</a:t>
              </a:r>
            </a:p>
          </p:txBody>
        </p:sp>
        <p:sp>
          <p:nvSpPr>
            <p:cNvPr id="119" name="TextBox 118">
              <a:extLst>
                <a:ext uri="{FF2B5EF4-FFF2-40B4-BE49-F238E27FC236}">
                  <a16:creationId xmlns:a16="http://schemas.microsoft.com/office/drawing/2014/main" id="{2EC41164-CE92-BB1E-D303-8E423BAE62F9}"/>
                </a:ext>
              </a:extLst>
            </p:cNvPr>
            <p:cNvSpPr txBox="1"/>
            <p:nvPr/>
          </p:nvSpPr>
          <p:spPr>
            <a:xfrm>
              <a:off x="8103484" y="4592889"/>
              <a:ext cx="308098" cy="369332"/>
            </a:xfrm>
            <a:prstGeom prst="rect">
              <a:avLst/>
            </a:prstGeom>
            <a:noFill/>
          </p:spPr>
          <p:txBody>
            <a:bodyPr wrap="none" rtlCol="0">
              <a:spAutoFit/>
            </a:bodyPr>
            <a:lstStyle/>
            <a:p>
              <a:r>
                <a:rPr lang="en-US" dirty="0"/>
                <a:t>C</a:t>
              </a:r>
            </a:p>
          </p:txBody>
        </p:sp>
        <p:sp>
          <p:nvSpPr>
            <p:cNvPr id="120" name="TextBox 119">
              <a:extLst>
                <a:ext uri="{FF2B5EF4-FFF2-40B4-BE49-F238E27FC236}">
                  <a16:creationId xmlns:a16="http://schemas.microsoft.com/office/drawing/2014/main" id="{092F1EED-810C-0BAF-16E5-DE8DA166110C}"/>
                </a:ext>
              </a:extLst>
            </p:cNvPr>
            <p:cNvSpPr txBox="1"/>
            <p:nvPr/>
          </p:nvSpPr>
          <p:spPr>
            <a:xfrm>
              <a:off x="11223203" y="4598637"/>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8B263E7-606C-1834-0424-611E5A24B89B}"/>
                    </a:ext>
                  </a:extLst>
                </p:cNvPr>
                <p:cNvSpPr txBox="1"/>
                <p:nvPr/>
              </p:nvSpPr>
              <p:spPr>
                <a:xfrm>
                  <a:off x="7261802" y="1525327"/>
                  <a:ext cx="235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e>
                        </m:acc>
                      </m:oMath>
                    </m:oMathPara>
                  </a14:m>
                  <a:endParaRPr lang="en-US" dirty="0"/>
                </a:p>
              </p:txBody>
            </p:sp>
          </mc:Choice>
          <mc:Fallback xmlns="">
            <p:sp>
              <p:nvSpPr>
                <p:cNvPr id="121" name="TextBox 120">
                  <a:extLst>
                    <a:ext uri="{FF2B5EF4-FFF2-40B4-BE49-F238E27FC236}">
                      <a16:creationId xmlns:a16="http://schemas.microsoft.com/office/drawing/2014/main" id="{B8B263E7-606C-1834-0424-611E5A24B89B}"/>
                    </a:ext>
                  </a:extLst>
                </p:cNvPr>
                <p:cNvSpPr txBox="1">
                  <a:spLocks noRot="1" noChangeAspect="1" noMove="1" noResize="1" noEditPoints="1" noAdjustHandles="1" noChangeArrowheads="1" noChangeShapeType="1" noTextEdit="1"/>
                </p:cNvSpPr>
                <p:nvPr/>
              </p:nvSpPr>
              <p:spPr>
                <a:xfrm>
                  <a:off x="7261802" y="1525327"/>
                  <a:ext cx="235770" cy="276999"/>
                </a:xfrm>
                <a:prstGeom prst="rect">
                  <a:avLst/>
                </a:prstGeom>
                <a:blipFill>
                  <a:blip r:embed="rId6"/>
                  <a:stretch>
                    <a:fillRect l="-27778" r="-5556"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D81F5C0-2856-669B-B51D-5691F502BF12}"/>
                    </a:ext>
                  </a:extLst>
                </p:cNvPr>
                <p:cNvSpPr txBox="1"/>
                <p:nvPr/>
              </p:nvSpPr>
              <p:spPr>
                <a:xfrm>
                  <a:off x="7266002" y="4164839"/>
                  <a:ext cx="22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e>
                        </m:acc>
                      </m:oMath>
                    </m:oMathPara>
                  </a14:m>
                  <a:endParaRPr lang="en-US" dirty="0"/>
                </a:p>
              </p:txBody>
            </p:sp>
          </mc:Choice>
          <mc:Fallback xmlns="">
            <p:sp>
              <p:nvSpPr>
                <p:cNvPr id="122" name="TextBox 121">
                  <a:extLst>
                    <a:ext uri="{FF2B5EF4-FFF2-40B4-BE49-F238E27FC236}">
                      <a16:creationId xmlns:a16="http://schemas.microsoft.com/office/drawing/2014/main" id="{7D81F5C0-2856-669B-B51D-5691F502BF12}"/>
                    </a:ext>
                  </a:extLst>
                </p:cNvPr>
                <p:cNvSpPr txBox="1">
                  <a:spLocks noRot="1" noChangeAspect="1" noMove="1" noResize="1" noEditPoints="1" noAdjustHandles="1" noChangeArrowheads="1" noChangeShapeType="1" noTextEdit="1"/>
                </p:cNvSpPr>
                <p:nvPr/>
              </p:nvSpPr>
              <p:spPr>
                <a:xfrm>
                  <a:off x="7266002" y="4164839"/>
                  <a:ext cx="227370" cy="276999"/>
                </a:xfrm>
                <a:prstGeom prst="rect">
                  <a:avLst/>
                </a:prstGeom>
                <a:blipFill>
                  <a:blip r:embed="rId7"/>
                  <a:stretch>
                    <a:fillRect l="-222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00958A06-DE02-F7F1-9FB3-9A26F647F631}"/>
                    </a:ext>
                  </a:extLst>
                </p:cNvPr>
                <p:cNvSpPr txBox="1"/>
                <p:nvPr/>
              </p:nvSpPr>
              <p:spPr>
                <a:xfrm>
                  <a:off x="7258404" y="5604558"/>
                  <a:ext cx="2425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e>
                        </m:acc>
                      </m:oMath>
                    </m:oMathPara>
                  </a14:m>
                  <a:endParaRPr lang="en-US" dirty="0"/>
                </a:p>
              </p:txBody>
            </p:sp>
          </mc:Choice>
          <mc:Fallback xmlns="">
            <p:sp>
              <p:nvSpPr>
                <p:cNvPr id="123" name="TextBox 122">
                  <a:extLst>
                    <a:ext uri="{FF2B5EF4-FFF2-40B4-BE49-F238E27FC236}">
                      <a16:creationId xmlns:a16="http://schemas.microsoft.com/office/drawing/2014/main" id="{00958A06-DE02-F7F1-9FB3-9A26F647F631}"/>
                    </a:ext>
                  </a:extLst>
                </p:cNvPr>
                <p:cNvSpPr txBox="1">
                  <a:spLocks noRot="1" noChangeAspect="1" noMove="1" noResize="1" noEditPoints="1" noAdjustHandles="1" noChangeArrowheads="1" noChangeShapeType="1" noTextEdit="1"/>
                </p:cNvSpPr>
                <p:nvPr/>
              </p:nvSpPr>
              <p:spPr>
                <a:xfrm>
                  <a:off x="7258404" y="5604558"/>
                  <a:ext cx="242566" cy="276999"/>
                </a:xfrm>
                <a:prstGeom prst="rect">
                  <a:avLst/>
                </a:prstGeom>
                <a:blipFill>
                  <a:blip r:embed="rId8"/>
                  <a:stretch>
                    <a:fillRect l="-20000" r="-5000" b="-18182"/>
                  </a:stretch>
                </a:blipFill>
              </p:spPr>
              <p:txBody>
                <a:bodyPr/>
                <a:lstStyle/>
                <a:p>
                  <a:r>
                    <a:rPr lang="en-US">
                      <a:noFill/>
                    </a:rPr>
                    <a:t> </a:t>
                  </a:r>
                </a:p>
              </p:txBody>
            </p:sp>
          </mc:Fallback>
        </mc:AlternateContent>
        <p:cxnSp>
          <p:nvCxnSpPr>
            <p:cNvPr id="124" name="Straight Arrow Connector 123">
              <a:extLst>
                <a:ext uri="{FF2B5EF4-FFF2-40B4-BE49-F238E27FC236}">
                  <a16:creationId xmlns:a16="http://schemas.microsoft.com/office/drawing/2014/main" id="{50A0022C-8D96-199E-FE5C-91D10344F3D5}"/>
                </a:ext>
              </a:extLst>
            </p:cNvPr>
            <p:cNvCxnSpPr>
              <a:cxnSpLocks/>
            </p:cNvCxnSpPr>
            <p:nvPr/>
          </p:nvCxnSpPr>
          <p:spPr>
            <a:xfrm flipH="1">
              <a:off x="6909787" y="3223682"/>
              <a:ext cx="939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67DBD0E-DDE2-7FEC-D7DC-8874AF9B6ADE}"/>
                    </a:ext>
                  </a:extLst>
                </p:cNvPr>
                <p:cNvSpPr txBox="1"/>
                <p:nvPr/>
              </p:nvSpPr>
              <p:spPr>
                <a:xfrm>
                  <a:off x="6948425" y="2884288"/>
                  <a:ext cx="678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𝑛</m:t>
                                </m:r>
                              </m:sub>
                            </m:sSub>
                          </m:e>
                        </m:acc>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125" name="TextBox 124">
                  <a:extLst>
                    <a:ext uri="{FF2B5EF4-FFF2-40B4-BE49-F238E27FC236}">
                      <a16:creationId xmlns:a16="http://schemas.microsoft.com/office/drawing/2014/main" id="{D67DBD0E-DDE2-7FEC-D7DC-8874AF9B6ADE}"/>
                    </a:ext>
                  </a:extLst>
                </p:cNvPr>
                <p:cNvSpPr txBox="1">
                  <a:spLocks noRot="1" noChangeAspect="1" noMove="1" noResize="1" noEditPoints="1" noAdjustHandles="1" noChangeArrowheads="1" noChangeShapeType="1" noTextEdit="1"/>
                </p:cNvSpPr>
                <p:nvPr/>
              </p:nvSpPr>
              <p:spPr>
                <a:xfrm>
                  <a:off x="6948425" y="2884288"/>
                  <a:ext cx="678584" cy="276999"/>
                </a:xfrm>
                <a:prstGeom prst="rect">
                  <a:avLst/>
                </a:prstGeom>
                <a:blipFill>
                  <a:blip r:embed="rId9"/>
                  <a:stretch>
                    <a:fillRect l="-9615" r="-961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8D7C60C-95D0-3AB7-754B-6999EB6D4EE9}"/>
                    </a:ext>
                  </a:extLst>
                </p:cNvPr>
                <p:cNvSpPr txBox="1"/>
                <p:nvPr/>
              </p:nvSpPr>
              <p:spPr>
                <a:xfrm rot="10800000" flipV="1">
                  <a:off x="7137165" y="1929982"/>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26" name="TextBox 125">
                  <a:extLst>
                    <a:ext uri="{FF2B5EF4-FFF2-40B4-BE49-F238E27FC236}">
                      <a16:creationId xmlns:a16="http://schemas.microsoft.com/office/drawing/2014/main" id="{58D7C60C-95D0-3AB7-754B-6999EB6D4EE9}"/>
                    </a:ext>
                  </a:extLst>
                </p:cNvPr>
                <p:cNvSpPr txBox="1">
                  <a:spLocks noRot="1" noChangeAspect="1" noMove="1" noResize="1" noEditPoints="1" noAdjustHandles="1" noChangeArrowheads="1" noChangeShapeType="1" noTextEdit="1"/>
                </p:cNvSpPr>
                <p:nvPr/>
              </p:nvSpPr>
              <p:spPr>
                <a:xfrm rot="10800000" flipV="1">
                  <a:off x="7137165" y="1929982"/>
                  <a:ext cx="472501" cy="369332"/>
                </a:xfrm>
                <a:prstGeom prst="rect">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2E8C780A-C163-39F3-AD73-A855A0BF38AC}"/>
                    </a:ext>
                  </a:extLst>
                </p:cNvPr>
                <p:cNvSpPr txBox="1"/>
                <p:nvPr/>
              </p:nvSpPr>
              <p:spPr>
                <a:xfrm rot="10800000" flipV="1">
                  <a:off x="7119819" y="3302612"/>
                  <a:ext cx="507190"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𝑁</m:t>
                            </m:r>
                          </m:sub>
                        </m:sSub>
                      </m:oMath>
                    </m:oMathPara>
                  </a14:m>
                  <a:endParaRPr lang="en-US" dirty="0"/>
                </a:p>
              </p:txBody>
            </p:sp>
          </mc:Choice>
          <mc:Fallback xmlns="">
            <p:sp>
              <p:nvSpPr>
                <p:cNvPr id="127" name="TextBox 126">
                  <a:extLst>
                    <a:ext uri="{FF2B5EF4-FFF2-40B4-BE49-F238E27FC236}">
                      <a16:creationId xmlns:a16="http://schemas.microsoft.com/office/drawing/2014/main" id="{2E8C780A-C163-39F3-AD73-A855A0BF38AC}"/>
                    </a:ext>
                  </a:extLst>
                </p:cNvPr>
                <p:cNvSpPr txBox="1">
                  <a:spLocks noRot="1" noChangeAspect="1" noMove="1" noResize="1" noEditPoints="1" noAdjustHandles="1" noChangeArrowheads="1" noChangeShapeType="1" noTextEdit="1"/>
                </p:cNvSpPr>
                <p:nvPr/>
              </p:nvSpPr>
              <p:spPr>
                <a:xfrm rot="10800000" flipV="1">
                  <a:off x="7119819" y="3302612"/>
                  <a:ext cx="507190" cy="369332"/>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20F626F-E11F-7914-4CBC-54EA9636401C}"/>
                    </a:ext>
                  </a:extLst>
                </p:cNvPr>
                <p:cNvSpPr txBox="1"/>
                <p:nvPr/>
              </p:nvSpPr>
              <p:spPr>
                <a:xfrm rot="10800000" flipV="1">
                  <a:off x="7143436" y="4553558"/>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28" name="TextBox 127">
                  <a:extLst>
                    <a:ext uri="{FF2B5EF4-FFF2-40B4-BE49-F238E27FC236}">
                      <a16:creationId xmlns:a16="http://schemas.microsoft.com/office/drawing/2014/main" id="{320F626F-E11F-7914-4CBC-54EA9636401C}"/>
                    </a:ext>
                  </a:extLst>
                </p:cNvPr>
                <p:cNvSpPr txBox="1">
                  <a:spLocks noRot="1" noChangeAspect="1" noMove="1" noResize="1" noEditPoints="1" noAdjustHandles="1" noChangeArrowheads="1" noChangeShapeType="1" noTextEdit="1"/>
                </p:cNvSpPr>
                <p:nvPr/>
              </p:nvSpPr>
              <p:spPr>
                <a:xfrm rot="10800000" flipV="1">
                  <a:off x="7143436" y="4553558"/>
                  <a:ext cx="472501" cy="369332"/>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439B362-C9A0-4070-8FFD-9BCC49D5B390}"/>
                    </a:ext>
                  </a:extLst>
                </p:cNvPr>
                <p:cNvSpPr txBox="1"/>
                <p:nvPr/>
              </p:nvSpPr>
              <p:spPr>
                <a:xfrm rot="10800000" flipV="1">
                  <a:off x="7137163" y="5111110"/>
                  <a:ext cx="472501" cy="369332"/>
                </a:xfrm>
                <a:prstGeom prst="rect">
                  <a:avLst/>
                </a:prstGeom>
                <a:solidFill>
                  <a:schemeClr val="bg1"/>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𝐿</m:t>
                            </m:r>
                          </m:sub>
                        </m:sSub>
                      </m:oMath>
                    </m:oMathPara>
                  </a14:m>
                  <a:endParaRPr lang="en-US" dirty="0"/>
                </a:p>
              </p:txBody>
            </p:sp>
          </mc:Choice>
          <mc:Fallback xmlns="">
            <p:sp>
              <p:nvSpPr>
                <p:cNvPr id="129" name="TextBox 128">
                  <a:extLst>
                    <a:ext uri="{FF2B5EF4-FFF2-40B4-BE49-F238E27FC236}">
                      <a16:creationId xmlns:a16="http://schemas.microsoft.com/office/drawing/2014/main" id="{5439B362-C9A0-4070-8FFD-9BCC49D5B390}"/>
                    </a:ext>
                  </a:extLst>
                </p:cNvPr>
                <p:cNvSpPr txBox="1">
                  <a:spLocks noRot="1" noChangeAspect="1" noMove="1" noResize="1" noEditPoints="1" noAdjustHandles="1" noChangeArrowheads="1" noChangeShapeType="1" noTextEdit="1"/>
                </p:cNvSpPr>
                <p:nvPr/>
              </p:nvSpPr>
              <p:spPr>
                <a:xfrm rot="10800000" flipV="1">
                  <a:off x="7137163" y="5111110"/>
                  <a:ext cx="472501" cy="369332"/>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91B7449E-7B10-42CD-A3BD-E8592FD22DDD}"/>
                    </a:ext>
                  </a:extLst>
                </p:cNvPr>
                <p:cNvSpPr txBox="1"/>
                <p:nvPr/>
              </p:nvSpPr>
              <p:spPr>
                <a:xfrm rot="10800000" flipV="1">
                  <a:off x="9405476" y="2767972"/>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0" name="TextBox 129">
                  <a:extLst>
                    <a:ext uri="{FF2B5EF4-FFF2-40B4-BE49-F238E27FC236}">
                      <a16:creationId xmlns:a16="http://schemas.microsoft.com/office/drawing/2014/main" id="{91B7449E-7B10-42CD-A3BD-E8592FD22DDD}"/>
                    </a:ext>
                  </a:extLst>
                </p:cNvPr>
                <p:cNvSpPr txBox="1">
                  <a:spLocks noRot="1" noChangeAspect="1" noMove="1" noResize="1" noEditPoints="1" noAdjustHandles="1" noChangeArrowheads="1" noChangeShapeType="1" noTextEdit="1"/>
                </p:cNvSpPr>
                <p:nvPr/>
              </p:nvSpPr>
              <p:spPr>
                <a:xfrm rot="10800000" flipV="1">
                  <a:off x="9405476" y="2767972"/>
                  <a:ext cx="486159" cy="369332"/>
                </a:xfrm>
                <a:prstGeom prst="rect">
                  <a:avLst/>
                </a:prstGeom>
                <a:blipFill>
                  <a:blip r:embed="rId14"/>
                  <a:stretch>
                    <a:fillRect b="-3571"/>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9858C30-405B-BA17-D05D-5C14C9037725}"/>
                    </a:ext>
                  </a:extLst>
                </p:cNvPr>
                <p:cNvSpPr txBox="1"/>
                <p:nvPr/>
              </p:nvSpPr>
              <p:spPr>
                <a:xfrm rot="10800000" flipV="1">
                  <a:off x="10176053" y="4076937"/>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1" name="TextBox 130">
                  <a:extLst>
                    <a:ext uri="{FF2B5EF4-FFF2-40B4-BE49-F238E27FC236}">
                      <a16:creationId xmlns:a16="http://schemas.microsoft.com/office/drawing/2014/main" id="{19858C30-405B-BA17-D05D-5C14C9037725}"/>
                    </a:ext>
                  </a:extLst>
                </p:cNvPr>
                <p:cNvSpPr txBox="1">
                  <a:spLocks noRot="1" noChangeAspect="1" noMove="1" noResize="1" noEditPoints="1" noAdjustHandles="1" noChangeArrowheads="1" noChangeShapeType="1" noTextEdit="1"/>
                </p:cNvSpPr>
                <p:nvPr/>
              </p:nvSpPr>
              <p:spPr>
                <a:xfrm rot="10800000" flipV="1">
                  <a:off x="10176053" y="4076937"/>
                  <a:ext cx="486159" cy="369332"/>
                </a:xfrm>
                <a:prstGeom prst="rect">
                  <a:avLst/>
                </a:prstGeom>
                <a:blipFill>
                  <a:blip r:embed="rId15"/>
                  <a:stretch>
                    <a:fillRect b="-3571"/>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F919C43D-7706-5FA8-3592-3DA2812CB5DD}"/>
                    </a:ext>
                  </a:extLst>
                </p:cNvPr>
                <p:cNvSpPr txBox="1"/>
                <p:nvPr/>
              </p:nvSpPr>
              <p:spPr>
                <a:xfrm rot="10800000" flipV="1">
                  <a:off x="8619728" y="4082525"/>
                  <a:ext cx="486159" cy="369332"/>
                </a:xfrm>
                <a:prstGeom prst="rect">
                  <a:avLst/>
                </a:prstGeom>
                <a:solidFill>
                  <a:schemeClr val="bg1"/>
                </a:solid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𝑌</m:t>
                            </m:r>
                          </m:sub>
                        </m:sSub>
                      </m:oMath>
                    </m:oMathPara>
                  </a14:m>
                  <a:endParaRPr lang="en-US" dirty="0"/>
                </a:p>
              </p:txBody>
            </p:sp>
          </mc:Choice>
          <mc:Fallback xmlns="">
            <p:sp>
              <p:nvSpPr>
                <p:cNvPr id="132" name="TextBox 131">
                  <a:extLst>
                    <a:ext uri="{FF2B5EF4-FFF2-40B4-BE49-F238E27FC236}">
                      <a16:creationId xmlns:a16="http://schemas.microsoft.com/office/drawing/2014/main" id="{F919C43D-7706-5FA8-3592-3DA2812CB5DD}"/>
                    </a:ext>
                  </a:extLst>
                </p:cNvPr>
                <p:cNvSpPr txBox="1">
                  <a:spLocks noRot="1" noChangeAspect="1" noMove="1" noResize="1" noEditPoints="1" noAdjustHandles="1" noChangeArrowheads="1" noChangeShapeType="1" noTextEdit="1"/>
                </p:cNvSpPr>
                <p:nvPr/>
              </p:nvSpPr>
              <p:spPr>
                <a:xfrm rot="10800000" flipV="1">
                  <a:off x="8619728" y="4082525"/>
                  <a:ext cx="486159" cy="369332"/>
                </a:xfrm>
                <a:prstGeom prst="rect">
                  <a:avLst/>
                </a:prstGeom>
                <a:blipFill>
                  <a:blip r:embed="rId16"/>
                  <a:stretch>
                    <a:fillRect b="-3571"/>
                  </a:stretch>
                </a:blipFill>
                <a:ln w="28575">
                  <a:noFill/>
                </a:ln>
              </p:spPr>
              <p:txBody>
                <a:bodyPr/>
                <a:lstStyle/>
                <a:p>
                  <a:r>
                    <a:rPr lang="en-US">
                      <a:noFill/>
                    </a:rPr>
                    <a:t> </a:t>
                  </a:r>
                </a:p>
              </p:txBody>
            </p:sp>
          </mc:Fallback>
        </mc:AlternateContent>
        <p:sp>
          <p:nvSpPr>
            <p:cNvPr id="133" name="Rectangle 132">
              <a:extLst>
                <a:ext uri="{FF2B5EF4-FFF2-40B4-BE49-F238E27FC236}">
                  <a16:creationId xmlns:a16="http://schemas.microsoft.com/office/drawing/2014/main" id="{D44B827B-AF58-B2AB-542C-4CC6BAE6B18E}"/>
                </a:ext>
              </a:extLst>
            </p:cNvPr>
            <p:cNvSpPr/>
            <p:nvPr/>
          </p:nvSpPr>
          <p:spPr>
            <a:xfrm rot="3587424" flipV="1">
              <a:off x="8607443" y="4009575"/>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9F5B591-8DF7-A832-3FC6-7E2F2D65CFD5}"/>
                </a:ext>
              </a:extLst>
            </p:cNvPr>
            <p:cNvSpPr/>
            <p:nvPr/>
          </p:nvSpPr>
          <p:spPr>
            <a:xfrm rot="1803272" flipV="1">
              <a:off x="10162619" y="4009319"/>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86E5ACC-55B0-D231-8D98-83D5FD40CFE3}"/>
                </a:ext>
              </a:extLst>
            </p:cNvPr>
            <p:cNvSpPr/>
            <p:nvPr/>
          </p:nvSpPr>
          <p:spPr>
            <a:xfrm flipV="1">
              <a:off x="9381879" y="2695761"/>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635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3EF8-A7A6-2221-E74C-AC840EF8B8B1}"/>
              </a:ext>
            </a:extLst>
          </p:cNvPr>
          <p:cNvSpPr>
            <a:spLocks noGrp="1"/>
          </p:cNvSpPr>
          <p:nvPr>
            <p:ph type="title"/>
          </p:nvPr>
        </p:nvSpPr>
        <p:spPr/>
        <p:txBody>
          <a:bodyPr/>
          <a:lstStyle/>
          <a:p>
            <a:r>
              <a:rPr lang="en-US" dirty="0"/>
              <a:t>Example 4.1: Y-connected three-phase load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0806748-AA1E-4B8E-D552-50D3F5111801}"/>
                  </a:ext>
                </a:extLst>
              </p:cNvPr>
              <p:cNvSpPr>
                <a:spLocks noGrp="1"/>
              </p:cNvSpPr>
              <p:nvPr>
                <p:ph idx="1"/>
              </p:nvPr>
            </p:nvSpPr>
            <p:spPr/>
            <p:txBody>
              <a:bodyPr>
                <a:normAutofit lnSpcReduction="10000"/>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A balanced three-phase Y-connected load is supplied from a balanced three-phase voltage source with a line-to-line voltage of 480V. The impedance of each phase of the load is </a:t>
                </a:r>
                <a14:m>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=9+</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4 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and the impedance of each line connecting the source to the load is </a:t>
                </a:r>
                <a14:m>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2 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0">
                  <a:spcBef>
                    <a:spcPts val="0"/>
                  </a:spcBef>
                  <a:spcAft>
                    <a:spcPts val="600"/>
                  </a:spcAft>
                  <a:buNone/>
                </a:pPr>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600"/>
                  </a:spcAft>
                  <a:buNone/>
                </a:pPr>
                <a14:m>
                  <m:oMath xmlns:m="http://schemas.openxmlformats.org/officeDocument/2006/math">
                    <m:acc>
                      <m:accPr>
                        <m:chr m:val="̅"/>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𝑎𝑏</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=480</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V</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600"/>
                  </a:spcAft>
                  <a:buNone/>
                </a:pP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𝑎𝑛</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𝑎𝑏</m:t>
                                </m:r>
                              </m:sub>
                            </m:sSub>
                          </m:e>
                        </m:acc>
                      </m:num>
                      <m:den>
                        <m:rad>
                          <m:radPr>
                            <m:degHide m:val="on"/>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2400" i="1">
                                <a:effectLst/>
                                <a:latin typeface="Cambria Math" panose="02040503050406030204" pitchFamily="18" charset="0"/>
                                <a:ea typeface="Calibri" panose="020F0502020204030204" pitchFamily="34" charset="0"/>
                                <a:cs typeface="Times New Roman" panose="02020603050405020304" pitchFamily="18" charset="0"/>
                              </a:rPr>
                              <m:t>3</m:t>
                            </m:r>
                          </m:e>
                        </m:rad>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m:t>
                    </m:r>
                    <m:r>
                      <a:rPr lang="en-US" sz="24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V</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600"/>
                  </a:spcAft>
                  <a:buNone/>
                </a:pP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𝑎</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𝑎𝑛</m:t>
                                </m:r>
                              </m:sub>
                            </m:sSub>
                          </m:e>
                        </m:acc>
                      </m:num>
                      <m:den>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𝐿</m:t>
                            </m:r>
                          </m:sub>
                        </m:sSub>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m:t>
                        </m:r>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10+</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6</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=23.764∠−60.96°</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600"/>
                  </a:spcAft>
                  <a:buNone/>
                </a:pP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𝑏𝑛</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∠−150°</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𝑐𝑛</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∠+90°</m:t>
                    </m:r>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600"/>
                  </a:spcAft>
                  <a:buNone/>
                </a:pP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23.764∠−180.96°</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𝑐</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23.764∠+59.04°</m:t>
                    </m:r>
                  </m:oMath>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E0806748-AA1E-4B8E-D552-50D3F5111801}"/>
                  </a:ext>
                </a:extLst>
              </p:cNvPr>
              <p:cNvSpPr>
                <a:spLocks noGrp="1" noRot="1" noChangeAspect="1" noMove="1" noResize="1" noEditPoints="1" noAdjustHandles="1" noChangeArrowheads="1" noChangeShapeType="1" noTextEdit="1"/>
              </p:cNvSpPr>
              <p:nvPr>
                <p:ph idx="1"/>
              </p:nvPr>
            </p:nvSpPr>
            <p:spPr>
              <a:blipFill>
                <a:blip r:embed="rId2"/>
                <a:stretch>
                  <a:fillRect l="-965" t="-2466" r="-60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C5176AA-07E0-4512-D925-2D74FF10E63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6B96692-769A-E8D7-8206-D4B11C51413F}"/>
              </a:ext>
            </a:extLst>
          </p:cNvPr>
          <p:cNvSpPr>
            <a:spLocks noGrp="1"/>
          </p:cNvSpPr>
          <p:nvPr>
            <p:ph type="sldNum" sz="quarter" idx="12"/>
          </p:nvPr>
        </p:nvSpPr>
        <p:spPr/>
        <p:txBody>
          <a:bodyPr/>
          <a:lstStyle/>
          <a:p>
            <a:fld id="{697646A6-6B76-9347-9EA0-ECEE7D8FD72D}" type="slidenum">
              <a:rPr lang="en-US" smtClean="0"/>
              <a:t>45</a:t>
            </a:fld>
            <a:endParaRPr lang="en-US"/>
          </a:p>
        </p:txBody>
      </p:sp>
    </p:spTree>
    <p:extLst>
      <p:ext uri="{BB962C8B-B14F-4D97-AF65-F5344CB8AC3E}">
        <p14:creationId xmlns:p14="http://schemas.microsoft.com/office/powerpoint/2010/main" val="355536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3EF8-A7A6-2221-E74C-AC840EF8B8B1}"/>
              </a:ext>
            </a:extLst>
          </p:cNvPr>
          <p:cNvSpPr>
            <a:spLocks noGrp="1"/>
          </p:cNvSpPr>
          <p:nvPr>
            <p:ph type="title"/>
          </p:nvPr>
        </p:nvSpPr>
        <p:spPr/>
        <p:txBody>
          <a:bodyPr/>
          <a:lstStyle/>
          <a:p>
            <a:r>
              <a:rPr lang="en-US" dirty="0"/>
              <a:t>Example 4.1: Y-connected three-phase load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0806748-AA1E-4B8E-D552-50D3F5111801}"/>
                  </a:ext>
                </a:extLst>
              </p:cNvPr>
              <p:cNvSpPr>
                <a:spLocks noGrp="1"/>
              </p:cNvSpPr>
              <p:nvPr>
                <p:ph idx="1"/>
              </p:nvPr>
            </p:nvSpPr>
            <p:spPr/>
            <p:txBody>
              <a:bodyPr>
                <a:normAutofit lnSpcReduction="10000"/>
              </a:bodyPr>
              <a:lstStyle/>
              <a:p>
                <a:pPr marL="0" marR="0" indent="0">
                  <a:spcBef>
                    <a:spcPts val="0"/>
                  </a:spcBef>
                  <a:spcAft>
                    <a:spcPts val="600"/>
                  </a:spcAft>
                  <a:buNone/>
                </a:pPr>
                <a14:m>
                  <m:oMath xmlns:m="http://schemas.openxmlformats.org/officeDocument/2006/math">
                    <m:acc>
                      <m:accPr>
                        <m:chr m:val="̅"/>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𝐴𝑁</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𝑎𝑛</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sub>
                    </m:sSub>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∠−30°−23.764∠−60.96°×</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=234.05∠−37.0°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𝐵𝑁</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234.05∠−157.0°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𝐶𝑁</m:t>
                            </m:r>
                          </m:sub>
                        </m:sSub>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234.05∠83.0°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600"/>
                  </a:spcAft>
                  <a:buNone/>
                </a:pPr>
                <a:r>
                  <a:rPr lang="en-US" sz="1800" dirty="0"/>
                  <a:t>The complex power supplied by phase a of the source is:</a:t>
                </a:r>
              </a:p>
              <a:p>
                <a:pPr marL="0" marR="0" indent="0">
                  <a:spcBef>
                    <a:spcPts val="0"/>
                  </a:spcBef>
                  <a:spcAft>
                    <a:spcPts val="600"/>
                  </a:spcAft>
                  <a:buNone/>
                </a:pP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𝑎𝑛</m:t>
                            </m:r>
                          </m:sub>
                        </m:sSub>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e>
                        </m:acc>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=277.13</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∠−30° ×23.764∠+60.96°</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=5647+</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j</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3388</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=5.647</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=3.388</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𝑆𝑜𝑢𝑟𝑐𝑒</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latin typeface="Cambria Math" panose="02040503050406030204" pitchFamily="18" charset="0"/>
                            <a:ea typeface="Times New Roman" panose="02020603050405020304" pitchFamily="18" charset="0"/>
                            <a:cs typeface="Times New Roman" panose="02020603050405020304" pitchFamily="18" charset="0"/>
                          </a:rPr>
                          <m:t>3</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=16.941</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𝑆𝑜𝑢𝑟𝑐𝑒</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3</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𝑄</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10.164</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complex consumed in phase A of the load 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sub>
                        </m:sSub>
                      </m:e>
                    </m:acc>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𝐴</m:t>
                        </m:r>
                      </m:sub>
                    </m:sSub>
                    <m:r>
                      <a:rPr lang="en-US" sz="18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latin typeface="Cambria Math" panose="02040503050406030204" pitchFamily="18" charset="0"/>
                        <a:ea typeface="Times New Roman" panose="02020603050405020304" pitchFamily="18" charset="0"/>
                        <a:cs typeface="Times New Roman" panose="02020603050405020304" pitchFamily="18" charset="0"/>
                      </a:rPr>
                      <m:t>𝑗</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𝐴</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𝐴𝑁</m:t>
                            </m:r>
                          </m:sub>
                        </m:sSub>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e>
                        </m:acc>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234.05∠−37.0° ×23.764∠+60.96°</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=5083+</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j</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2258</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VA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𝐿𝑜𝑎𝑑</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3</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b="0" i="1"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15.248</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𝐿𝑜𝑎𝑑</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pitchFamily="18" charset="0"/>
                            <a:ea typeface="Times New Roman" panose="02020603050405020304" pitchFamily="18" charset="0"/>
                            <a:cs typeface="Times New Roman" panose="02020603050405020304" pitchFamily="18" charset="0"/>
                          </a:rPr>
                          <m:t>3</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𝑄</m:t>
                        </m:r>
                      </m:e>
                      <m:sub>
                        <m:r>
                          <a:rPr lang="en-US" sz="1800" i="1">
                            <a:latin typeface="Cambria Math" panose="02040503050406030204" pitchFamily="18" charset="0"/>
                            <a:ea typeface="Times New Roman" panose="02020603050405020304" pitchFamily="18" charset="0"/>
                            <a:cs typeface="Times New Roman" panose="02020603050405020304" pitchFamily="18" charset="0"/>
                          </a:rPr>
                          <m:t>𝐴</m:t>
                        </m:r>
                      </m:sub>
                    </m:sSub>
                    <m:r>
                      <a:rPr lang="en-US" sz="1800" i="1">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6.775</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𝑙𝑜𝑠𝑠𝑒𝑠</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𝑆𝑜𝑢𝑟𝑐𝑒</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𝐿𝑜𝑎𝑑</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=1.693 </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𝑙𝑜𝑠𝑠𝑒𝑠</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𝑆𝑜𝑢𝑟𝑐𝑒</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𝐿𝑜𝑎𝑑</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=3.389</m:t>
                    </m:r>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E0806748-AA1E-4B8E-D552-50D3F5111801}"/>
                  </a:ext>
                </a:extLst>
              </p:cNvPr>
              <p:cNvSpPr>
                <a:spLocks noGrp="1" noRot="1" noChangeAspect="1" noMove="1" noResize="1" noEditPoints="1" noAdjustHandles="1" noChangeArrowheads="1" noChangeShapeType="1" noTextEdit="1"/>
              </p:cNvSpPr>
              <p:nvPr>
                <p:ph idx="1"/>
              </p:nvPr>
            </p:nvSpPr>
            <p:spPr>
              <a:blipFill>
                <a:blip r:embed="rId3"/>
                <a:stretch>
                  <a:fillRect l="-60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C5176AA-07E0-4512-D925-2D74FF10E63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6B96692-769A-E8D7-8206-D4B11C51413F}"/>
              </a:ext>
            </a:extLst>
          </p:cNvPr>
          <p:cNvSpPr>
            <a:spLocks noGrp="1"/>
          </p:cNvSpPr>
          <p:nvPr>
            <p:ph type="sldNum" sz="quarter" idx="12"/>
          </p:nvPr>
        </p:nvSpPr>
        <p:spPr/>
        <p:txBody>
          <a:bodyPr/>
          <a:lstStyle/>
          <a:p>
            <a:fld id="{697646A6-6B76-9347-9EA0-ECEE7D8FD72D}" type="slidenum">
              <a:rPr lang="en-US" smtClean="0"/>
              <a:t>46</a:t>
            </a:fld>
            <a:endParaRPr lang="en-US"/>
          </a:p>
        </p:txBody>
      </p:sp>
    </p:spTree>
    <p:extLst>
      <p:ext uri="{BB962C8B-B14F-4D97-AF65-F5344CB8AC3E}">
        <p14:creationId xmlns:p14="http://schemas.microsoft.com/office/powerpoint/2010/main" val="637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FA89-2CE5-3883-5550-A8140EFC38F3}"/>
              </a:ext>
            </a:extLst>
          </p:cNvPr>
          <p:cNvSpPr>
            <a:spLocks noGrp="1"/>
          </p:cNvSpPr>
          <p:nvPr>
            <p:ph type="title"/>
          </p:nvPr>
        </p:nvSpPr>
        <p:spPr/>
        <p:txBody>
          <a:bodyPr/>
          <a:lstStyle/>
          <a:p>
            <a:r>
              <a:rPr lang="en-US" dirty="0"/>
              <a:t>Delta-connected load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01628D-279C-7822-6D71-2734A83B49D6}"/>
                  </a:ext>
                </a:extLst>
              </p:cNvPr>
              <p:cNvSpPr>
                <a:spLocks noGrp="1"/>
              </p:cNvSpPr>
              <p:nvPr>
                <p:ph idx="1"/>
              </p:nvPr>
            </p:nvSpPr>
            <p:spPr>
              <a:xfrm>
                <a:off x="838200" y="1555668"/>
                <a:ext cx="5257800" cy="4621295"/>
              </a:xfrm>
            </p:spPr>
            <p:txBody>
              <a:bodyPr>
                <a:normAutofit/>
              </a:bodyPr>
              <a:lstStyle/>
              <a:p>
                <a:pPr marL="0" indent="0">
                  <a:spcBef>
                    <a:spcPts val="0"/>
                  </a:spcBef>
                  <a:buNone/>
                </a:pPr>
                <a:r>
                  <a:rPr lang="en-US" sz="2400" dirty="0">
                    <a:latin typeface="Calibri" panose="020F0502020204030204" pitchFamily="34" charset="0"/>
                    <a:ea typeface="Times New Roman" panose="02020603050405020304" pitchFamily="18" charset="0"/>
                    <a:cs typeface="Times New Roman" panose="02020603050405020304" pitchFamily="18" charset="0"/>
                  </a:rPr>
                  <a:t>Apply KCL around the load:</a:t>
                </a:r>
              </a:p>
              <a:p>
                <a:pPr marL="0" indent="0">
                  <a:spcBef>
                    <a:spcPts val="0"/>
                  </a:spcBef>
                  <a:buNone/>
                </a:pP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acc>
                        <m:accPr>
                          <m:chr m:val="̅"/>
                          <m:ctrlPr>
                            <a:rPr lang="en-US" sz="2400" i="1" smtClean="0">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𝐼</m:t>
                              </m:r>
                            </m:e>
                            <m:sub>
                              <m:r>
                                <a:rPr lang="en-US" sz="2400" i="1">
                                  <a:solidFill>
                                    <a:schemeClr val="tx1"/>
                                  </a:solidFill>
                                  <a:latin typeface="Cambria Math" panose="02040503050406030204" pitchFamily="18" charset="0"/>
                                </a:rPr>
                                <m:t>𝐴</m:t>
                              </m:r>
                            </m:sub>
                          </m:sSub>
                        </m:e>
                      </m:acc>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𝐼</m:t>
                              </m:r>
                            </m:e>
                            <m:sub>
                              <m:r>
                                <a:rPr lang="en-US" sz="2400" i="1">
                                  <a:solidFill>
                                    <a:schemeClr val="tx1"/>
                                  </a:solidFill>
                                  <a:latin typeface="Cambria Math" panose="02040503050406030204" pitchFamily="18" charset="0"/>
                                </a:rPr>
                                <m:t>𝐵</m:t>
                              </m:r>
                            </m:sub>
                          </m:sSub>
                        </m:e>
                      </m:acc>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𝐼</m:t>
                              </m:r>
                            </m:e>
                            <m:sub>
                              <m:r>
                                <a:rPr lang="en-US" sz="2400" i="1">
                                  <a:solidFill>
                                    <a:schemeClr val="tx1"/>
                                  </a:solidFill>
                                  <a:latin typeface="Cambria Math" panose="02040503050406030204" pitchFamily="18" charset="0"/>
                                </a:rPr>
                                <m:t>𝐶</m:t>
                              </m:r>
                            </m:sub>
                          </m:sSub>
                        </m:e>
                      </m:acc>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0</m:t>
                      </m:r>
                    </m:oMath>
                  </m:oMathPara>
                </a14:m>
                <a:endParaRPr lang="en-US" sz="2400" dirty="0">
                  <a:solidFill>
                    <a:schemeClr val="tx1"/>
                  </a:solidFill>
                </a:endParaRPr>
              </a:p>
              <a:p>
                <a:pPr marL="0" indent="0">
                  <a:spcBef>
                    <a:spcPts val="0"/>
                  </a:spcBef>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F01628D-279C-7822-6D71-2734A83B49D6}"/>
                  </a:ext>
                </a:extLst>
              </p:cNvPr>
              <p:cNvSpPr>
                <a:spLocks noGrp="1" noRot="1" noChangeAspect="1" noMove="1" noResize="1" noEditPoints="1" noAdjustHandles="1" noChangeArrowheads="1" noChangeShapeType="1" noTextEdit="1"/>
              </p:cNvSpPr>
              <p:nvPr>
                <p:ph idx="1"/>
              </p:nvPr>
            </p:nvSpPr>
            <p:spPr>
              <a:xfrm>
                <a:off x="838200" y="1555668"/>
                <a:ext cx="5257800" cy="4621295"/>
              </a:xfrm>
              <a:blipFill>
                <a:blip r:embed="rId2"/>
                <a:stretch>
                  <a:fillRect l="-1928" t="-16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BC452A-A39A-E0B5-9CA3-7F489DC4357B}"/>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68AF01D-CACD-5383-3523-7DBCBFFAE546}"/>
              </a:ext>
            </a:extLst>
          </p:cNvPr>
          <p:cNvSpPr>
            <a:spLocks noGrp="1"/>
          </p:cNvSpPr>
          <p:nvPr>
            <p:ph type="sldNum" sz="quarter" idx="12"/>
          </p:nvPr>
        </p:nvSpPr>
        <p:spPr/>
        <p:txBody>
          <a:bodyPr/>
          <a:lstStyle/>
          <a:p>
            <a:fld id="{697646A6-6B76-9347-9EA0-ECEE7D8FD72D}" type="slidenum">
              <a:rPr lang="en-US" smtClean="0"/>
              <a:t>47</a:t>
            </a:fld>
            <a:endParaRPr lang="en-US"/>
          </a:p>
        </p:txBody>
      </p:sp>
      <p:grpSp>
        <p:nvGrpSpPr>
          <p:cNvPr id="45" name="Group 44">
            <a:extLst>
              <a:ext uri="{FF2B5EF4-FFF2-40B4-BE49-F238E27FC236}">
                <a16:creationId xmlns:a16="http://schemas.microsoft.com/office/drawing/2014/main" id="{47F2F495-BFA6-A29E-FE68-1ACB3328DEF7}"/>
              </a:ext>
            </a:extLst>
          </p:cNvPr>
          <p:cNvGrpSpPr/>
          <p:nvPr/>
        </p:nvGrpSpPr>
        <p:grpSpPr>
          <a:xfrm>
            <a:off x="6262335" y="1956689"/>
            <a:ext cx="5492075" cy="3819252"/>
            <a:chOff x="2234345" y="1525913"/>
            <a:chExt cx="5492075" cy="3819252"/>
          </a:xfrm>
        </p:grpSpPr>
        <p:cxnSp>
          <p:nvCxnSpPr>
            <p:cNvPr id="46" name="Straight Arrow Connector 45">
              <a:extLst>
                <a:ext uri="{FF2B5EF4-FFF2-40B4-BE49-F238E27FC236}">
                  <a16:creationId xmlns:a16="http://schemas.microsoft.com/office/drawing/2014/main" id="{D02F90CD-4AF6-6A5A-1140-2474F85B8FDE}"/>
                </a:ext>
              </a:extLst>
            </p:cNvPr>
            <p:cNvCxnSpPr>
              <a:cxnSpLocks/>
            </p:cNvCxnSpPr>
            <p:nvPr/>
          </p:nvCxnSpPr>
          <p:spPr>
            <a:xfrm flipV="1">
              <a:off x="2659744" y="1615051"/>
              <a:ext cx="0" cy="3181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D2F56A6-DF32-369D-5833-41D0A9AC2EBE}"/>
                </a:ext>
              </a:extLst>
            </p:cNvPr>
            <p:cNvCxnSpPr>
              <a:cxnSpLocks/>
            </p:cNvCxnSpPr>
            <p:nvPr/>
          </p:nvCxnSpPr>
          <p:spPr>
            <a:xfrm>
              <a:off x="3436955" y="1697470"/>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74A659-3E5E-4872-2B9D-7C56905A511D}"/>
                    </a:ext>
                  </a:extLst>
                </p:cNvPr>
                <p:cNvSpPr txBox="1"/>
                <p:nvPr/>
              </p:nvSpPr>
              <p:spPr>
                <a:xfrm>
                  <a:off x="2234345" y="3067512"/>
                  <a:ext cx="395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𝐴𝐵</m:t>
                                </m:r>
                              </m:sub>
                            </m:sSub>
                          </m:e>
                        </m:acc>
                      </m:oMath>
                    </m:oMathPara>
                  </a14:m>
                  <a:endParaRPr lang="en-US" dirty="0"/>
                </a:p>
              </p:txBody>
            </p:sp>
          </mc:Choice>
          <mc:Fallback xmlns="">
            <p:sp>
              <p:nvSpPr>
                <p:cNvPr id="30" name="TextBox 29">
                  <a:extLst>
                    <a:ext uri="{FF2B5EF4-FFF2-40B4-BE49-F238E27FC236}">
                      <a16:creationId xmlns:a16="http://schemas.microsoft.com/office/drawing/2014/main" id="{D9BFE13F-FFAB-CA4A-8F08-9B55B9C482A6}"/>
                    </a:ext>
                  </a:extLst>
                </p:cNvPr>
                <p:cNvSpPr txBox="1">
                  <a:spLocks noRot="1" noChangeAspect="1" noMove="1" noResize="1" noEditPoints="1" noAdjustHandles="1" noChangeArrowheads="1" noChangeShapeType="1" noTextEdit="1"/>
                </p:cNvSpPr>
                <p:nvPr/>
              </p:nvSpPr>
              <p:spPr>
                <a:xfrm>
                  <a:off x="2234345" y="3067512"/>
                  <a:ext cx="395108" cy="276999"/>
                </a:xfrm>
                <a:prstGeom prst="rect">
                  <a:avLst/>
                </a:prstGeom>
                <a:blipFill>
                  <a:blip r:embed="rId3"/>
                  <a:stretch>
                    <a:fillRect l="-16129" r="-3226" b="-13043"/>
                  </a:stretch>
                </a:blipFill>
              </p:spPr>
              <p:txBody>
                <a:bodyPr/>
                <a:lstStyle/>
                <a:p>
                  <a:r>
                    <a:rPr lang="en-US">
                      <a:noFill/>
                    </a:rPr>
                    <a:t> </a:t>
                  </a:r>
                </a:p>
              </p:txBody>
            </p:sp>
          </mc:Fallback>
        </mc:AlternateContent>
        <p:sp>
          <p:nvSpPr>
            <p:cNvPr id="49" name="Freeform 48">
              <a:extLst>
                <a:ext uri="{FF2B5EF4-FFF2-40B4-BE49-F238E27FC236}">
                  <a16:creationId xmlns:a16="http://schemas.microsoft.com/office/drawing/2014/main" id="{817A0EAE-306D-2D4C-F412-92EFE286AD85}"/>
                </a:ext>
              </a:extLst>
            </p:cNvPr>
            <p:cNvSpPr/>
            <p:nvPr/>
          </p:nvSpPr>
          <p:spPr>
            <a:xfrm flipH="1" flipV="1">
              <a:off x="2637976" y="1525913"/>
              <a:ext cx="3226547"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EC0E781-86C6-78D3-4E67-77957086CE44}"/>
                </a:ext>
              </a:extLst>
            </p:cNvPr>
            <p:cNvGrpSpPr/>
            <p:nvPr/>
          </p:nvGrpSpPr>
          <p:grpSpPr>
            <a:xfrm flipV="1">
              <a:off x="3055255" y="3888645"/>
              <a:ext cx="1677814" cy="331380"/>
              <a:chOff x="7657149" y="2502753"/>
              <a:chExt cx="985336" cy="331380"/>
            </a:xfrm>
          </p:grpSpPr>
          <p:cxnSp>
            <p:nvCxnSpPr>
              <p:cNvPr id="82" name="Straight Connector 81">
                <a:extLst>
                  <a:ext uri="{FF2B5EF4-FFF2-40B4-BE49-F238E27FC236}">
                    <a16:creationId xmlns:a16="http://schemas.microsoft.com/office/drawing/2014/main" id="{E02E3D34-7FD6-034F-8E2C-CA57FFFC7001}"/>
                  </a:ext>
                </a:extLst>
              </p:cNvPr>
              <p:cNvCxnSpPr>
                <a:cxnSpLocks/>
              </p:cNvCxnSpPr>
              <p:nvPr/>
            </p:nvCxnSpPr>
            <p:spPr>
              <a:xfrm>
                <a:off x="8361616" y="2503048"/>
                <a:ext cx="28086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8B2607-7742-C6F2-AD3B-AD0F1E1C2BB1}"/>
                  </a:ext>
                </a:extLst>
              </p:cNvPr>
              <p:cNvCxnSpPr>
                <a:cxnSpLocks/>
              </p:cNvCxnSpPr>
              <p:nvPr/>
            </p:nvCxnSpPr>
            <p:spPr>
              <a:xfrm flipV="1">
                <a:off x="7657149" y="2502753"/>
                <a:ext cx="704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8FA056A-5A4B-734F-BE3D-07FD0ABBBDD9}"/>
                </a:ext>
              </a:extLst>
            </p:cNvPr>
            <p:cNvGrpSpPr/>
            <p:nvPr/>
          </p:nvGrpSpPr>
          <p:grpSpPr>
            <a:xfrm flipV="1">
              <a:off x="2659752" y="3884259"/>
              <a:ext cx="5066668" cy="972790"/>
              <a:chOff x="7425625" y="1894889"/>
              <a:chExt cx="3835932" cy="932288"/>
            </a:xfrm>
          </p:grpSpPr>
          <p:cxnSp>
            <p:nvCxnSpPr>
              <p:cNvPr id="80" name="Straight Connector 79">
                <a:extLst>
                  <a:ext uri="{FF2B5EF4-FFF2-40B4-BE49-F238E27FC236}">
                    <a16:creationId xmlns:a16="http://schemas.microsoft.com/office/drawing/2014/main" id="{BFA01FF6-7EB1-7AA0-2452-B51D3DD3E671}"/>
                  </a:ext>
                </a:extLst>
              </p:cNvPr>
              <p:cNvCxnSpPr>
                <a:cxnSpLocks/>
              </p:cNvCxnSpPr>
              <p:nvPr/>
            </p:nvCxnSpPr>
            <p:spPr>
              <a:xfrm flipH="1">
                <a:off x="10703453" y="2496091"/>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80">
                <a:extLst>
                  <a:ext uri="{FF2B5EF4-FFF2-40B4-BE49-F238E27FC236}">
                    <a16:creationId xmlns:a16="http://schemas.microsoft.com/office/drawing/2014/main" id="{CAF251A9-18B2-2A5E-25EB-B17E826C6158}"/>
                  </a:ext>
                </a:extLst>
              </p:cNvPr>
              <p:cNvSpPr/>
              <p:nvPr/>
            </p:nvSpPr>
            <p:spPr>
              <a:xfrm flipH="1" flipV="1">
                <a:off x="7425625" y="1894889"/>
                <a:ext cx="3824944"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2" name="Straight Arrow Connector 51">
              <a:extLst>
                <a:ext uri="{FF2B5EF4-FFF2-40B4-BE49-F238E27FC236}">
                  <a16:creationId xmlns:a16="http://schemas.microsoft.com/office/drawing/2014/main" id="{FD102773-F56C-00C2-9D94-126613A01C8B}"/>
                </a:ext>
              </a:extLst>
            </p:cNvPr>
            <p:cNvCxnSpPr>
              <a:cxnSpLocks/>
            </p:cNvCxnSpPr>
            <p:nvPr/>
          </p:nvCxnSpPr>
          <p:spPr>
            <a:xfrm>
              <a:off x="3055255" y="4274458"/>
              <a:ext cx="0" cy="534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5271F47-E65B-3DE1-CF82-E0C04A8B8656}"/>
                </a:ext>
              </a:extLst>
            </p:cNvPr>
            <p:cNvCxnSpPr>
              <a:cxnSpLocks/>
            </p:cNvCxnSpPr>
            <p:nvPr/>
          </p:nvCxnSpPr>
          <p:spPr>
            <a:xfrm>
              <a:off x="3055255" y="1625051"/>
              <a:ext cx="0" cy="2511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B009AE8-6FFF-C545-4C45-2ACF8B2800CC}"/>
                </a:ext>
              </a:extLst>
            </p:cNvPr>
            <p:cNvCxnSpPr>
              <a:cxnSpLocks/>
            </p:cNvCxnSpPr>
            <p:nvPr/>
          </p:nvCxnSpPr>
          <p:spPr>
            <a:xfrm>
              <a:off x="3436955" y="4078574"/>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B3E453-DA41-9593-DAC2-8E9A3230D894}"/>
                </a:ext>
              </a:extLst>
            </p:cNvPr>
            <p:cNvCxnSpPr>
              <a:cxnSpLocks/>
            </p:cNvCxnSpPr>
            <p:nvPr/>
          </p:nvCxnSpPr>
          <p:spPr>
            <a:xfrm>
              <a:off x="3436955" y="4982307"/>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91BBE6-6D6F-00EA-BA2A-CE898A06EE3B}"/>
                    </a:ext>
                  </a:extLst>
                </p:cNvPr>
                <p:cNvSpPr txBox="1"/>
                <p:nvPr/>
              </p:nvSpPr>
              <p:spPr>
                <a:xfrm>
                  <a:off x="3132944" y="2742107"/>
                  <a:ext cx="392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𝐶𝐴</m:t>
                                </m:r>
                              </m:sub>
                            </m:sSub>
                          </m:e>
                        </m:acc>
                      </m:oMath>
                    </m:oMathPara>
                  </a14:m>
                  <a:endParaRPr lang="en-US" dirty="0"/>
                </a:p>
              </p:txBody>
            </p:sp>
          </mc:Choice>
          <mc:Fallback xmlns="">
            <p:sp>
              <p:nvSpPr>
                <p:cNvPr id="93" name="TextBox 92">
                  <a:extLst>
                    <a:ext uri="{FF2B5EF4-FFF2-40B4-BE49-F238E27FC236}">
                      <a16:creationId xmlns:a16="http://schemas.microsoft.com/office/drawing/2014/main" id="{91DF7F89-86D7-F942-91A5-29E07390D85B}"/>
                    </a:ext>
                  </a:extLst>
                </p:cNvPr>
                <p:cNvSpPr txBox="1">
                  <a:spLocks noRot="1" noChangeAspect="1" noMove="1" noResize="1" noEditPoints="1" noAdjustHandles="1" noChangeArrowheads="1" noChangeShapeType="1" noTextEdit="1"/>
                </p:cNvSpPr>
                <p:nvPr/>
              </p:nvSpPr>
              <p:spPr>
                <a:xfrm>
                  <a:off x="3132944" y="2742107"/>
                  <a:ext cx="392543" cy="276999"/>
                </a:xfrm>
                <a:prstGeom prst="rect">
                  <a:avLst/>
                </a:prstGeom>
                <a:blipFill>
                  <a:blip r:embed="rId4"/>
                  <a:stretch>
                    <a:fillRect l="-12500" r="-312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01335AE-B738-0E85-0FE0-12E3933D3083}"/>
                    </a:ext>
                  </a:extLst>
                </p:cNvPr>
                <p:cNvSpPr txBox="1"/>
                <p:nvPr/>
              </p:nvSpPr>
              <p:spPr>
                <a:xfrm>
                  <a:off x="3132944" y="4403094"/>
                  <a:ext cx="399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𝐵𝐶</m:t>
                                </m:r>
                              </m:sub>
                            </m:sSub>
                          </m:e>
                        </m:acc>
                      </m:oMath>
                    </m:oMathPara>
                  </a14:m>
                  <a:endParaRPr lang="en-US" dirty="0"/>
                </a:p>
              </p:txBody>
            </p:sp>
          </mc:Choice>
          <mc:Fallback xmlns="">
            <p:sp>
              <p:nvSpPr>
                <p:cNvPr id="94" name="TextBox 93">
                  <a:extLst>
                    <a:ext uri="{FF2B5EF4-FFF2-40B4-BE49-F238E27FC236}">
                      <a16:creationId xmlns:a16="http://schemas.microsoft.com/office/drawing/2014/main" id="{B5FFDB6E-A635-DC43-A461-79659D610E85}"/>
                    </a:ext>
                  </a:extLst>
                </p:cNvPr>
                <p:cNvSpPr txBox="1">
                  <a:spLocks noRot="1" noChangeAspect="1" noMove="1" noResize="1" noEditPoints="1" noAdjustHandles="1" noChangeArrowheads="1" noChangeShapeType="1" noTextEdit="1"/>
                </p:cNvSpPr>
                <p:nvPr/>
              </p:nvSpPr>
              <p:spPr>
                <a:xfrm>
                  <a:off x="3132944" y="4403094"/>
                  <a:ext cx="399853" cy="276999"/>
                </a:xfrm>
                <a:prstGeom prst="rect">
                  <a:avLst/>
                </a:prstGeom>
                <a:blipFill>
                  <a:blip r:embed="rId5"/>
                  <a:stretch>
                    <a:fillRect l="-12121" b="-13043"/>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18451835-C8D3-AE5A-1F9A-6CD8516A501B}"/>
                </a:ext>
              </a:extLst>
            </p:cNvPr>
            <p:cNvSpPr txBox="1"/>
            <p:nvPr/>
          </p:nvSpPr>
          <p:spPr>
            <a:xfrm>
              <a:off x="5903420" y="1746453"/>
              <a:ext cx="317716" cy="369332"/>
            </a:xfrm>
            <a:prstGeom prst="rect">
              <a:avLst/>
            </a:prstGeom>
            <a:noFill/>
          </p:spPr>
          <p:txBody>
            <a:bodyPr wrap="none" rtlCol="0">
              <a:spAutoFit/>
            </a:bodyPr>
            <a:lstStyle/>
            <a:p>
              <a:r>
                <a:rPr lang="en-US" dirty="0"/>
                <a:t>A</a:t>
              </a:r>
            </a:p>
          </p:txBody>
        </p:sp>
        <p:sp>
          <p:nvSpPr>
            <p:cNvPr id="59" name="TextBox 58">
              <a:extLst>
                <a:ext uri="{FF2B5EF4-FFF2-40B4-BE49-F238E27FC236}">
                  <a16:creationId xmlns:a16="http://schemas.microsoft.com/office/drawing/2014/main" id="{963A3181-2CE4-BE7C-3AEB-7CA40C965360}"/>
                </a:ext>
              </a:extLst>
            </p:cNvPr>
            <p:cNvSpPr txBox="1"/>
            <p:nvPr/>
          </p:nvSpPr>
          <p:spPr>
            <a:xfrm>
              <a:off x="4416266" y="3607064"/>
              <a:ext cx="308098" cy="369332"/>
            </a:xfrm>
            <a:prstGeom prst="rect">
              <a:avLst/>
            </a:prstGeom>
            <a:noFill/>
          </p:spPr>
          <p:txBody>
            <a:bodyPr wrap="none" rtlCol="0">
              <a:spAutoFit/>
            </a:bodyPr>
            <a:lstStyle/>
            <a:p>
              <a:r>
                <a:rPr lang="en-US" dirty="0"/>
                <a:t>C</a:t>
              </a:r>
            </a:p>
          </p:txBody>
        </p:sp>
        <p:sp>
          <p:nvSpPr>
            <p:cNvPr id="60" name="TextBox 59">
              <a:extLst>
                <a:ext uri="{FF2B5EF4-FFF2-40B4-BE49-F238E27FC236}">
                  <a16:creationId xmlns:a16="http://schemas.microsoft.com/office/drawing/2014/main" id="{9FE31464-036E-B1D2-3388-E91454B3AF7C}"/>
                </a:ext>
              </a:extLst>
            </p:cNvPr>
            <p:cNvSpPr txBox="1"/>
            <p:nvPr/>
          </p:nvSpPr>
          <p:spPr>
            <a:xfrm>
              <a:off x="7049377" y="3616025"/>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155C159-FEA6-5E3F-A77A-F0C1BAE14E60}"/>
                    </a:ext>
                  </a:extLst>
                </p:cNvPr>
                <p:cNvSpPr txBox="1"/>
                <p:nvPr/>
              </p:nvSpPr>
              <p:spPr>
                <a:xfrm>
                  <a:off x="3586942" y="1802265"/>
                  <a:ext cx="239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m:t>
                                </m:r>
                              </m:sub>
                            </m:sSub>
                          </m:e>
                        </m:acc>
                      </m:oMath>
                    </m:oMathPara>
                  </a14:m>
                  <a:endParaRPr lang="en-US" dirty="0"/>
                </a:p>
              </p:txBody>
            </p:sp>
          </mc:Choice>
          <mc:Fallback xmlns="">
            <p:sp>
              <p:nvSpPr>
                <p:cNvPr id="104" name="TextBox 103">
                  <a:extLst>
                    <a:ext uri="{FF2B5EF4-FFF2-40B4-BE49-F238E27FC236}">
                      <a16:creationId xmlns:a16="http://schemas.microsoft.com/office/drawing/2014/main" id="{E56F3887-DCBC-D547-AC94-11CB058D6798}"/>
                    </a:ext>
                  </a:extLst>
                </p:cNvPr>
                <p:cNvSpPr txBox="1">
                  <a:spLocks noRot="1" noChangeAspect="1" noMove="1" noResize="1" noEditPoints="1" noAdjustHandles="1" noChangeArrowheads="1" noChangeShapeType="1" noTextEdit="1"/>
                </p:cNvSpPr>
                <p:nvPr/>
              </p:nvSpPr>
              <p:spPr>
                <a:xfrm>
                  <a:off x="3586942" y="1802265"/>
                  <a:ext cx="239488" cy="276999"/>
                </a:xfrm>
                <a:prstGeom prst="rect">
                  <a:avLst/>
                </a:prstGeom>
                <a:blipFill>
                  <a:blip r:embed="rId6"/>
                  <a:stretch>
                    <a:fillRect l="-20000" r="-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79FB63-A7BA-9836-1D78-3EE029692E80}"/>
                    </a:ext>
                  </a:extLst>
                </p:cNvPr>
                <p:cNvSpPr txBox="1"/>
                <p:nvPr/>
              </p:nvSpPr>
              <p:spPr>
                <a:xfrm>
                  <a:off x="3591142" y="3729717"/>
                  <a:ext cx="247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e>
                        </m:acc>
                      </m:oMath>
                    </m:oMathPara>
                  </a14:m>
                  <a:endParaRPr lang="en-US" dirty="0"/>
                </a:p>
              </p:txBody>
            </p:sp>
          </mc:Choice>
          <mc:Fallback xmlns="">
            <p:sp>
              <p:nvSpPr>
                <p:cNvPr id="105" name="TextBox 104">
                  <a:extLst>
                    <a:ext uri="{FF2B5EF4-FFF2-40B4-BE49-F238E27FC236}">
                      <a16:creationId xmlns:a16="http://schemas.microsoft.com/office/drawing/2014/main" id="{A0CF849E-5F7D-C04B-AD9D-94B6094487E0}"/>
                    </a:ext>
                  </a:extLst>
                </p:cNvPr>
                <p:cNvSpPr txBox="1">
                  <a:spLocks noRot="1" noChangeAspect="1" noMove="1" noResize="1" noEditPoints="1" noAdjustHandles="1" noChangeArrowheads="1" noChangeShapeType="1" noTextEdit="1"/>
                </p:cNvSpPr>
                <p:nvPr/>
              </p:nvSpPr>
              <p:spPr>
                <a:xfrm>
                  <a:off x="3591142" y="3729717"/>
                  <a:ext cx="247055" cy="276999"/>
                </a:xfrm>
                <a:prstGeom prst="rect">
                  <a:avLst/>
                </a:prstGeom>
                <a:blipFill>
                  <a:blip r:embed="rId7"/>
                  <a:stretch>
                    <a:fillRect l="-190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0F01D53-3D78-E21D-BB03-8467DB6B71A8}"/>
                    </a:ext>
                  </a:extLst>
                </p:cNvPr>
                <p:cNvSpPr txBox="1"/>
                <p:nvPr/>
              </p:nvSpPr>
              <p:spPr>
                <a:xfrm>
                  <a:off x="3588858" y="5068166"/>
                  <a:ext cx="255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e>
                        </m:acc>
                      </m:oMath>
                    </m:oMathPara>
                  </a14:m>
                  <a:endParaRPr lang="en-US" dirty="0"/>
                </a:p>
              </p:txBody>
            </p:sp>
          </mc:Choice>
          <mc:Fallback xmlns="">
            <p:sp>
              <p:nvSpPr>
                <p:cNvPr id="106" name="TextBox 105">
                  <a:extLst>
                    <a:ext uri="{FF2B5EF4-FFF2-40B4-BE49-F238E27FC236}">
                      <a16:creationId xmlns:a16="http://schemas.microsoft.com/office/drawing/2014/main" id="{7FDE3507-F9D7-BA44-927D-C50410C4F311}"/>
                    </a:ext>
                  </a:extLst>
                </p:cNvPr>
                <p:cNvSpPr txBox="1">
                  <a:spLocks noRot="1" noChangeAspect="1" noMove="1" noResize="1" noEditPoints="1" noAdjustHandles="1" noChangeArrowheads="1" noChangeShapeType="1" noTextEdit="1"/>
                </p:cNvSpPr>
                <p:nvPr/>
              </p:nvSpPr>
              <p:spPr>
                <a:xfrm>
                  <a:off x="3588858" y="5068166"/>
                  <a:ext cx="255390" cy="276999"/>
                </a:xfrm>
                <a:prstGeom prst="rect">
                  <a:avLst/>
                </a:prstGeom>
                <a:blipFill>
                  <a:blip r:embed="rId8"/>
                  <a:stretch>
                    <a:fillRect l="-19048" r="-4762" b="-13043"/>
                  </a:stretch>
                </a:blipFill>
              </p:spPr>
              <p:txBody>
                <a:bodyPr/>
                <a:lstStyle/>
                <a:p>
                  <a:r>
                    <a:rPr lang="en-US">
                      <a:noFill/>
                    </a:rPr>
                    <a:t> </a:t>
                  </a:r>
                </a:p>
              </p:txBody>
            </p:sp>
          </mc:Fallback>
        </mc:AlternateContent>
        <p:sp>
          <p:nvSpPr>
            <p:cNvPr id="64" name="Triangle 63">
              <a:extLst>
                <a:ext uri="{FF2B5EF4-FFF2-40B4-BE49-F238E27FC236}">
                  <a16:creationId xmlns:a16="http://schemas.microsoft.com/office/drawing/2014/main" id="{7C47FA75-C586-9207-19F4-A4CB4EDC6E3A}"/>
                </a:ext>
              </a:extLst>
            </p:cNvPr>
            <p:cNvSpPr/>
            <p:nvPr/>
          </p:nvSpPr>
          <p:spPr>
            <a:xfrm>
              <a:off x="4731684" y="1933185"/>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31D2B44-FC56-D07E-1E8C-7959AD5CA108}"/>
                </a:ext>
              </a:extLst>
            </p:cNvPr>
            <p:cNvGrpSpPr/>
            <p:nvPr/>
          </p:nvGrpSpPr>
          <p:grpSpPr>
            <a:xfrm flipV="1">
              <a:off x="5595880" y="3616025"/>
              <a:ext cx="520136" cy="520136"/>
              <a:chOff x="8866928" y="4016752"/>
              <a:chExt cx="520136" cy="520136"/>
            </a:xfrm>
            <a:solidFill>
              <a:schemeClr val="bg1"/>
            </a:solidFill>
          </p:grpSpPr>
          <p:sp>
            <p:nvSpPr>
              <p:cNvPr id="78" name="Rectangle 77">
                <a:extLst>
                  <a:ext uri="{FF2B5EF4-FFF2-40B4-BE49-F238E27FC236}">
                    <a16:creationId xmlns:a16="http://schemas.microsoft.com/office/drawing/2014/main" id="{2E816D3B-C202-849E-8945-8BF2E5157E70}"/>
                  </a:ext>
                </a:extLst>
              </p:cNvPr>
              <p:cNvSpPr/>
              <p:nvPr/>
            </p:nvSpPr>
            <p:spPr>
              <a:xfrm>
                <a:off x="8866928" y="4016752"/>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AEFB083-0854-3188-A65E-C0C4DF4D5FF5}"/>
                      </a:ext>
                    </a:extLst>
                  </p:cNvPr>
                  <p:cNvSpPr txBox="1"/>
                  <p:nvPr/>
                </p:nvSpPr>
                <p:spPr>
                  <a:xfrm rot="10800000">
                    <a:off x="8885537" y="4098106"/>
                    <a:ext cx="477631"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01552506-767C-284C-A54D-E113681EC7F3}"/>
                      </a:ext>
                    </a:extLst>
                  </p:cNvPr>
                  <p:cNvSpPr txBox="1">
                    <a:spLocks noRot="1" noChangeAspect="1" noMove="1" noResize="1" noEditPoints="1" noAdjustHandles="1" noChangeArrowheads="1" noChangeShapeType="1" noTextEdit="1"/>
                  </p:cNvSpPr>
                  <p:nvPr/>
                </p:nvSpPr>
                <p:spPr>
                  <a:xfrm rot="10800000">
                    <a:off x="8885537" y="4098106"/>
                    <a:ext cx="477631" cy="369332"/>
                  </a:xfrm>
                  <a:prstGeom prst="rect">
                    <a:avLst/>
                  </a:prstGeom>
                  <a:blipFill>
                    <a:blip r:embed="rId9"/>
                    <a:stretch>
                      <a:fillRect/>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27578C09-FB6A-6D7B-2083-819B3D508B09}"/>
                </a:ext>
              </a:extLst>
            </p:cNvPr>
            <p:cNvGrpSpPr/>
            <p:nvPr/>
          </p:nvGrpSpPr>
          <p:grpSpPr>
            <a:xfrm flipV="1">
              <a:off x="5012154" y="2689128"/>
              <a:ext cx="520136" cy="520136"/>
              <a:chOff x="9647668" y="2703194"/>
              <a:chExt cx="520136" cy="520136"/>
            </a:xfrm>
            <a:solidFill>
              <a:schemeClr val="bg1"/>
            </a:solidFill>
          </p:grpSpPr>
          <p:sp>
            <p:nvSpPr>
              <p:cNvPr id="76" name="Rectangle 75">
                <a:extLst>
                  <a:ext uri="{FF2B5EF4-FFF2-40B4-BE49-F238E27FC236}">
                    <a16:creationId xmlns:a16="http://schemas.microsoft.com/office/drawing/2014/main" id="{A1954110-400A-5960-2A5A-308B68D8B182}"/>
                  </a:ext>
                </a:extLst>
              </p:cNvPr>
              <p:cNvSpPr/>
              <p:nvPr/>
            </p:nvSpPr>
            <p:spPr>
              <a:xfrm rot="19796728">
                <a:off x="9647668" y="2703194"/>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4304DF6-6EC7-ACE0-50B4-446482225BBC}"/>
                      </a:ext>
                    </a:extLst>
                  </p:cNvPr>
                  <p:cNvSpPr txBox="1"/>
                  <p:nvPr/>
                </p:nvSpPr>
                <p:spPr>
                  <a:xfrm rot="10800000">
                    <a:off x="9730437" y="2772723"/>
                    <a:ext cx="30473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7" name="TextBox 86">
                    <a:extLst>
                      <a:ext uri="{FF2B5EF4-FFF2-40B4-BE49-F238E27FC236}">
                        <a16:creationId xmlns:a16="http://schemas.microsoft.com/office/drawing/2014/main" id="{933674A2-323C-B74C-91EF-DFC869FC0AED}"/>
                      </a:ext>
                    </a:extLst>
                  </p:cNvPr>
                  <p:cNvSpPr txBox="1">
                    <a:spLocks noRot="1" noChangeAspect="1" noMove="1" noResize="1" noEditPoints="1" noAdjustHandles="1" noChangeArrowheads="1" noChangeShapeType="1" noTextEdit="1"/>
                  </p:cNvSpPr>
                  <p:nvPr/>
                </p:nvSpPr>
                <p:spPr>
                  <a:xfrm rot="10800000">
                    <a:off x="9730437" y="2772723"/>
                    <a:ext cx="304738" cy="369332"/>
                  </a:xfrm>
                  <a:prstGeom prst="rect">
                    <a:avLst/>
                  </a:prstGeom>
                  <a:blipFill>
                    <a:blip r:embed="rId10"/>
                    <a:stretch>
                      <a:fillRect r="-2400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CB1E48F5-7127-4111-115D-1DD3BB617896}"/>
                </a:ext>
              </a:extLst>
            </p:cNvPr>
            <p:cNvGrpSpPr/>
            <p:nvPr/>
          </p:nvGrpSpPr>
          <p:grpSpPr>
            <a:xfrm flipV="1">
              <a:off x="6179606" y="2689128"/>
              <a:ext cx="520136" cy="520136"/>
              <a:chOff x="8092492" y="2702938"/>
              <a:chExt cx="520136" cy="520136"/>
            </a:xfrm>
            <a:solidFill>
              <a:schemeClr val="bg1"/>
            </a:solidFill>
          </p:grpSpPr>
          <p:sp>
            <p:nvSpPr>
              <p:cNvPr id="74" name="Rectangle 73">
                <a:extLst>
                  <a:ext uri="{FF2B5EF4-FFF2-40B4-BE49-F238E27FC236}">
                    <a16:creationId xmlns:a16="http://schemas.microsoft.com/office/drawing/2014/main" id="{065F1D0E-F8AB-CD7C-7492-08563F081B78}"/>
                  </a:ext>
                </a:extLst>
              </p:cNvPr>
              <p:cNvSpPr/>
              <p:nvPr/>
            </p:nvSpPr>
            <p:spPr>
              <a:xfrm rot="18012576">
                <a:off x="8092492" y="2702938"/>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59C99EB-34D7-D2D9-377B-9C17DB12D008}"/>
                      </a:ext>
                    </a:extLst>
                  </p:cNvPr>
                  <p:cNvSpPr txBox="1"/>
                  <p:nvPr/>
                </p:nvSpPr>
                <p:spPr>
                  <a:xfrm rot="10800000">
                    <a:off x="8177160" y="2772467"/>
                    <a:ext cx="19885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86" name="TextBox 85">
                    <a:extLst>
                      <a:ext uri="{FF2B5EF4-FFF2-40B4-BE49-F238E27FC236}">
                        <a16:creationId xmlns:a16="http://schemas.microsoft.com/office/drawing/2014/main" id="{DA64B6D1-4EDA-504C-BA62-7B41E9A0C0B0}"/>
                      </a:ext>
                    </a:extLst>
                  </p:cNvPr>
                  <p:cNvSpPr txBox="1">
                    <a:spLocks noRot="1" noChangeAspect="1" noMove="1" noResize="1" noEditPoints="1" noAdjustHandles="1" noChangeArrowheads="1" noChangeShapeType="1" noTextEdit="1"/>
                  </p:cNvSpPr>
                  <p:nvPr/>
                </p:nvSpPr>
                <p:spPr>
                  <a:xfrm rot="10800000">
                    <a:off x="8177160" y="2772467"/>
                    <a:ext cx="198858" cy="369332"/>
                  </a:xfrm>
                  <a:prstGeom prst="rect">
                    <a:avLst/>
                  </a:prstGeom>
                  <a:blipFill>
                    <a:blip r:embed="rId11"/>
                    <a:stretch>
                      <a:fillRect r="-9375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0B6CF6A-03F0-02EA-C446-20FEE3E429EF}"/>
                    </a:ext>
                  </a:extLst>
                </p:cNvPr>
                <p:cNvSpPr txBox="1"/>
                <p:nvPr/>
              </p:nvSpPr>
              <p:spPr>
                <a:xfrm>
                  <a:off x="6855189" y="2573242"/>
                  <a:ext cx="356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𝐴𝐵</m:t>
                                </m:r>
                              </m:sub>
                            </m:sSub>
                          </m:e>
                        </m:acc>
                      </m:oMath>
                    </m:oMathPara>
                  </a14:m>
                  <a:endParaRPr lang="en-US" dirty="0"/>
                </a:p>
              </p:txBody>
            </p:sp>
          </mc:Choice>
          <mc:Fallback xmlns="">
            <p:sp>
              <p:nvSpPr>
                <p:cNvPr id="110" name="TextBox 109">
                  <a:extLst>
                    <a:ext uri="{FF2B5EF4-FFF2-40B4-BE49-F238E27FC236}">
                      <a16:creationId xmlns:a16="http://schemas.microsoft.com/office/drawing/2014/main" id="{C7EC8352-AE61-7042-A8E3-29FB8BABE688}"/>
                    </a:ext>
                  </a:extLst>
                </p:cNvPr>
                <p:cNvSpPr txBox="1">
                  <a:spLocks noRot="1" noChangeAspect="1" noMove="1" noResize="1" noEditPoints="1" noAdjustHandles="1" noChangeArrowheads="1" noChangeShapeType="1" noTextEdit="1"/>
                </p:cNvSpPr>
                <p:nvPr/>
              </p:nvSpPr>
              <p:spPr>
                <a:xfrm>
                  <a:off x="6855189" y="2573242"/>
                  <a:ext cx="356123" cy="276999"/>
                </a:xfrm>
                <a:prstGeom prst="rect">
                  <a:avLst/>
                </a:prstGeom>
                <a:blipFill>
                  <a:blip r:embed="rId12"/>
                  <a:stretch>
                    <a:fillRect l="-17857" r="-3571" b="-13043"/>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F01D815B-A416-DD59-AB56-486D5948C7C0}"/>
                </a:ext>
              </a:extLst>
            </p:cNvPr>
            <p:cNvCxnSpPr>
              <a:cxnSpLocks/>
            </p:cNvCxnSpPr>
            <p:nvPr/>
          </p:nvCxnSpPr>
          <p:spPr>
            <a:xfrm>
              <a:off x="6658930" y="2532916"/>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7FAA4EE-47FB-7C75-CF00-10CEDF9ABD58}"/>
                </a:ext>
              </a:extLst>
            </p:cNvPr>
            <p:cNvCxnSpPr>
              <a:cxnSpLocks/>
            </p:cNvCxnSpPr>
            <p:nvPr/>
          </p:nvCxnSpPr>
          <p:spPr>
            <a:xfrm flipV="1">
              <a:off x="4769813" y="2542729"/>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D7367C-8889-5459-B029-748ED20B984A}"/>
                    </a:ext>
                  </a:extLst>
                </p:cNvPr>
                <p:cNvSpPr txBox="1"/>
                <p:nvPr/>
              </p:nvSpPr>
              <p:spPr>
                <a:xfrm>
                  <a:off x="4510563" y="2573242"/>
                  <a:ext cx="353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𝐶𝐴</m:t>
                                </m:r>
                              </m:sub>
                            </m:sSub>
                          </m:e>
                        </m:acc>
                      </m:oMath>
                    </m:oMathPara>
                  </a14:m>
                  <a:endParaRPr lang="en-US" dirty="0"/>
                </a:p>
              </p:txBody>
            </p:sp>
          </mc:Choice>
          <mc:Fallback xmlns="">
            <p:sp>
              <p:nvSpPr>
                <p:cNvPr id="115" name="TextBox 114">
                  <a:extLst>
                    <a:ext uri="{FF2B5EF4-FFF2-40B4-BE49-F238E27FC236}">
                      <a16:creationId xmlns:a16="http://schemas.microsoft.com/office/drawing/2014/main" id="{1A971355-AC22-A843-A14E-FF58F4DA10F4}"/>
                    </a:ext>
                  </a:extLst>
                </p:cNvPr>
                <p:cNvSpPr txBox="1">
                  <a:spLocks noRot="1" noChangeAspect="1" noMove="1" noResize="1" noEditPoints="1" noAdjustHandles="1" noChangeArrowheads="1" noChangeShapeType="1" noTextEdit="1"/>
                </p:cNvSpPr>
                <p:nvPr/>
              </p:nvSpPr>
              <p:spPr>
                <a:xfrm>
                  <a:off x="4510563" y="2573242"/>
                  <a:ext cx="353558" cy="276999"/>
                </a:xfrm>
                <a:prstGeom prst="rect">
                  <a:avLst/>
                </a:prstGeom>
                <a:blipFill>
                  <a:blip r:embed="rId13"/>
                  <a:stretch>
                    <a:fillRect l="-17241" b="-13043"/>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BA5BFD18-EA2C-F2A0-6F68-DE3EAE7366DB}"/>
                </a:ext>
              </a:extLst>
            </p:cNvPr>
            <p:cNvCxnSpPr>
              <a:cxnSpLocks/>
            </p:cNvCxnSpPr>
            <p:nvPr/>
          </p:nvCxnSpPr>
          <p:spPr>
            <a:xfrm flipH="1">
              <a:off x="5617910" y="4233529"/>
              <a:ext cx="470790" cy="6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CD5E2CC-D363-0836-CE93-E697B864E2BB}"/>
                    </a:ext>
                  </a:extLst>
                </p:cNvPr>
                <p:cNvSpPr txBox="1"/>
                <p:nvPr/>
              </p:nvSpPr>
              <p:spPr>
                <a:xfrm>
                  <a:off x="5706155" y="4266128"/>
                  <a:ext cx="360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𝐵𝐶</m:t>
                                </m:r>
                              </m:sub>
                            </m:sSub>
                          </m:e>
                        </m:acc>
                      </m:oMath>
                    </m:oMathPara>
                  </a14:m>
                  <a:endParaRPr lang="en-US" dirty="0"/>
                </a:p>
              </p:txBody>
            </p:sp>
          </mc:Choice>
          <mc:Fallback xmlns="">
            <p:sp>
              <p:nvSpPr>
                <p:cNvPr id="122" name="TextBox 121">
                  <a:extLst>
                    <a:ext uri="{FF2B5EF4-FFF2-40B4-BE49-F238E27FC236}">
                      <a16:creationId xmlns:a16="http://schemas.microsoft.com/office/drawing/2014/main" id="{2FB231AC-C9C9-804F-90F3-94A34E31A583}"/>
                    </a:ext>
                  </a:extLst>
                </p:cNvPr>
                <p:cNvSpPr txBox="1">
                  <a:spLocks noRot="1" noChangeAspect="1" noMove="1" noResize="1" noEditPoints="1" noAdjustHandles="1" noChangeArrowheads="1" noChangeShapeType="1" noTextEdit="1"/>
                </p:cNvSpPr>
                <p:nvPr/>
              </p:nvSpPr>
              <p:spPr>
                <a:xfrm>
                  <a:off x="5706155" y="4266128"/>
                  <a:ext cx="360868" cy="276999"/>
                </a:xfrm>
                <a:prstGeom prst="rect">
                  <a:avLst/>
                </a:prstGeom>
                <a:blipFill>
                  <a:blip r:embed="rId14"/>
                  <a:stretch>
                    <a:fillRect l="-13793" r="-3448" b="-13636"/>
                  </a:stretch>
                </a:blipFill>
              </p:spPr>
              <p:txBody>
                <a:bodyPr/>
                <a:lstStyle/>
                <a:p>
                  <a:r>
                    <a:rPr lang="en-US">
                      <a:noFill/>
                    </a:rPr>
                    <a:t> </a:t>
                  </a:r>
                </a:p>
              </p:txBody>
            </p:sp>
          </mc:Fallback>
        </mc:AlternateContent>
      </p:grpSp>
      <p:sp>
        <p:nvSpPr>
          <p:cNvPr id="84" name="Oval 83">
            <a:extLst>
              <a:ext uri="{FF2B5EF4-FFF2-40B4-BE49-F238E27FC236}">
                <a16:creationId xmlns:a16="http://schemas.microsoft.com/office/drawing/2014/main" id="{8531949F-CCE6-602E-C89D-C502638077A6}"/>
              </a:ext>
            </a:extLst>
          </p:cNvPr>
          <p:cNvSpPr>
            <a:spLocks noChangeAspect="1"/>
          </p:cNvSpPr>
          <p:nvPr/>
        </p:nvSpPr>
        <p:spPr>
          <a:xfrm>
            <a:off x="9810499" y="2303036"/>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5" name="Oval 84">
            <a:extLst>
              <a:ext uri="{FF2B5EF4-FFF2-40B4-BE49-F238E27FC236}">
                <a16:creationId xmlns:a16="http://schemas.microsoft.com/office/drawing/2014/main" id="{7DE231D5-6D67-1B2B-9DE9-B61CBC40E159}"/>
              </a:ext>
            </a:extLst>
          </p:cNvPr>
          <p:cNvSpPr>
            <a:spLocks noChangeAspect="1"/>
          </p:cNvSpPr>
          <p:nvPr/>
        </p:nvSpPr>
        <p:spPr>
          <a:xfrm>
            <a:off x="8713311" y="4192902"/>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6" name="Oval 85">
            <a:extLst>
              <a:ext uri="{FF2B5EF4-FFF2-40B4-BE49-F238E27FC236}">
                <a16:creationId xmlns:a16="http://schemas.microsoft.com/office/drawing/2014/main" id="{FA988F8A-B508-1D5A-D321-899396471B93}"/>
              </a:ext>
            </a:extLst>
          </p:cNvPr>
          <p:cNvSpPr>
            <a:spLocks noChangeAspect="1"/>
          </p:cNvSpPr>
          <p:nvPr/>
        </p:nvSpPr>
        <p:spPr>
          <a:xfrm>
            <a:off x="10937724" y="4228680"/>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8" name="Oval 87">
            <a:extLst>
              <a:ext uri="{FF2B5EF4-FFF2-40B4-BE49-F238E27FC236}">
                <a16:creationId xmlns:a16="http://schemas.microsoft.com/office/drawing/2014/main" id="{98AB85F1-FDBC-D948-A2C4-E3E0808B6558}"/>
              </a:ext>
            </a:extLst>
          </p:cNvPr>
          <p:cNvSpPr/>
          <p:nvPr/>
        </p:nvSpPr>
        <p:spPr bwMode="auto">
          <a:xfrm>
            <a:off x="8157297" y="1824215"/>
            <a:ext cx="3432476" cy="3368808"/>
          </a:xfrm>
          <a:prstGeom prst="ellipse">
            <a:avLst/>
          </a:prstGeom>
          <a:noFill/>
          <a:ln w="57150"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219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FA89-2CE5-3883-5550-A8140EFC38F3}"/>
              </a:ext>
            </a:extLst>
          </p:cNvPr>
          <p:cNvSpPr>
            <a:spLocks noGrp="1"/>
          </p:cNvSpPr>
          <p:nvPr>
            <p:ph type="title"/>
          </p:nvPr>
        </p:nvSpPr>
        <p:spPr/>
        <p:txBody>
          <a:bodyPr/>
          <a:lstStyle/>
          <a:p>
            <a:r>
              <a:rPr lang="en-US" dirty="0"/>
              <a:t>Delta-connected load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01628D-279C-7822-6D71-2734A83B49D6}"/>
                  </a:ext>
                </a:extLst>
              </p:cNvPr>
              <p:cNvSpPr>
                <a:spLocks noGrp="1"/>
              </p:cNvSpPr>
              <p:nvPr>
                <p:ph idx="1"/>
              </p:nvPr>
            </p:nvSpPr>
            <p:spPr>
              <a:xfrm>
                <a:off x="838200" y="1555668"/>
                <a:ext cx="5257800" cy="4621295"/>
              </a:xfrm>
            </p:spPr>
            <p:txBody>
              <a:bodyPr>
                <a:normAutofit/>
              </a:bodyPr>
              <a:lstStyle/>
              <a:p>
                <a:pPr marL="0" marR="0" indent="0">
                  <a:spcBef>
                    <a:spcPts val="0"/>
                  </a:spcBef>
                  <a:spcAft>
                    <a:spcPts val="0"/>
                  </a:spcAft>
                  <a:buNone/>
                </a:pPr>
                <a14:m>
                  <m:oMath xmlns:m="http://schemas.openxmlformats.org/officeDocument/2006/math">
                    <m:acc>
                      <m:accPr>
                        <m:chr m:val="̅"/>
                        <m:ctrlP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num>
                      <m:den>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rPr>
                          <m:t>∠0°</m:t>
                        </m:r>
                      </m:num>
                      <m:den>
                        <m:d>
                          <m:dPr>
                            <m:begChr m:val="|"/>
                            <m:endChr m:val="|"/>
                            <m:ctrlPr>
                              <a:rPr lang="en-US" sz="2400" i="1" kern="1200">
                                <a:solidFill>
                                  <a:srgbClr val="000000"/>
                                </a:solidFill>
                                <a:effectLst/>
                                <a:latin typeface="Cambria Math" panose="02040503050406030204" pitchFamily="18" charset="0"/>
                                <a:ea typeface="Times New Roman" panose="02020603050405020304" pitchFamily="18" charset="0"/>
                              </a:rPr>
                            </m:ctrlPr>
                          </m:d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e>
                        </m:d>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𝜃</m:t>
                        </m:r>
                      </m:den>
                    </m:f>
                    <m:r>
                      <a:rPr lang="en-US" sz="2400" i="1" kern="1200">
                        <a:solidFill>
                          <a:srgbClr val="000000"/>
                        </a:solidFill>
                        <a:effectLst/>
                        <a:latin typeface="Cambria Math" panose="02040503050406030204" pitchFamily="18" charset="0"/>
                        <a:ea typeface="Times New Roman" panose="02020603050405020304" pitchFamily="18" charset="0"/>
                      </a:rPr>
                      <m:t>=</m:t>
                    </m:r>
                    <m:r>
                      <a:rPr lang="en-US" sz="2400" i="1" kern="1200">
                        <a:solidFill>
                          <a:srgbClr val="000000"/>
                        </a:solidFill>
                        <a:effectLst/>
                        <a:latin typeface="Cambria Math" panose="02040503050406030204" pitchFamily="18" charset="0"/>
                        <a:ea typeface="Times New Roman" panose="02020603050405020304" pitchFamily="18" charset="0"/>
                      </a:rPr>
                      <m:t>𝐼</m:t>
                    </m:r>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𝜃</m:t>
                    </m:r>
                    <m:r>
                      <a:rPr lang="en-US" sz="2400" i="1">
                        <a:effectLst/>
                        <a:latin typeface="Cambria Math" panose="02040503050406030204" pitchFamily="18" charset="0"/>
                        <a:ea typeface="Times New Roman" panose="02020603050405020304" pitchFamily="18" charset="0"/>
                      </a:rPr>
                      <m:t>)</m:t>
                    </m:r>
                  </m:oMath>
                </a14:m>
                <a:r>
                  <a:rPr lang="en-US" sz="24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𝐵𝐶</m:t>
                            </m:r>
                          </m:sub>
                        </m:sSub>
                      </m:e>
                    </m:acc>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𝐵𝐶</m:t>
                                </m:r>
                              </m:sub>
                            </m:sSub>
                          </m:e>
                        </m:acc>
                      </m:num>
                      <m:den>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rPr>
                          <m:t>∠−120°</m:t>
                        </m:r>
                      </m:num>
                      <m:den>
                        <m:d>
                          <m:dPr>
                            <m:begChr m:val="|"/>
                            <m:endChr m:val="|"/>
                            <m:ctrlPr>
                              <a:rPr lang="en-US" sz="2400" i="1" kern="1200">
                                <a:solidFill>
                                  <a:srgbClr val="000000"/>
                                </a:solidFill>
                                <a:effectLst/>
                                <a:latin typeface="Cambria Math" panose="02040503050406030204" pitchFamily="18" charset="0"/>
                                <a:ea typeface="Times New Roman" panose="02020603050405020304" pitchFamily="18" charset="0"/>
                              </a:rPr>
                            </m:ctrlPr>
                          </m:d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e>
                        </m:d>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𝜃</m:t>
                        </m:r>
                      </m:den>
                    </m:f>
                    <m:r>
                      <a:rPr lang="en-US" sz="2400" i="1" kern="1200">
                        <a:solidFill>
                          <a:srgbClr val="000000"/>
                        </a:solidFill>
                        <a:effectLst/>
                        <a:latin typeface="Cambria Math" panose="02040503050406030204" pitchFamily="18" charset="0"/>
                        <a:ea typeface="Times New Roman" panose="02020603050405020304" pitchFamily="18" charset="0"/>
                      </a:rPr>
                      <m:t>=</m:t>
                    </m:r>
                    <m:r>
                      <a:rPr lang="en-US" sz="2400" i="1" kern="1200">
                        <a:solidFill>
                          <a:srgbClr val="000000"/>
                        </a:solidFill>
                        <a:effectLst/>
                        <a:latin typeface="Cambria Math" panose="02040503050406030204" pitchFamily="18" charset="0"/>
                        <a:ea typeface="Times New Roman" panose="02020603050405020304" pitchFamily="18" charset="0"/>
                      </a:rPr>
                      <m:t>𝐼</m:t>
                    </m:r>
                    <m:r>
                      <a:rPr lang="en-US" sz="2400" i="1">
                        <a:effectLst/>
                        <a:latin typeface="Cambria Math" panose="02040503050406030204" pitchFamily="18" charset="0"/>
                        <a:ea typeface="Times New Roman" panose="02020603050405020304" pitchFamily="18" charset="0"/>
                      </a:rPr>
                      <m:t>∠(−120°−</m:t>
                    </m:r>
                    <m:r>
                      <a:rPr lang="en-US" sz="2400" i="1">
                        <a:effectLst/>
                        <a:latin typeface="Cambria Math" panose="02040503050406030204" pitchFamily="18" charset="0"/>
                        <a:ea typeface="Times New Roman" panose="02020603050405020304" pitchFamily="18" charset="0"/>
                      </a:rPr>
                      <m:t>𝜃</m:t>
                    </m:r>
                    <m:r>
                      <a:rPr lang="en-US" sz="2400" i="1">
                        <a:effectLst/>
                        <a:latin typeface="Cambria Math" panose="02040503050406030204" pitchFamily="18" charset="0"/>
                        <a:ea typeface="Times New Roman" panose="02020603050405020304" pitchFamily="18" charset="0"/>
                      </a:rPr>
                      <m:t>)</m:t>
                    </m:r>
                  </m:oMath>
                </a14:m>
                <a:r>
                  <a:rPr lang="en-US" sz="24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𝐶𝐴</m:t>
                            </m:r>
                          </m:sub>
                        </m:sSub>
                      </m:e>
                    </m:acc>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𝐶𝐴</m:t>
                                </m:r>
                              </m:sub>
                            </m:sSub>
                          </m:e>
                        </m:acc>
                      </m:num>
                      <m:den>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rPr>
                          <m:t>∠+120°</m:t>
                        </m:r>
                      </m:num>
                      <m:den>
                        <m:d>
                          <m:dPr>
                            <m:begChr m:val="|"/>
                            <m:endChr m:val="|"/>
                            <m:ctrlPr>
                              <a:rPr lang="en-US" sz="2400" i="1" kern="1200">
                                <a:solidFill>
                                  <a:srgbClr val="000000"/>
                                </a:solidFill>
                                <a:effectLst/>
                                <a:latin typeface="Cambria Math" panose="02040503050406030204" pitchFamily="18" charset="0"/>
                                <a:ea typeface="Times New Roman" panose="02020603050405020304" pitchFamily="18" charset="0"/>
                              </a:rPr>
                            </m:ctrlPr>
                          </m:d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e>
                        </m:d>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𝜃</m:t>
                        </m:r>
                      </m:den>
                    </m:f>
                    <m:r>
                      <a:rPr lang="en-US" sz="2400" i="1" kern="1200">
                        <a:solidFill>
                          <a:srgbClr val="000000"/>
                        </a:solidFill>
                        <a:effectLst/>
                        <a:latin typeface="Cambria Math" panose="02040503050406030204" pitchFamily="18" charset="0"/>
                        <a:ea typeface="Times New Roman" panose="02020603050405020304" pitchFamily="18" charset="0"/>
                      </a:rPr>
                      <m:t>=</m:t>
                    </m:r>
                    <m:r>
                      <a:rPr lang="en-US" sz="2400" i="1" kern="1200">
                        <a:solidFill>
                          <a:srgbClr val="000000"/>
                        </a:solidFill>
                        <a:effectLst/>
                        <a:latin typeface="Cambria Math" panose="02040503050406030204" pitchFamily="18" charset="0"/>
                        <a:ea typeface="Times New Roman" panose="02020603050405020304" pitchFamily="18" charset="0"/>
                      </a:rPr>
                      <m:t>𝐼</m:t>
                    </m:r>
                    <m:r>
                      <a:rPr lang="en-US" sz="2400" i="1">
                        <a:effectLst/>
                        <a:latin typeface="Cambria Math" panose="02040503050406030204" pitchFamily="18" charset="0"/>
                        <a:ea typeface="Times New Roman" panose="02020603050405020304" pitchFamily="18" charset="0"/>
                      </a:rPr>
                      <m:t>∠</m:t>
                    </m:r>
                    <m:d>
                      <m:dPr>
                        <m:ctrlPr>
                          <a:rPr lang="en-US" sz="2400" i="1">
                            <a:effectLst/>
                            <a:latin typeface="Cambria Math" panose="02040503050406030204" pitchFamily="18" charset="0"/>
                            <a:ea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rPr>
                          <m:t>+120°−</m:t>
                        </m:r>
                        <m:r>
                          <a:rPr lang="en-US" sz="2400" i="1">
                            <a:effectLst/>
                            <a:latin typeface="Cambria Math" panose="02040503050406030204" pitchFamily="18" charset="0"/>
                            <a:ea typeface="Times New Roman" panose="02020603050405020304" pitchFamily="18" charset="0"/>
                          </a:rPr>
                          <m:t>𝜃</m:t>
                        </m:r>
                      </m:e>
                    </m:d>
                  </m:oMath>
                </a14:m>
                <a:r>
                  <a:rPr lang="en-US" sz="2400" dirty="0">
                    <a:effectLst/>
                    <a:latin typeface="Times New Roman" panose="02020603050405020304" pitchFamily="18" charset="0"/>
                    <a:ea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7F01628D-279C-7822-6D71-2734A83B49D6}"/>
                  </a:ext>
                </a:extLst>
              </p:cNvPr>
              <p:cNvSpPr>
                <a:spLocks noGrp="1" noRot="1" noChangeAspect="1" noMove="1" noResize="1" noEditPoints="1" noAdjustHandles="1" noChangeArrowheads="1" noChangeShapeType="1" noTextEdit="1"/>
              </p:cNvSpPr>
              <p:nvPr>
                <p:ph idx="1"/>
              </p:nvPr>
            </p:nvSpPr>
            <p:spPr>
              <a:xfrm>
                <a:off x="838200" y="1555668"/>
                <a:ext cx="5257800" cy="4621295"/>
              </a:xfrm>
              <a:blipFill>
                <a:blip r:embed="rId2"/>
                <a:stretch>
                  <a:fillRect l="-48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BC452A-A39A-E0B5-9CA3-7F489DC4357B}"/>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68AF01D-CACD-5383-3523-7DBCBFFAE546}"/>
              </a:ext>
            </a:extLst>
          </p:cNvPr>
          <p:cNvSpPr>
            <a:spLocks noGrp="1"/>
          </p:cNvSpPr>
          <p:nvPr>
            <p:ph type="sldNum" sz="quarter" idx="12"/>
          </p:nvPr>
        </p:nvSpPr>
        <p:spPr/>
        <p:txBody>
          <a:bodyPr/>
          <a:lstStyle/>
          <a:p>
            <a:fld id="{697646A6-6B76-9347-9EA0-ECEE7D8FD72D}" type="slidenum">
              <a:rPr lang="en-US" smtClean="0"/>
              <a:t>48</a:t>
            </a:fld>
            <a:endParaRPr lang="en-US"/>
          </a:p>
        </p:txBody>
      </p:sp>
      <p:grpSp>
        <p:nvGrpSpPr>
          <p:cNvPr id="45" name="Group 44">
            <a:extLst>
              <a:ext uri="{FF2B5EF4-FFF2-40B4-BE49-F238E27FC236}">
                <a16:creationId xmlns:a16="http://schemas.microsoft.com/office/drawing/2014/main" id="{47F2F495-BFA6-A29E-FE68-1ACB3328DEF7}"/>
              </a:ext>
            </a:extLst>
          </p:cNvPr>
          <p:cNvGrpSpPr/>
          <p:nvPr/>
        </p:nvGrpSpPr>
        <p:grpSpPr>
          <a:xfrm>
            <a:off x="6262335" y="1956689"/>
            <a:ext cx="5492075" cy="3819252"/>
            <a:chOff x="2234345" y="1525913"/>
            <a:chExt cx="5492075" cy="3819252"/>
          </a:xfrm>
        </p:grpSpPr>
        <p:cxnSp>
          <p:nvCxnSpPr>
            <p:cNvPr id="46" name="Straight Arrow Connector 45">
              <a:extLst>
                <a:ext uri="{FF2B5EF4-FFF2-40B4-BE49-F238E27FC236}">
                  <a16:creationId xmlns:a16="http://schemas.microsoft.com/office/drawing/2014/main" id="{D02F90CD-4AF6-6A5A-1140-2474F85B8FDE}"/>
                </a:ext>
              </a:extLst>
            </p:cNvPr>
            <p:cNvCxnSpPr>
              <a:cxnSpLocks/>
            </p:cNvCxnSpPr>
            <p:nvPr/>
          </p:nvCxnSpPr>
          <p:spPr>
            <a:xfrm flipV="1">
              <a:off x="2659744" y="1615051"/>
              <a:ext cx="0" cy="3181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D2F56A6-DF32-369D-5833-41D0A9AC2EBE}"/>
                </a:ext>
              </a:extLst>
            </p:cNvPr>
            <p:cNvCxnSpPr>
              <a:cxnSpLocks/>
            </p:cNvCxnSpPr>
            <p:nvPr/>
          </p:nvCxnSpPr>
          <p:spPr>
            <a:xfrm>
              <a:off x="3436955" y="1697470"/>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74A659-3E5E-4872-2B9D-7C56905A511D}"/>
                    </a:ext>
                  </a:extLst>
                </p:cNvPr>
                <p:cNvSpPr txBox="1"/>
                <p:nvPr/>
              </p:nvSpPr>
              <p:spPr>
                <a:xfrm>
                  <a:off x="2234345" y="3067512"/>
                  <a:ext cx="395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𝐴𝐵</m:t>
                                </m:r>
                              </m:sub>
                            </m:sSub>
                          </m:e>
                        </m:acc>
                      </m:oMath>
                    </m:oMathPara>
                  </a14:m>
                  <a:endParaRPr lang="en-US" dirty="0"/>
                </a:p>
              </p:txBody>
            </p:sp>
          </mc:Choice>
          <mc:Fallback xmlns="">
            <p:sp>
              <p:nvSpPr>
                <p:cNvPr id="48" name="TextBox 47">
                  <a:extLst>
                    <a:ext uri="{FF2B5EF4-FFF2-40B4-BE49-F238E27FC236}">
                      <a16:creationId xmlns:a16="http://schemas.microsoft.com/office/drawing/2014/main" id="{C674A659-3E5E-4872-2B9D-7C56905A511D}"/>
                    </a:ext>
                  </a:extLst>
                </p:cNvPr>
                <p:cNvSpPr txBox="1">
                  <a:spLocks noRot="1" noChangeAspect="1" noMove="1" noResize="1" noEditPoints="1" noAdjustHandles="1" noChangeArrowheads="1" noChangeShapeType="1" noTextEdit="1"/>
                </p:cNvSpPr>
                <p:nvPr/>
              </p:nvSpPr>
              <p:spPr>
                <a:xfrm>
                  <a:off x="2234345" y="3067512"/>
                  <a:ext cx="395108" cy="276999"/>
                </a:xfrm>
                <a:prstGeom prst="rect">
                  <a:avLst/>
                </a:prstGeom>
                <a:blipFill>
                  <a:blip r:embed="rId3"/>
                  <a:stretch>
                    <a:fillRect l="-9091" r="-3030" b="-13043"/>
                  </a:stretch>
                </a:blipFill>
              </p:spPr>
              <p:txBody>
                <a:bodyPr/>
                <a:lstStyle/>
                <a:p>
                  <a:r>
                    <a:rPr lang="en-US">
                      <a:noFill/>
                    </a:rPr>
                    <a:t> </a:t>
                  </a:r>
                </a:p>
              </p:txBody>
            </p:sp>
          </mc:Fallback>
        </mc:AlternateContent>
        <p:sp>
          <p:nvSpPr>
            <p:cNvPr id="49" name="Freeform 48">
              <a:extLst>
                <a:ext uri="{FF2B5EF4-FFF2-40B4-BE49-F238E27FC236}">
                  <a16:creationId xmlns:a16="http://schemas.microsoft.com/office/drawing/2014/main" id="{817A0EAE-306D-2D4C-F412-92EFE286AD85}"/>
                </a:ext>
              </a:extLst>
            </p:cNvPr>
            <p:cNvSpPr/>
            <p:nvPr/>
          </p:nvSpPr>
          <p:spPr>
            <a:xfrm flipH="1" flipV="1">
              <a:off x="2637976" y="1525913"/>
              <a:ext cx="3226547"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EC0E781-86C6-78D3-4E67-77957086CE44}"/>
                </a:ext>
              </a:extLst>
            </p:cNvPr>
            <p:cNvGrpSpPr/>
            <p:nvPr/>
          </p:nvGrpSpPr>
          <p:grpSpPr>
            <a:xfrm flipV="1">
              <a:off x="3055255" y="3888645"/>
              <a:ext cx="1677814" cy="331380"/>
              <a:chOff x="7657149" y="2502753"/>
              <a:chExt cx="985336" cy="331380"/>
            </a:xfrm>
          </p:grpSpPr>
          <p:cxnSp>
            <p:nvCxnSpPr>
              <p:cNvPr id="82" name="Straight Connector 81">
                <a:extLst>
                  <a:ext uri="{FF2B5EF4-FFF2-40B4-BE49-F238E27FC236}">
                    <a16:creationId xmlns:a16="http://schemas.microsoft.com/office/drawing/2014/main" id="{E02E3D34-7FD6-034F-8E2C-CA57FFFC7001}"/>
                  </a:ext>
                </a:extLst>
              </p:cNvPr>
              <p:cNvCxnSpPr>
                <a:cxnSpLocks/>
              </p:cNvCxnSpPr>
              <p:nvPr/>
            </p:nvCxnSpPr>
            <p:spPr>
              <a:xfrm>
                <a:off x="8361616" y="2503048"/>
                <a:ext cx="28086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8B2607-7742-C6F2-AD3B-AD0F1E1C2BB1}"/>
                  </a:ext>
                </a:extLst>
              </p:cNvPr>
              <p:cNvCxnSpPr>
                <a:cxnSpLocks/>
              </p:cNvCxnSpPr>
              <p:nvPr/>
            </p:nvCxnSpPr>
            <p:spPr>
              <a:xfrm flipV="1">
                <a:off x="7657149" y="2502753"/>
                <a:ext cx="704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8FA056A-5A4B-734F-BE3D-07FD0ABBBDD9}"/>
                </a:ext>
              </a:extLst>
            </p:cNvPr>
            <p:cNvGrpSpPr/>
            <p:nvPr/>
          </p:nvGrpSpPr>
          <p:grpSpPr>
            <a:xfrm flipV="1">
              <a:off x="2659752" y="3884259"/>
              <a:ext cx="5066668" cy="972790"/>
              <a:chOff x="7425625" y="1894889"/>
              <a:chExt cx="3835932" cy="932288"/>
            </a:xfrm>
          </p:grpSpPr>
          <p:cxnSp>
            <p:nvCxnSpPr>
              <p:cNvPr id="80" name="Straight Connector 79">
                <a:extLst>
                  <a:ext uri="{FF2B5EF4-FFF2-40B4-BE49-F238E27FC236}">
                    <a16:creationId xmlns:a16="http://schemas.microsoft.com/office/drawing/2014/main" id="{BFA01FF6-7EB1-7AA0-2452-B51D3DD3E671}"/>
                  </a:ext>
                </a:extLst>
              </p:cNvPr>
              <p:cNvCxnSpPr>
                <a:cxnSpLocks/>
              </p:cNvCxnSpPr>
              <p:nvPr/>
            </p:nvCxnSpPr>
            <p:spPr>
              <a:xfrm flipH="1">
                <a:off x="10703453" y="2496091"/>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80">
                <a:extLst>
                  <a:ext uri="{FF2B5EF4-FFF2-40B4-BE49-F238E27FC236}">
                    <a16:creationId xmlns:a16="http://schemas.microsoft.com/office/drawing/2014/main" id="{CAF251A9-18B2-2A5E-25EB-B17E826C6158}"/>
                  </a:ext>
                </a:extLst>
              </p:cNvPr>
              <p:cNvSpPr/>
              <p:nvPr/>
            </p:nvSpPr>
            <p:spPr>
              <a:xfrm flipH="1" flipV="1">
                <a:off x="7425625" y="1894889"/>
                <a:ext cx="3824944"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2" name="Straight Arrow Connector 51">
              <a:extLst>
                <a:ext uri="{FF2B5EF4-FFF2-40B4-BE49-F238E27FC236}">
                  <a16:creationId xmlns:a16="http://schemas.microsoft.com/office/drawing/2014/main" id="{FD102773-F56C-00C2-9D94-126613A01C8B}"/>
                </a:ext>
              </a:extLst>
            </p:cNvPr>
            <p:cNvCxnSpPr>
              <a:cxnSpLocks/>
            </p:cNvCxnSpPr>
            <p:nvPr/>
          </p:nvCxnSpPr>
          <p:spPr>
            <a:xfrm>
              <a:off x="3055255" y="4274458"/>
              <a:ext cx="0" cy="534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5271F47-E65B-3DE1-CF82-E0C04A8B8656}"/>
                </a:ext>
              </a:extLst>
            </p:cNvPr>
            <p:cNvCxnSpPr>
              <a:cxnSpLocks/>
            </p:cNvCxnSpPr>
            <p:nvPr/>
          </p:nvCxnSpPr>
          <p:spPr>
            <a:xfrm>
              <a:off x="3055255" y="1625051"/>
              <a:ext cx="0" cy="2511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B009AE8-6FFF-C545-4C45-2ACF8B2800CC}"/>
                </a:ext>
              </a:extLst>
            </p:cNvPr>
            <p:cNvCxnSpPr>
              <a:cxnSpLocks/>
            </p:cNvCxnSpPr>
            <p:nvPr/>
          </p:nvCxnSpPr>
          <p:spPr>
            <a:xfrm>
              <a:off x="3436955" y="4078574"/>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B3E453-DA41-9593-DAC2-8E9A3230D894}"/>
                </a:ext>
              </a:extLst>
            </p:cNvPr>
            <p:cNvCxnSpPr>
              <a:cxnSpLocks/>
            </p:cNvCxnSpPr>
            <p:nvPr/>
          </p:nvCxnSpPr>
          <p:spPr>
            <a:xfrm>
              <a:off x="3436955" y="4982307"/>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91BBE6-6D6F-00EA-BA2A-CE898A06EE3B}"/>
                    </a:ext>
                  </a:extLst>
                </p:cNvPr>
                <p:cNvSpPr txBox="1"/>
                <p:nvPr/>
              </p:nvSpPr>
              <p:spPr>
                <a:xfrm>
                  <a:off x="3132944" y="2742107"/>
                  <a:ext cx="392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𝐶𝐴</m:t>
                                </m:r>
                              </m:sub>
                            </m:sSub>
                          </m:e>
                        </m:acc>
                      </m:oMath>
                    </m:oMathPara>
                  </a14:m>
                  <a:endParaRPr lang="en-US" dirty="0"/>
                </a:p>
              </p:txBody>
            </p:sp>
          </mc:Choice>
          <mc:Fallback xmlns="">
            <p:sp>
              <p:nvSpPr>
                <p:cNvPr id="56" name="TextBox 55">
                  <a:extLst>
                    <a:ext uri="{FF2B5EF4-FFF2-40B4-BE49-F238E27FC236}">
                      <a16:creationId xmlns:a16="http://schemas.microsoft.com/office/drawing/2014/main" id="{FA91BBE6-6D6F-00EA-BA2A-CE898A06EE3B}"/>
                    </a:ext>
                  </a:extLst>
                </p:cNvPr>
                <p:cNvSpPr txBox="1">
                  <a:spLocks noRot="1" noChangeAspect="1" noMove="1" noResize="1" noEditPoints="1" noAdjustHandles="1" noChangeArrowheads="1" noChangeShapeType="1" noTextEdit="1"/>
                </p:cNvSpPr>
                <p:nvPr/>
              </p:nvSpPr>
              <p:spPr>
                <a:xfrm>
                  <a:off x="3132944" y="2742107"/>
                  <a:ext cx="392543" cy="276999"/>
                </a:xfrm>
                <a:prstGeom prst="rect">
                  <a:avLst/>
                </a:prstGeom>
                <a:blipFill>
                  <a:blip r:embed="rId4"/>
                  <a:stretch>
                    <a:fillRect l="-16129"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01335AE-B738-0E85-0FE0-12E3933D3083}"/>
                    </a:ext>
                  </a:extLst>
                </p:cNvPr>
                <p:cNvSpPr txBox="1"/>
                <p:nvPr/>
              </p:nvSpPr>
              <p:spPr>
                <a:xfrm>
                  <a:off x="3132944" y="4403094"/>
                  <a:ext cx="399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𝐵𝐶</m:t>
                                </m:r>
                              </m:sub>
                            </m:sSub>
                          </m:e>
                        </m:acc>
                      </m:oMath>
                    </m:oMathPara>
                  </a14:m>
                  <a:endParaRPr lang="en-US" dirty="0"/>
                </a:p>
              </p:txBody>
            </p:sp>
          </mc:Choice>
          <mc:Fallback xmlns="">
            <p:sp>
              <p:nvSpPr>
                <p:cNvPr id="57" name="TextBox 56">
                  <a:extLst>
                    <a:ext uri="{FF2B5EF4-FFF2-40B4-BE49-F238E27FC236}">
                      <a16:creationId xmlns:a16="http://schemas.microsoft.com/office/drawing/2014/main" id="{A01335AE-B738-0E85-0FE0-12E3933D3083}"/>
                    </a:ext>
                  </a:extLst>
                </p:cNvPr>
                <p:cNvSpPr txBox="1">
                  <a:spLocks noRot="1" noChangeAspect="1" noMove="1" noResize="1" noEditPoints="1" noAdjustHandles="1" noChangeArrowheads="1" noChangeShapeType="1" noTextEdit="1"/>
                </p:cNvSpPr>
                <p:nvPr/>
              </p:nvSpPr>
              <p:spPr>
                <a:xfrm>
                  <a:off x="3132944" y="4403094"/>
                  <a:ext cx="399853" cy="276999"/>
                </a:xfrm>
                <a:prstGeom prst="rect">
                  <a:avLst/>
                </a:prstGeom>
                <a:blipFill>
                  <a:blip r:embed="rId5"/>
                  <a:stretch>
                    <a:fillRect l="-15625" r="-3125" b="-13043"/>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18451835-C8D3-AE5A-1F9A-6CD8516A501B}"/>
                </a:ext>
              </a:extLst>
            </p:cNvPr>
            <p:cNvSpPr txBox="1"/>
            <p:nvPr/>
          </p:nvSpPr>
          <p:spPr>
            <a:xfrm>
              <a:off x="5903420" y="1746453"/>
              <a:ext cx="317716" cy="369332"/>
            </a:xfrm>
            <a:prstGeom prst="rect">
              <a:avLst/>
            </a:prstGeom>
            <a:noFill/>
          </p:spPr>
          <p:txBody>
            <a:bodyPr wrap="none" rtlCol="0">
              <a:spAutoFit/>
            </a:bodyPr>
            <a:lstStyle/>
            <a:p>
              <a:r>
                <a:rPr lang="en-US" dirty="0"/>
                <a:t>A</a:t>
              </a:r>
            </a:p>
          </p:txBody>
        </p:sp>
        <p:sp>
          <p:nvSpPr>
            <p:cNvPr id="59" name="TextBox 58">
              <a:extLst>
                <a:ext uri="{FF2B5EF4-FFF2-40B4-BE49-F238E27FC236}">
                  <a16:creationId xmlns:a16="http://schemas.microsoft.com/office/drawing/2014/main" id="{963A3181-2CE4-BE7C-3AEB-7CA40C965360}"/>
                </a:ext>
              </a:extLst>
            </p:cNvPr>
            <p:cNvSpPr txBox="1"/>
            <p:nvPr/>
          </p:nvSpPr>
          <p:spPr>
            <a:xfrm>
              <a:off x="4416266" y="3607064"/>
              <a:ext cx="308098" cy="369332"/>
            </a:xfrm>
            <a:prstGeom prst="rect">
              <a:avLst/>
            </a:prstGeom>
            <a:noFill/>
          </p:spPr>
          <p:txBody>
            <a:bodyPr wrap="none" rtlCol="0">
              <a:spAutoFit/>
            </a:bodyPr>
            <a:lstStyle/>
            <a:p>
              <a:r>
                <a:rPr lang="en-US" dirty="0"/>
                <a:t>C</a:t>
              </a:r>
            </a:p>
          </p:txBody>
        </p:sp>
        <p:sp>
          <p:nvSpPr>
            <p:cNvPr id="60" name="TextBox 59">
              <a:extLst>
                <a:ext uri="{FF2B5EF4-FFF2-40B4-BE49-F238E27FC236}">
                  <a16:creationId xmlns:a16="http://schemas.microsoft.com/office/drawing/2014/main" id="{9FE31464-036E-B1D2-3388-E91454B3AF7C}"/>
                </a:ext>
              </a:extLst>
            </p:cNvPr>
            <p:cNvSpPr txBox="1"/>
            <p:nvPr/>
          </p:nvSpPr>
          <p:spPr>
            <a:xfrm>
              <a:off x="7049377" y="3616025"/>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155C159-FEA6-5E3F-A77A-F0C1BAE14E60}"/>
                    </a:ext>
                  </a:extLst>
                </p:cNvPr>
                <p:cNvSpPr txBox="1"/>
                <p:nvPr/>
              </p:nvSpPr>
              <p:spPr>
                <a:xfrm>
                  <a:off x="3586942" y="1802265"/>
                  <a:ext cx="239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m:t>
                                </m:r>
                              </m:sub>
                            </m:sSub>
                          </m:e>
                        </m:acc>
                      </m:oMath>
                    </m:oMathPara>
                  </a14:m>
                  <a:endParaRPr lang="en-US" dirty="0"/>
                </a:p>
              </p:txBody>
            </p:sp>
          </mc:Choice>
          <mc:Fallback xmlns="">
            <p:sp>
              <p:nvSpPr>
                <p:cNvPr id="61" name="TextBox 60">
                  <a:extLst>
                    <a:ext uri="{FF2B5EF4-FFF2-40B4-BE49-F238E27FC236}">
                      <a16:creationId xmlns:a16="http://schemas.microsoft.com/office/drawing/2014/main" id="{C155C159-FEA6-5E3F-A77A-F0C1BAE14E60}"/>
                    </a:ext>
                  </a:extLst>
                </p:cNvPr>
                <p:cNvSpPr txBox="1">
                  <a:spLocks noRot="1" noChangeAspect="1" noMove="1" noResize="1" noEditPoints="1" noAdjustHandles="1" noChangeArrowheads="1" noChangeShapeType="1" noTextEdit="1"/>
                </p:cNvSpPr>
                <p:nvPr/>
              </p:nvSpPr>
              <p:spPr>
                <a:xfrm>
                  <a:off x="3586942" y="1802265"/>
                  <a:ext cx="239488" cy="276999"/>
                </a:xfrm>
                <a:prstGeom prst="rect">
                  <a:avLst/>
                </a:prstGeom>
                <a:blipFill>
                  <a:blip r:embed="rId6"/>
                  <a:stretch>
                    <a:fillRect l="-20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79FB63-A7BA-9836-1D78-3EE029692E80}"/>
                    </a:ext>
                  </a:extLst>
                </p:cNvPr>
                <p:cNvSpPr txBox="1"/>
                <p:nvPr/>
              </p:nvSpPr>
              <p:spPr>
                <a:xfrm>
                  <a:off x="3591142" y="3729717"/>
                  <a:ext cx="247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e>
                        </m:acc>
                      </m:oMath>
                    </m:oMathPara>
                  </a14:m>
                  <a:endParaRPr lang="en-US" dirty="0"/>
                </a:p>
              </p:txBody>
            </p:sp>
          </mc:Choice>
          <mc:Fallback xmlns="">
            <p:sp>
              <p:nvSpPr>
                <p:cNvPr id="62" name="TextBox 61">
                  <a:extLst>
                    <a:ext uri="{FF2B5EF4-FFF2-40B4-BE49-F238E27FC236}">
                      <a16:creationId xmlns:a16="http://schemas.microsoft.com/office/drawing/2014/main" id="{4A79FB63-A7BA-9836-1D78-3EE029692E80}"/>
                    </a:ext>
                  </a:extLst>
                </p:cNvPr>
                <p:cNvSpPr txBox="1">
                  <a:spLocks noRot="1" noChangeAspect="1" noMove="1" noResize="1" noEditPoints="1" noAdjustHandles="1" noChangeArrowheads="1" noChangeShapeType="1" noTextEdit="1"/>
                </p:cNvSpPr>
                <p:nvPr/>
              </p:nvSpPr>
              <p:spPr>
                <a:xfrm>
                  <a:off x="3591142" y="3729717"/>
                  <a:ext cx="247055" cy="276999"/>
                </a:xfrm>
                <a:prstGeom prst="rect">
                  <a:avLst/>
                </a:prstGeom>
                <a:blipFill>
                  <a:blip r:embed="rId7"/>
                  <a:stretch>
                    <a:fillRect l="-25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0F01D53-3D78-E21D-BB03-8467DB6B71A8}"/>
                    </a:ext>
                  </a:extLst>
                </p:cNvPr>
                <p:cNvSpPr txBox="1"/>
                <p:nvPr/>
              </p:nvSpPr>
              <p:spPr>
                <a:xfrm>
                  <a:off x="3588858" y="5068166"/>
                  <a:ext cx="255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e>
                        </m:acc>
                      </m:oMath>
                    </m:oMathPara>
                  </a14:m>
                  <a:endParaRPr lang="en-US" dirty="0"/>
                </a:p>
              </p:txBody>
            </p:sp>
          </mc:Choice>
          <mc:Fallback xmlns="">
            <p:sp>
              <p:nvSpPr>
                <p:cNvPr id="63" name="TextBox 62">
                  <a:extLst>
                    <a:ext uri="{FF2B5EF4-FFF2-40B4-BE49-F238E27FC236}">
                      <a16:creationId xmlns:a16="http://schemas.microsoft.com/office/drawing/2014/main" id="{70F01D53-3D78-E21D-BB03-8467DB6B71A8}"/>
                    </a:ext>
                  </a:extLst>
                </p:cNvPr>
                <p:cNvSpPr txBox="1">
                  <a:spLocks noRot="1" noChangeAspect="1" noMove="1" noResize="1" noEditPoints="1" noAdjustHandles="1" noChangeArrowheads="1" noChangeShapeType="1" noTextEdit="1"/>
                </p:cNvSpPr>
                <p:nvPr/>
              </p:nvSpPr>
              <p:spPr>
                <a:xfrm>
                  <a:off x="3588858" y="5068166"/>
                  <a:ext cx="255390" cy="276999"/>
                </a:xfrm>
                <a:prstGeom prst="rect">
                  <a:avLst/>
                </a:prstGeom>
                <a:blipFill>
                  <a:blip r:embed="rId8"/>
                  <a:stretch>
                    <a:fillRect l="-19048" r="-4762" b="-13043"/>
                  </a:stretch>
                </a:blipFill>
              </p:spPr>
              <p:txBody>
                <a:bodyPr/>
                <a:lstStyle/>
                <a:p>
                  <a:r>
                    <a:rPr lang="en-US">
                      <a:noFill/>
                    </a:rPr>
                    <a:t> </a:t>
                  </a:r>
                </a:p>
              </p:txBody>
            </p:sp>
          </mc:Fallback>
        </mc:AlternateContent>
        <p:sp>
          <p:nvSpPr>
            <p:cNvPr id="64" name="Triangle 63">
              <a:extLst>
                <a:ext uri="{FF2B5EF4-FFF2-40B4-BE49-F238E27FC236}">
                  <a16:creationId xmlns:a16="http://schemas.microsoft.com/office/drawing/2014/main" id="{7C47FA75-C586-9207-19F4-A4CB4EDC6E3A}"/>
                </a:ext>
              </a:extLst>
            </p:cNvPr>
            <p:cNvSpPr/>
            <p:nvPr/>
          </p:nvSpPr>
          <p:spPr>
            <a:xfrm>
              <a:off x="4731684" y="1933185"/>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31D2B44-FC56-D07E-1E8C-7959AD5CA108}"/>
                </a:ext>
              </a:extLst>
            </p:cNvPr>
            <p:cNvGrpSpPr/>
            <p:nvPr/>
          </p:nvGrpSpPr>
          <p:grpSpPr>
            <a:xfrm flipV="1">
              <a:off x="5595880" y="3616025"/>
              <a:ext cx="520136" cy="520136"/>
              <a:chOff x="8866928" y="4016752"/>
              <a:chExt cx="520136" cy="520136"/>
            </a:xfrm>
            <a:solidFill>
              <a:schemeClr val="bg1"/>
            </a:solidFill>
          </p:grpSpPr>
          <p:sp>
            <p:nvSpPr>
              <p:cNvPr id="78" name="Rectangle 77">
                <a:extLst>
                  <a:ext uri="{FF2B5EF4-FFF2-40B4-BE49-F238E27FC236}">
                    <a16:creationId xmlns:a16="http://schemas.microsoft.com/office/drawing/2014/main" id="{2E816D3B-C202-849E-8945-8BF2E5157E70}"/>
                  </a:ext>
                </a:extLst>
              </p:cNvPr>
              <p:cNvSpPr/>
              <p:nvPr/>
            </p:nvSpPr>
            <p:spPr>
              <a:xfrm>
                <a:off x="8866928" y="4016752"/>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AEFB083-0854-3188-A65E-C0C4DF4D5FF5}"/>
                      </a:ext>
                    </a:extLst>
                  </p:cNvPr>
                  <p:cNvSpPr txBox="1"/>
                  <p:nvPr/>
                </p:nvSpPr>
                <p:spPr>
                  <a:xfrm rot="10800000">
                    <a:off x="8885537" y="4098106"/>
                    <a:ext cx="477631"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9" name="TextBox 78">
                    <a:extLst>
                      <a:ext uri="{FF2B5EF4-FFF2-40B4-BE49-F238E27FC236}">
                        <a16:creationId xmlns:a16="http://schemas.microsoft.com/office/drawing/2014/main" id="{1AEFB083-0854-3188-A65E-C0C4DF4D5FF5}"/>
                      </a:ext>
                    </a:extLst>
                  </p:cNvPr>
                  <p:cNvSpPr txBox="1">
                    <a:spLocks noRot="1" noChangeAspect="1" noMove="1" noResize="1" noEditPoints="1" noAdjustHandles="1" noChangeArrowheads="1" noChangeShapeType="1" noTextEdit="1"/>
                  </p:cNvSpPr>
                  <p:nvPr/>
                </p:nvSpPr>
                <p:spPr>
                  <a:xfrm rot="10800000">
                    <a:off x="8885537" y="4098106"/>
                    <a:ext cx="477631" cy="369332"/>
                  </a:xfrm>
                  <a:prstGeom prst="rect">
                    <a:avLst/>
                  </a:prstGeom>
                  <a:blipFill>
                    <a:blip r:embed="rId9"/>
                    <a:stretch>
                      <a:fillRect/>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27578C09-FB6A-6D7B-2083-819B3D508B09}"/>
                </a:ext>
              </a:extLst>
            </p:cNvPr>
            <p:cNvGrpSpPr/>
            <p:nvPr/>
          </p:nvGrpSpPr>
          <p:grpSpPr>
            <a:xfrm flipV="1">
              <a:off x="5012154" y="2689128"/>
              <a:ext cx="520136" cy="520136"/>
              <a:chOff x="9647668" y="2703194"/>
              <a:chExt cx="520136" cy="520136"/>
            </a:xfrm>
            <a:solidFill>
              <a:schemeClr val="bg1"/>
            </a:solidFill>
          </p:grpSpPr>
          <p:sp>
            <p:nvSpPr>
              <p:cNvPr id="76" name="Rectangle 75">
                <a:extLst>
                  <a:ext uri="{FF2B5EF4-FFF2-40B4-BE49-F238E27FC236}">
                    <a16:creationId xmlns:a16="http://schemas.microsoft.com/office/drawing/2014/main" id="{A1954110-400A-5960-2A5A-308B68D8B182}"/>
                  </a:ext>
                </a:extLst>
              </p:cNvPr>
              <p:cNvSpPr/>
              <p:nvPr/>
            </p:nvSpPr>
            <p:spPr>
              <a:xfrm rot="19796728">
                <a:off x="9647668" y="2703194"/>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4304DF6-6EC7-ACE0-50B4-446482225BBC}"/>
                      </a:ext>
                    </a:extLst>
                  </p:cNvPr>
                  <p:cNvSpPr txBox="1"/>
                  <p:nvPr/>
                </p:nvSpPr>
                <p:spPr>
                  <a:xfrm rot="10800000">
                    <a:off x="9730437" y="2772723"/>
                    <a:ext cx="30473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7" name="TextBox 76">
                    <a:extLst>
                      <a:ext uri="{FF2B5EF4-FFF2-40B4-BE49-F238E27FC236}">
                        <a16:creationId xmlns:a16="http://schemas.microsoft.com/office/drawing/2014/main" id="{64304DF6-6EC7-ACE0-50B4-446482225BBC}"/>
                      </a:ext>
                    </a:extLst>
                  </p:cNvPr>
                  <p:cNvSpPr txBox="1">
                    <a:spLocks noRot="1" noChangeAspect="1" noMove="1" noResize="1" noEditPoints="1" noAdjustHandles="1" noChangeArrowheads="1" noChangeShapeType="1" noTextEdit="1"/>
                  </p:cNvSpPr>
                  <p:nvPr/>
                </p:nvSpPr>
                <p:spPr>
                  <a:xfrm rot="10800000">
                    <a:off x="9730437" y="2772723"/>
                    <a:ext cx="304738" cy="369332"/>
                  </a:xfrm>
                  <a:prstGeom prst="rect">
                    <a:avLst/>
                  </a:prstGeom>
                  <a:blipFill>
                    <a:blip r:embed="rId10"/>
                    <a:stretch>
                      <a:fillRect r="-2400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CB1E48F5-7127-4111-115D-1DD3BB617896}"/>
                </a:ext>
              </a:extLst>
            </p:cNvPr>
            <p:cNvGrpSpPr/>
            <p:nvPr/>
          </p:nvGrpSpPr>
          <p:grpSpPr>
            <a:xfrm flipV="1">
              <a:off x="6179606" y="2689128"/>
              <a:ext cx="520136" cy="520136"/>
              <a:chOff x="8092492" y="2702938"/>
              <a:chExt cx="520136" cy="520136"/>
            </a:xfrm>
            <a:solidFill>
              <a:schemeClr val="bg1"/>
            </a:solidFill>
          </p:grpSpPr>
          <p:sp>
            <p:nvSpPr>
              <p:cNvPr id="74" name="Rectangle 73">
                <a:extLst>
                  <a:ext uri="{FF2B5EF4-FFF2-40B4-BE49-F238E27FC236}">
                    <a16:creationId xmlns:a16="http://schemas.microsoft.com/office/drawing/2014/main" id="{065F1D0E-F8AB-CD7C-7492-08563F081B78}"/>
                  </a:ext>
                </a:extLst>
              </p:cNvPr>
              <p:cNvSpPr/>
              <p:nvPr/>
            </p:nvSpPr>
            <p:spPr>
              <a:xfrm rot="18012576">
                <a:off x="8092492" y="2702938"/>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59C99EB-34D7-D2D9-377B-9C17DB12D008}"/>
                      </a:ext>
                    </a:extLst>
                  </p:cNvPr>
                  <p:cNvSpPr txBox="1"/>
                  <p:nvPr/>
                </p:nvSpPr>
                <p:spPr>
                  <a:xfrm rot="10800000">
                    <a:off x="8177160" y="2772467"/>
                    <a:ext cx="19885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5" name="TextBox 74">
                    <a:extLst>
                      <a:ext uri="{FF2B5EF4-FFF2-40B4-BE49-F238E27FC236}">
                        <a16:creationId xmlns:a16="http://schemas.microsoft.com/office/drawing/2014/main" id="{259C99EB-34D7-D2D9-377B-9C17DB12D008}"/>
                      </a:ext>
                    </a:extLst>
                  </p:cNvPr>
                  <p:cNvSpPr txBox="1">
                    <a:spLocks noRot="1" noChangeAspect="1" noMove="1" noResize="1" noEditPoints="1" noAdjustHandles="1" noChangeArrowheads="1" noChangeShapeType="1" noTextEdit="1"/>
                  </p:cNvSpPr>
                  <p:nvPr/>
                </p:nvSpPr>
                <p:spPr>
                  <a:xfrm rot="10800000">
                    <a:off x="8177160" y="2772467"/>
                    <a:ext cx="198858" cy="369332"/>
                  </a:xfrm>
                  <a:prstGeom prst="rect">
                    <a:avLst/>
                  </a:prstGeom>
                  <a:blipFill>
                    <a:blip r:embed="rId11"/>
                    <a:stretch>
                      <a:fillRect r="-8235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0B6CF6A-03F0-02EA-C446-20FEE3E429EF}"/>
                    </a:ext>
                  </a:extLst>
                </p:cNvPr>
                <p:cNvSpPr txBox="1"/>
                <p:nvPr/>
              </p:nvSpPr>
              <p:spPr>
                <a:xfrm>
                  <a:off x="6855189" y="2573242"/>
                  <a:ext cx="356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𝐴𝐵</m:t>
                                </m:r>
                              </m:sub>
                            </m:sSub>
                          </m:e>
                        </m:acc>
                      </m:oMath>
                    </m:oMathPara>
                  </a14:m>
                  <a:endParaRPr lang="en-US" dirty="0"/>
                </a:p>
              </p:txBody>
            </p:sp>
          </mc:Choice>
          <mc:Fallback xmlns="">
            <p:sp>
              <p:nvSpPr>
                <p:cNvPr id="68" name="TextBox 67">
                  <a:extLst>
                    <a:ext uri="{FF2B5EF4-FFF2-40B4-BE49-F238E27FC236}">
                      <a16:creationId xmlns:a16="http://schemas.microsoft.com/office/drawing/2014/main" id="{F0B6CF6A-03F0-02EA-C446-20FEE3E429EF}"/>
                    </a:ext>
                  </a:extLst>
                </p:cNvPr>
                <p:cNvSpPr txBox="1">
                  <a:spLocks noRot="1" noChangeAspect="1" noMove="1" noResize="1" noEditPoints="1" noAdjustHandles="1" noChangeArrowheads="1" noChangeShapeType="1" noTextEdit="1"/>
                </p:cNvSpPr>
                <p:nvPr/>
              </p:nvSpPr>
              <p:spPr>
                <a:xfrm>
                  <a:off x="6855189" y="2573242"/>
                  <a:ext cx="356123" cy="276999"/>
                </a:xfrm>
                <a:prstGeom prst="rect">
                  <a:avLst/>
                </a:prstGeom>
                <a:blipFill>
                  <a:blip r:embed="rId12"/>
                  <a:stretch>
                    <a:fillRect l="-13333" r="-3333" b="-13043"/>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F01D815B-A416-DD59-AB56-486D5948C7C0}"/>
                </a:ext>
              </a:extLst>
            </p:cNvPr>
            <p:cNvCxnSpPr>
              <a:cxnSpLocks/>
            </p:cNvCxnSpPr>
            <p:nvPr/>
          </p:nvCxnSpPr>
          <p:spPr>
            <a:xfrm>
              <a:off x="6658930" y="2532916"/>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7FAA4EE-47FB-7C75-CF00-10CEDF9ABD58}"/>
                </a:ext>
              </a:extLst>
            </p:cNvPr>
            <p:cNvCxnSpPr>
              <a:cxnSpLocks/>
            </p:cNvCxnSpPr>
            <p:nvPr/>
          </p:nvCxnSpPr>
          <p:spPr>
            <a:xfrm flipV="1">
              <a:off x="4769813" y="2542729"/>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D7367C-8889-5459-B029-748ED20B984A}"/>
                    </a:ext>
                  </a:extLst>
                </p:cNvPr>
                <p:cNvSpPr txBox="1"/>
                <p:nvPr/>
              </p:nvSpPr>
              <p:spPr>
                <a:xfrm>
                  <a:off x="4510563" y="2573242"/>
                  <a:ext cx="353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𝐶𝐴</m:t>
                                </m:r>
                              </m:sub>
                            </m:sSub>
                          </m:e>
                        </m:acc>
                      </m:oMath>
                    </m:oMathPara>
                  </a14:m>
                  <a:endParaRPr lang="en-US" dirty="0"/>
                </a:p>
              </p:txBody>
            </p:sp>
          </mc:Choice>
          <mc:Fallback xmlns="">
            <p:sp>
              <p:nvSpPr>
                <p:cNvPr id="71" name="TextBox 70">
                  <a:extLst>
                    <a:ext uri="{FF2B5EF4-FFF2-40B4-BE49-F238E27FC236}">
                      <a16:creationId xmlns:a16="http://schemas.microsoft.com/office/drawing/2014/main" id="{E8D7367C-8889-5459-B029-748ED20B984A}"/>
                    </a:ext>
                  </a:extLst>
                </p:cNvPr>
                <p:cNvSpPr txBox="1">
                  <a:spLocks noRot="1" noChangeAspect="1" noMove="1" noResize="1" noEditPoints="1" noAdjustHandles="1" noChangeArrowheads="1" noChangeShapeType="1" noTextEdit="1"/>
                </p:cNvSpPr>
                <p:nvPr/>
              </p:nvSpPr>
              <p:spPr>
                <a:xfrm>
                  <a:off x="4510563" y="2573242"/>
                  <a:ext cx="353558" cy="276999"/>
                </a:xfrm>
                <a:prstGeom prst="rect">
                  <a:avLst/>
                </a:prstGeom>
                <a:blipFill>
                  <a:blip r:embed="rId13"/>
                  <a:stretch>
                    <a:fillRect l="-13793" r="-3448" b="-13043"/>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BA5BFD18-EA2C-F2A0-6F68-DE3EAE7366DB}"/>
                </a:ext>
              </a:extLst>
            </p:cNvPr>
            <p:cNvCxnSpPr>
              <a:cxnSpLocks/>
            </p:cNvCxnSpPr>
            <p:nvPr/>
          </p:nvCxnSpPr>
          <p:spPr>
            <a:xfrm flipH="1">
              <a:off x="5617910" y="4233529"/>
              <a:ext cx="470790" cy="6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CD5E2CC-D363-0836-CE93-E697B864E2BB}"/>
                    </a:ext>
                  </a:extLst>
                </p:cNvPr>
                <p:cNvSpPr txBox="1"/>
                <p:nvPr/>
              </p:nvSpPr>
              <p:spPr>
                <a:xfrm>
                  <a:off x="5706155" y="4266128"/>
                  <a:ext cx="360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𝐵𝐶</m:t>
                                </m:r>
                              </m:sub>
                            </m:sSub>
                          </m:e>
                        </m:acc>
                      </m:oMath>
                    </m:oMathPara>
                  </a14:m>
                  <a:endParaRPr lang="en-US" dirty="0"/>
                </a:p>
              </p:txBody>
            </p:sp>
          </mc:Choice>
          <mc:Fallback xmlns="">
            <p:sp>
              <p:nvSpPr>
                <p:cNvPr id="73" name="TextBox 72">
                  <a:extLst>
                    <a:ext uri="{FF2B5EF4-FFF2-40B4-BE49-F238E27FC236}">
                      <a16:creationId xmlns:a16="http://schemas.microsoft.com/office/drawing/2014/main" id="{1CD5E2CC-D363-0836-CE93-E697B864E2BB}"/>
                    </a:ext>
                  </a:extLst>
                </p:cNvPr>
                <p:cNvSpPr txBox="1">
                  <a:spLocks noRot="1" noChangeAspect="1" noMove="1" noResize="1" noEditPoints="1" noAdjustHandles="1" noChangeArrowheads="1" noChangeShapeType="1" noTextEdit="1"/>
                </p:cNvSpPr>
                <p:nvPr/>
              </p:nvSpPr>
              <p:spPr>
                <a:xfrm>
                  <a:off x="5706155" y="4266128"/>
                  <a:ext cx="360868" cy="276999"/>
                </a:xfrm>
                <a:prstGeom prst="rect">
                  <a:avLst/>
                </a:prstGeom>
                <a:blipFill>
                  <a:blip r:embed="rId14"/>
                  <a:stretch>
                    <a:fillRect l="-13793" r="-3448" b="-13043"/>
                  </a:stretch>
                </a:blipFill>
              </p:spPr>
              <p:txBody>
                <a:bodyPr/>
                <a:lstStyle/>
                <a:p>
                  <a:r>
                    <a:rPr lang="en-US">
                      <a:noFill/>
                    </a:rPr>
                    <a:t> </a:t>
                  </a:r>
                </a:p>
              </p:txBody>
            </p:sp>
          </mc:Fallback>
        </mc:AlternateContent>
      </p:grpSp>
      <p:sp>
        <p:nvSpPr>
          <p:cNvPr id="84" name="Oval 83">
            <a:extLst>
              <a:ext uri="{FF2B5EF4-FFF2-40B4-BE49-F238E27FC236}">
                <a16:creationId xmlns:a16="http://schemas.microsoft.com/office/drawing/2014/main" id="{8531949F-CCE6-602E-C89D-C502638077A6}"/>
              </a:ext>
            </a:extLst>
          </p:cNvPr>
          <p:cNvSpPr>
            <a:spLocks noChangeAspect="1"/>
          </p:cNvSpPr>
          <p:nvPr/>
        </p:nvSpPr>
        <p:spPr>
          <a:xfrm>
            <a:off x="9810499" y="2303036"/>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5" name="Oval 84">
            <a:extLst>
              <a:ext uri="{FF2B5EF4-FFF2-40B4-BE49-F238E27FC236}">
                <a16:creationId xmlns:a16="http://schemas.microsoft.com/office/drawing/2014/main" id="{7DE231D5-6D67-1B2B-9DE9-B61CBC40E159}"/>
              </a:ext>
            </a:extLst>
          </p:cNvPr>
          <p:cNvSpPr>
            <a:spLocks noChangeAspect="1"/>
          </p:cNvSpPr>
          <p:nvPr/>
        </p:nvSpPr>
        <p:spPr>
          <a:xfrm>
            <a:off x="8713311" y="4192902"/>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6" name="Oval 85">
            <a:extLst>
              <a:ext uri="{FF2B5EF4-FFF2-40B4-BE49-F238E27FC236}">
                <a16:creationId xmlns:a16="http://schemas.microsoft.com/office/drawing/2014/main" id="{FA988F8A-B508-1D5A-D321-899396471B93}"/>
              </a:ext>
            </a:extLst>
          </p:cNvPr>
          <p:cNvSpPr>
            <a:spLocks noChangeAspect="1"/>
          </p:cNvSpPr>
          <p:nvPr/>
        </p:nvSpPr>
        <p:spPr>
          <a:xfrm>
            <a:off x="10937724" y="4228680"/>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35191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FA89-2CE5-3883-5550-A8140EFC38F3}"/>
              </a:ext>
            </a:extLst>
          </p:cNvPr>
          <p:cNvSpPr>
            <a:spLocks noGrp="1"/>
          </p:cNvSpPr>
          <p:nvPr>
            <p:ph type="title"/>
          </p:nvPr>
        </p:nvSpPr>
        <p:spPr/>
        <p:txBody>
          <a:bodyPr/>
          <a:lstStyle/>
          <a:p>
            <a:r>
              <a:rPr lang="en-US" dirty="0"/>
              <a:t>Delta-connected load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01628D-279C-7822-6D71-2734A83B49D6}"/>
                  </a:ext>
                </a:extLst>
              </p:cNvPr>
              <p:cNvSpPr>
                <a:spLocks noGrp="1"/>
              </p:cNvSpPr>
              <p:nvPr>
                <p:ph idx="1"/>
              </p:nvPr>
            </p:nvSpPr>
            <p:spPr>
              <a:xfrm>
                <a:off x="648184" y="1555668"/>
                <a:ext cx="5447816" cy="5033795"/>
              </a:xfrm>
            </p:spPr>
            <p:txBody>
              <a:bodyPr>
                <a:normAutofit/>
              </a:bodyPr>
              <a:lstStyle/>
              <a:p>
                <a:pPr marL="0" marR="0" indent="0">
                  <a:spcBef>
                    <a:spcPts val="0"/>
                  </a:spcBef>
                  <a:spcAft>
                    <a:spcPts val="0"/>
                  </a:spcAft>
                  <a:buNone/>
                  <a:tabLst>
                    <a:tab pos="449263" algn="l"/>
                  </a:tabLst>
                </a:pPr>
                <a:r>
                  <a:rPr lang="en-US" dirty="0"/>
                  <a:t>KCL at nodes A, B, and C: </a:t>
                </a:r>
                <a:endParaRPr lang="en-US" sz="2400" i="1" kern="12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tabLst>
                    <a:tab pos="449263" algn="l"/>
                  </a:tabLst>
                </a:pPr>
                <a:endParaRPr lang="en-US" sz="2400" i="1" dirty="0">
                  <a:solidFill>
                    <a:srgbClr val="000000"/>
                  </a:solidFill>
                  <a:latin typeface="Cambria Math" panose="02040503050406030204" pitchFamily="18" charset="0"/>
                  <a:ea typeface="Times New Roman" panose="02020603050405020304" pitchFamily="18" charset="0"/>
                  <a:cs typeface="Times New Roman" panose="02020603050405020304" pitchFamily="18" charset="0"/>
                </a:endParaRPr>
              </a:p>
              <a:p>
                <a:pPr marL="0" indent="0">
                  <a:spcBef>
                    <a:spcPts val="0"/>
                  </a:spcBef>
                  <a:buNone/>
                  <a:tabLst>
                    <a:tab pos="392113" algn="l"/>
                  </a:tabLst>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𝐴</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𝐴𝐵</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𝐶𝐴</m:t>
                            </m:r>
                          </m:sub>
                        </m:sSub>
                      </m:e>
                    </m:acc>
                  </m:oMath>
                </a14:m>
                <a:r>
                  <a:rPr lang="en-US" sz="2400" i="1" dirty="0"/>
                  <a:t> </a:t>
                </a:r>
              </a:p>
              <a:p>
                <a:pPr marL="0" indent="0">
                  <a:spcBef>
                    <a:spcPts val="0"/>
                  </a:spcBef>
                  <a:buNone/>
                  <a:tabLst>
                    <a:tab pos="392113" algn="l"/>
                  </a:tabLst>
                </a:pPr>
                <a:r>
                  <a:rPr lang="en-US" sz="2400" dirty="0"/>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𝜃</m:t>
                        </m:r>
                      </m:e>
                    </m:d>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+120°−</m:t>
                        </m:r>
                        <m:r>
                          <a:rPr lang="en-US" sz="2400" i="1">
                            <a:latin typeface="Cambria Math" panose="02040503050406030204" pitchFamily="18" charset="0"/>
                          </a:rPr>
                          <m:t>𝜃</m:t>
                        </m:r>
                      </m:e>
                    </m:d>
                  </m:oMath>
                </a14:m>
                <a:r>
                  <a:rPr lang="en-US" sz="2400" i="1" dirty="0"/>
                  <a:t> </a:t>
                </a:r>
              </a:p>
              <a:p>
                <a:pPr marL="0" indent="0">
                  <a:spcBef>
                    <a:spcPts val="0"/>
                  </a:spcBef>
                  <a:buNone/>
                  <a:tabLst>
                    <a:tab pos="392113" algn="l"/>
                  </a:tabLst>
                </a:pPr>
                <a:r>
                  <a:rPr lang="en-US" sz="2400" dirty="0"/>
                  <a:t>	</a:t>
                </a:r>
                <a14:m>
                  <m:oMath xmlns:m="http://schemas.openxmlformats.org/officeDocument/2006/math">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3</m:t>
                        </m:r>
                      </m:e>
                    </m:rad>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−30°</m:t>
                        </m:r>
                      </m:e>
                    </m:d>
                  </m:oMath>
                </a14:m>
                <a:r>
                  <a:rPr lang="en-US" sz="2400" dirty="0"/>
                  <a:t> </a:t>
                </a:r>
              </a:p>
              <a:p>
                <a:pPr marL="0" indent="0">
                  <a:spcBef>
                    <a:spcPts val="0"/>
                  </a:spcBef>
                  <a:buNone/>
                  <a:tabLst>
                    <a:tab pos="392113" algn="l"/>
                  </a:tabLst>
                </a:pPr>
                <a:endParaRPr lang="en-US" sz="2400" dirty="0"/>
              </a:p>
              <a:p>
                <a:pPr marL="0" indent="0">
                  <a:spcBef>
                    <a:spcPts val="0"/>
                  </a:spcBef>
                  <a:buNone/>
                  <a:tabLst>
                    <a:tab pos="392113" algn="l"/>
                  </a:tabLst>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𝐵𝐶</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𝐴𝐵</m:t>
                            </m:r>
                          </m:sub>
                        </m:sSub>
                      </m:e>
                    </m:acc>
                  </m:oMath>
                </a14:m>
                <a:r>
                  <a:rPr lang="en-US" sz="2400" i="1" dirty="0"/>
                  <a:t> </a:t>
                </a:r>
              </a:p>
              <a:p>
                <a:pPr marL="0" indent="0">
                  <a:spcBef>
                    <a:spcPts val="0"/>
                  </a:spcBef>
                  <a:buNone/>
                  <a:tabLst>
                    <a:tab pos="392113" algn="l"/>
                  </a:tabLst>
                </a:pPr>
                <a:r>
                  <a:rPr lang="en-US" sz="2400" dirty="0"/>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−120°−</m:t>
                        </m:r>
                        <m:r>
                          <a:rPr lang="en-US" sz="2400" i="1">
                            <a:latin typeface="Cambria Math" panose="02040503050406030204" pitchFamily="18" charset="0"/>
                          </a:rPr>
                          <m:t>𝜃</m:t>
                        </m:r>
                      </m:e>
                    </m:d>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𝜃</m:t>
                        </m:r>
                      </m:e>
                    </m:d>
                  </m:oMath>
                </a14:m>
                <a:r>
                  <a:rPr lang="en-US" sz="2400" i="1" dirty="0"/>
                  <a:t> </a:t>
                </a:r>
              </a:p>
              <a:p>
                <a:pPr marL="0" indent="0">
                  <a:spcBef>
                    <a:spcPts val="0"/>
                  </a:spcBef>
                  <a:buNone/>
                  <a:tabLst>
                    <a:tab pos="392113" algn="l"/>
                  </a:tabLst>
                </a:pPr>
                <a:r>
                  <a:rPr lang="en-US" sz="2400" dirty="0"/>
                  <a:t>	</a:t>
                </a:r>
                <a14:m>
                  <m:oMath xmlns:m="http://schemas.openxmlformats.org/officeDocument/2006/math">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3</m:t>
                        </m:r>
                      </m:e>
                    </m:rad>
                    <m:r>
                      <a:rPr lang="en-US" sz="2400" i="1">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−150°)</m:t>
                    </m:r>
                  </m:oMath>
                </a14:m>
                <a:endParaRPr lang="en-US" sz="2400" i="1" dirty="0"/>
              </a:p>
              <a:p>
                <a:pPr marL="0" indent="0">
                  <a:spcBef>
                    <a:spcPts val="0"/>
                  </a:spcBef>
                  <a:buNone/>
                  <a:tabLst>
                    <a:tab pos="392113" algn="l"/>
                  </a:tabLst>
                </a:pPr>
                <a:r>
                  <a:rPr lang="en-US" sz="2400" i="1" dirty="0"/>
                  <a:t> </a:t>
                </a:r>
              </a:p>
              <a:p>
                <a:pPr marL="0" indent="0">
                  <a:spcBef>
                    <a:spcPts val="0"/>
                  </a:spcBef>
                  <a:buNone/>
                  <a:tabLst>
                    <a:tab pos="392113" algn="l"/>
                  </a:tabLst>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𝐶</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𝐶𝐴</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𝐵𝐶</m:t>
                            </m:r>
                          </m:sub>
                        </m:sSub>
                      </m:e>
                    </m:acc>
                  </m:oMath>
                </a14:m>
                <a:r>
                  <a:rPr lang="en-US" sz="2400" i="1" dirty="0"/>
                  <a:t> </a:t>
                </a:r>
              </a:p>
              <a:p>
                <a:pPr marL="0" indent="0">
                  <a:spcBef>
                    <a:spcPts val="0"/>
                  </a:spcBef>
                  <a:buNone/>
                  <a:tabLst>
                    <a:tab pos="392113" algn="l"/>
                  </a:tabLst>
                </a:pPr>
                <a:r>
                  <a:rPr lang="en-US" sz="2400" i="1" dirty="0"/>
                  <a:t>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+120°−</m:t>
                        </m:r>
                        <m:r>
                          <a:rPr lang="en-US" sz="2400" i="1">
                            <a:latin typeface="Cambria Math" panose="02040503050406030204" pitchFamily="18" charset="0"/>
                          </a:rPr>
                          <m:t>𝜃</m:t>
                        </m:r>
                      </m:e>
                    </m:d>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−120°−</m:t>
                        </m:r>
                        <m:r>
                          <a:rPr lang="en-US" sz="2400" i="1">
                            <a:latin typeface="Cambria Math" panose="02040503050406030204" pitchFamily="18" charset="0"/>
                          </a:rPr>
                          <m:t>𝜃</m:t>
                        </m:r>
                      </m:e>
                    </m:d>
                  </m:oMath>
                </a14:m>
                <a:r>
                  <a:rPr lang="en-US" sz="2400" i="1" dirty="0"/>
                  <a:t> </a:t>
                </a:r>
              </a:p>
              <a:p>
                <a:pPr marL="0" indent="0">
                  <a:spcBef>
                    <a:spcPts val="0"/>
                  </a:spcBef>
                  <a:buNone/>
                  <a:tabLst>
                    <a:tab pos="392113" algn="l"/>
                  </a:tabLst>
                </a:pPr>
                <a:r>
                  <a:rPr lang="en-US" sz="2400" dirty="0"/>
                  <a:t>	</a:t>
                </a:r>
                <a14:m>
                  <m:oMath xmlns:m="http://schemas.openxmlformats.org/officeDocument/2006/math">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3</m:t>
                        </m:r>
                      </m:e>
                    </m:rad>
                    <m:r>
                      <a:rPr lang="en-US" sz="2400" i="1">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+90°)</m:t>
                    </m:r>
                  </m:oMath>
                </a14:m>
                <a:r>
                  <a:rPr lang="en-US" sz="2400" i="1" dirty="0"/>
                  <a:t>  </a:t>
                </a:r>
              </a:p>
              <a:p>
                <a:pPr marL="0" marR="0" indent="0">
                  <a:spcBef>
                    <a:spcPts val="0"/>
                  </a:spcBef>
                  <a:spcAft>
                    <a:spcPts val="0"/>
                  </a:spcAft>
                  <a:buNone/>
                </a:pPr>
                <a:endParaRPr lang="en-US" sz="2400" i="1" dirty="0">
                  <a:solidFill>
                    <a:srgbClr val="000000"/>
                  </a:solidFill>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F01628D-279C-7822-6D71-2734A83B49D6}"/>
                  </a:ext>
                </a:extLst>
              </p:cNvPr>
              <p:cNvSpPr>
                <a:spLocks noGrp="1" noRot="1" noChangeAspect="1" noMove="1" noResize="1" noEditPoints="1" noAdjustHandles="1" noChangeArrowheads="1" noChangeShapeType="1" noTextEdit="1"/>
              </p:cNvSpPr>
              <p:nvPr>
                <p:ph idx="1"/>
              </p:nvPr>
            </p:nvSpPr>
            <p:spPr>
              <a:xfrm>
                <a:off x="648184" y="1555668"/>
                <a:ext cx="5447816" cy="5033795"/>
              </a:xfrm>
              <a:blipFill>
                <a:blip r:embed="rId2"/>
                <a:stretch>
                  <a:fillRect l="-2320" t="-20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BC452A-A39A-E0B5-9CA3-7F489DC4357B}"/>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68AF01D-CACD-5383-3523-7DBCBFFAE546}"/>
              </a:ext>
            </a:extLst>
          </p:cNvPr>
          <p:cNvSpPr>
            <a:spLocks noGrp="1"/>
          </p:cNvSpPr>
          <p:nvPr>
            <p:ph type="sldNum" sz="quarter" idx="12"/>
          </p:nvPr>
        </p:nvSpPr>
        <p:spPr/>
        <p:txBody>
          <a:bodyPr/>
          <a:lstStyle/>
          <a:p>
            <a:fld id="{697646A6-6B76-9347-9EA0-ECEE7D8FD72D}" type="slidenum">
              <a:rPr lang="en-US" smtClean="0"/>
              <a:t>49</a:t>
            </a:fld>
            <a:endParaRPr lang="en-US"/>
          </a:p>
        </p:txBody>
      </p:sp>
      <p:grpSp>
        <p:nvGrpSpPr>
          <p:cNvPr id="45" name="Group 44">
            <a:extLst>
              <a:ext uri="{FF2B5EF4-FFF2-40B4-BE49-F238E27FC236}">
                <a16:creationId xmlns:a16="http://schemas.microsoft.com/office/drawing/2014/main" id="{47F2F495-BFA6-A29E-FE68-1ACB3328DEF7}"/>
              </a:ext>
            </a:extLst>
          </p:cNvPr>
          <p:cNvGrpSpPr/>
          <p:nvPr/>
        </p:nvGrpSpPr>
        <p:grpSpPr>
          <a:xfrm>
            <a:off x="6262335" y="1956689"/>
            <a:ext cx="5492075" cy="3819252"/>
            <a:chOff x="2234345" y="1525913"/>
            <a:chExt cx="5492075" cy="3819252"/>
          </a:xfrm>
        </p:grpSpPr>
        <p:cxnSp>
          <p:nvCxnSpPr>
            <p:cNvPr id="46" name="Straight Arrow Connector 45">
              <a:extLst>
                <a:ext uri="{FF2B5EF4-FFF2-40B4-BE49-F238E27FC236}">
                  <a16:creationId xmlns:a16="http://schemas.microsoft.com/office/drawing/2014/main" id="{D02F90CD-4AF6-6A5A-1140-2474F85B8FDE}"/>
                </a:ext>
              </a:extLst>
            </p:cNvPr>
            <p:cNvCxnSpPr>
              <a:cxnSpLocks/>
            </p:cNvCxnSpPr>
            <p:nvPr/>
          </p:nvCxnSpPr>
          <p:spPr>
            <a:xfrm flipV="1">
              <a:off x="2659744" y="1615051"/>
              <a:ext cx="0" cy="3181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D2F56A6-DF32-369D-5833-41D0A9AC2EBE}"/>
                </a:ext>
              </a:extLst>
            </p:cNvPr>
            <p:cNvCxnSpPr>
              <a:cxnSpLocks/>
            </p:cNvCxnSpPr>
            <p:nvPr/>
          </p:nvCxnSpPr>
          <p:spPr>
            <a:xfrm>
              <a:off x="3436955" y="1697470"/>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74A659-3E5E-4872-2B9D-7C56905A511D}"/>
                    </a:ext>
                  </a:extLst>
                </p:cNvPr>
                <p:cNvSpPr txBox="1"/>
                <p:nvPr/>
              </p:nvSpPr>
              <p:spPr>
                <a:xfrm>
                  <a:off x="2234345" y="3067512"/>
                  <a:ext cx="395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𝐴𝐵</m:t>
                                </m:r>
                              </m:sub>
                            </m:sSub>
                          </m:e>
                        </m:acc>
                      </m:oMath>
                    </m:oMathPara>
                  </a14:m>
                  <a:endParaRPr lang="en-US" dirty="0"/>
                </a:p>
              </p:txBody>
            </p:sp>
          </mc:Choice>
          <mc:Fallback xmlns="">
            <p:sp>
              <p:nvSpPr>
                <p:cNvPr id="48" name="TextBox 47">
                  <a:extLst>
                    <a:ext uri="{FF2B5EF4-FFF2-40B4-BE49-F238E27FC236}">
                      <a16:creationId xmlns:a16="http://schemas.microsoft.com/office/drawing/2014/main" id="{C674A659-3E5E-4872-2B9D-7C56905A511D}"/>
                    </a:ext>
                  </a:extLst>
                </p:cNvPr>
                <p:cNvSpPr txBox="1">
                  <a:spLocks noRot="1" noChangeAspect="1" noMove="1" noResize="1" noEditPoints="1" noAdjustHandles="1" noChangeArrowheads="1" noChangeShapeType="1" noTextEdit="1"/>
                </p:cNvSpPr>
                <p:nvPr/>
              </p:nvSpPr>
              <p:spPr>
                <a:xfrm>
                  <a:off x="2234345" y="3067512"/>
                  <a:ext cx="395108" cy="276999"/>
                </a:xfrm>
                <a:prstGeom prst="rect">
                  <a:avLst/>
                </a:prstGeom>
                <a:blipFill>
                  <a:blip r:embed="rId3"/>
                  <a:stretch>
                    <a:fillRect l="-9091" r="-3030" b="-13043"/>
                  </a:stretch>
                </a:blipFill>
              </p:spPr>
              <p:txBody>
                <a:bodyPr/>
                <a:lstStyle/>
                <a:p>
                  <a:r>
                    <a:rPr lang="en-US">
                      <a:noFill/>
                    </a:rPr>
                    <a:t> </a:t>
                  </a:r>
                </a:p>
              </p:txBody>
            </p:sp>
          </mc:Fallback>
        </mc:AlternateContent>
        <p:sp>
          <p:nvSpPr>
            <p:cNvPr id="49" name="Freeform 48">
              <a:extLst>
                <a:ext uri="{FF2B5EF4-FFF2-40B4-BE49-F238E27FC236}">
                  <a16:creationId xmlns:a16="http://schemas.microsoft.com/office/drawing/2014/main" id="{817A0EAE-306D-2D4C-F412-92EFE286AD85}"/>
                </a:ext>
              </a:extLst>
            </p:cNvPr>
            <p:cNvSpPr/>
            <p:nvPr/>
          </p:nvSpPr>
          <p:spPr>
            <a:xfrm flipH="1" flipV="1">
              <a:off x="2637976" y="1525913"/>
              <a:ext cx="3226547"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EC0E781-86C6-78D3-4E67-77957086CE44}"/>
                </a:ext>
              </a:extLst>
            </p:cNvPr>
            <p:cNvGrpSpPr/>
            <p:nvPr/>
          </p:nvGrpSpPr>
          <p:grpSpPr>
            <a:xfrm flipV="1">
              <a:off x="3055255" y="3888645"/>
              <a:ext cx="1677814" cy="331380"/>
              <a:chOff x="7657149" y="2502753"/>
              <a:chExt cx="985336" cy="331380"/>
            </a:xfrm>
          </p:grpSpPr>
          <p:cxnSp>
            <p:nvCxnSpPr>
              <p:cNvPr id="82" name="Straight Connector 81">
                <a:extLst>
                  <a:ext uri="{FF2B5EF4-FFF2-40B4-BE49-F238E27FC236}">
                    <a16:creationId xmlns:a16="http://schemas.microsoft.com/office/drawing/2014/main" id="{E02E3D34-7FD6-034F-8E2C-CA57FFFC7001}"/>
                  </a:ext>
                </a:extLst>
              </p:cNvPr>
              <p:cNvCxnSpPr>
                <a:cxnSpLocks/>
              </p:cNvCxnSpPr>
              <p:nvPr/>
            </p:nvCxnSpPr>
            <p:spPr>
              <a:xfrm>
                <a:off x="8361616" y="2503048"/>
                <a:ext cx="28086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8B2607-7742-C6F2-AD3B-AD0F1E1C2BB1}"/>
                  </a:ext>
                </a:extLst>
              </p:cNvPr>
              <p:cNvCxnSpPr>
                <a:cxnSpLocks/>
              </p:cNvCxnSpPr>
              <p:nvPr/>
            </p:nvCxnSpPr>
            <p:spPr>
              <a:xfrm flipV="1">
                <a:off x="7657149" y="2502753"/>
                <a:ext cx="7044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8FA056A-5A4B-734F-BE3D-07FD0ABBBDD9}"/>
                </a:ext>
              </a:extLst>
            </p:cNvPr>
            <p:cNvGrpSpPr/>
            <p:nvPr/>
          </p:nvGrpSpPr>
          <p:grpSpPr>
            <a:xfrm flipV="1">
              <a:off x="2659752" y="3884259"/>
              <a:ext cx="5066668" cy="972790"/>
              <a:chOff x="7425625" y="1894889"/>
              <a:chExt cx="3835932" cy="932288"/>
            </a:xfrm>
          </p:grpSpPr>
          <p:cxnSp>
            <p:nvCxnSpPr>
              <p:cNvPr id="80" name="Straight Connector 79">
                <a:extLst>
                  <a:ext uri="{FF2B5EF4-FFF2-40B4-BE49-F238E27FC236}">
                    <a16:creationId xmlns:a16="http://schemas.microsoft.com/office/drawing/2014/main" id="{BFA01FF6-7EB1-7AA0-2452-B51D3DD3E671}"/>
                  </a:ext>
                </a:extLst>
              </p:cNvPr>
              <p:cNvCxnSpPr>
                <a:cxnSpLocks/>
              </p:cNvCxnSpPr>
              <p:nvPr/>
            </p:nvCxnSpPr>
            <p:spPr>
              <a:xfrm flipH="1">
                <a:off x="10703453" y="2496091"/>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80">
                <a:extLst>
                  <a:ext uri="{FF2B5EF4-FFF2-40B4-BE49-F238E27FC236}">
                    <a16:creationId xmlns:a16="http://schemas.microsoft.com/office/drawing/2014/main" id="{CAF251A9-18B2-2A5E-25EB-B17E826C6158}"/>
                  </a:ext>
                </a:extLst>
              </p:cNvPr>
              <p:cNvSpPr/>
              <p:nvPr/>
            </p:nvSpPr>
            <p:spPr>
              <a:xfrm flipH="1" flipV="1">
                <a:off x="7425625" y="1894889"/>
                <a:ext cx="3824944"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2" name="Straight Arrow Connector 51">
              <a:extLst>
                <a:ext uri="{FF2B5EF4-FFF2-40B4-BE49-F238E27FC236}">
                  <a16:creationId xmlns:a16="http://schemas.microsoft.com/office/drawing/2014/main" id="{FD102773-F56C-00C2-9D94-126613A01C8B}"/>
                </a:ext>
              </a:extLst>
            </p:cNvPr>
            <p:cNvCxnSpPr>
              <a:cxnSpLocks/>
            </p:cNvCxnSpPr>
            <p:nvPr/>
          </p:nvCxnSpPr>
          <p:spPr>
            <a:xfrm>
              <a:off x="3055255" y="4274458"/>
              <a:ext cx="0" cy="534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5271F47-E65B-3DE1-CF82-E0C04A8B8656}"/>
                </a:ext>
              </a:extLst>
            </p:cNvPr>
            <p:cNvCxnSpPr>
              <a:cxnSpLocks/>
            </p:cNvCxnSpPr>
            <p:nvPr/>
          </p:nvCxnSpPr>
          <p:spPr>
            <a:xfrm>
              <a:off x="3055255" y="1625051"/>
              <a:ext cx="0" cy="2511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B009AE8-6FFF-C545-4C45-2ACF8B2800CC}"/>
                </a:ext>
              </a:extLst>
            </p:cNvPr>
            <p:cNvCxnSpPr>
              <a:cxnSpLocks/>
            </p:cNvCxnSpPr>
            <p:nvPr/>
          </p:nvCxnSpPr>
          <p:spPr>
            <a:xfrm>
              <a:off x="3436955" y="4078574"/>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B3E453-DA41-9593-DAC2-8E9A3230D894}"/>
                </a:ext>
              </a:extLst>
            </p:cNvPr>
            <p:cNvCxnSpPr>
              <a:cxnSpLocks/>
            </p:cNvCxnSpPr>
            <p:nvPr/>
          </p:nvCxnSpPr>
          <p:spPr>
            <a:xfrm>
              <a:off x="3436955" y="4982307"/>
              <a:ext cx="7377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91BBE6-6D6F-00EA-BA2A-CE898A06EE3B}"/>
                    </a:ext>
                  </a:extLst>
                </p:cNvPr>
                <p:cNvSpPr txBox="1"/>
                <p:nvPr/>
              </p:nvSpPr>
              <p:spPr>
                <a:xfrm>
                  <a:off x="3132944" y="2742107"/>
                  <a:ext cx="392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𝐶𝐴</m:t>
                                </m:r>
                              </m:sub>
                            </m:sSub>
                          </m:e>
                        </m:acc>
                      </m:oMath>
                    </m:oMathPara>
                  </a14:m>
                  <a:endParaRPr lang="en-US" dirty="0"/>
                </a:p>
              </p:txBody>
            </p:sp>
          </mc:Choice>
          <mc:Fallback xmlns="">
            <p:sp>
              <p:nvSpPr>
                <p:cNvPr id="56" name="TextBox 55">
                  <a:extLst>
                    <a:ext uri="{FF2B5EF4-FFF2-40B4-BE49-F238E27FC236}">
                      <a16:creationId xmlns:a16="http://schemas.microsoft.com/office/drawing/2014/main" id="{FA91BBE6-6D6F-00EA-BA2A-CE898A06EE3B}"/>
                    </a:ext>
                  </a:extLst>
                </p:cNvPr>
                <p:cNvSpPr txBox="1">
                  <a:spLocks noRot="1" noChangeAspect="1" noMove="1" noResize="1" noEditPoints="1" noAdjustHandles="1" noChangeArrowheads="1" noChangeShapeType="1" noTextEdit="1"/>
                </p:cNvSpPr>
                <p:nvPr/>
              </p:nvSpPr>
              <p:spPr>
                <a:xfrm>
                  <a:off x="3132944" y="2742107"/>
                  <a:ext cx="392543" cy="276999"/>
                </a:xfrm>
                <a:prstGeom prst="rect">
                  <a:avLst/>
                </a:prstGeom>
                <a:blipFill>
                  <a:blip r:embed="rId4"/>
                  <a:stretch>
                    <a:fillRect l="-16129"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01335AE-B738-0E85-0FE0-12E3933D3083}"/>
                    </a:ext>
                  </a:extLst>
                </p:cNvPr>
                <p:cNvSpPr txBox="1"/>
                <p:nvPr/>
              </p:nvSpPr>
              <p:spPr>
                <a:xfrm>
                  <a:off x="3132944" y="4403094"/>
                  <a:ext cx="399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𝐵𝐶</m:t>
                                </m:r>
                              </m:sub>
                            </m:sSub>
                          </m:e>
                        </m:acc>
                      </m:oMath>
                    </m:oMathPara>
                  </a14:m>
                  <a:endParaRPr lang="en-US" dirty="0"/>
                </a:p>
              </p:txBody>
            </p:sp>
          </mc:Choice>
          <mc:Fallback xmlns="">
            <p:sp>
              <p:nvSpPr>
                <p:cNvPr id="57" name="TextBox 56">
                  <a:extLst>
                    <a:ext uri="{FF2B5EF4-FFF2-40B4-BE49-F238E27FC236}">
                      <a16:creationId xmlns:a16="http://schemas.microsoft.com/office/drawing/2014/main" id="{A01335AE-B738-0E85-0FE0-12E3933D3083}"/>
                    </a:ext>
                  </a:extLst>
                </p:cNvPr>
                <p:cNvSpPr txBox="1">
                  <a:spLocks noRot="1" noChangeAspect="1" noMove="1" noResize="1" noEditPoints="1" noAdjustHandles="1" noChangeArrowheads="1" noChangeShapeType="1" noTextEdit="1"/>
                </p:cNvSpPr>
                <p:nvPr/>
              </p:nvSpPr>
              <p:spPr>
                <a:xfrm>
                  <a:off x="3132944" y="4403094"/>
                  <a:ext cx="399853" cy="276999"/>
                </a:xfrm>
                <a:prstGeom prst="rect">
                  <a:avLst/>
                </a:prstGeom>
                <a:blipFill>
                  <a:blip r:embed="rId5"/>
                  <a:stretch>
                    <a:fillRect l="-15625" r="-3125" b="-13043"/>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18451835-C8D3-AE5A-1F9A-6CD8516A501B}"/>
                </a:ext>
              </a:extLst>
            </p:cNvPr>
            <p:cNvSpPr txBox="1"/>
            <p:nvPr/>
          </p:nvSpPr>
          <p:spPr>
            <a:xfrm>
              <a:off x="5903420" y="1746453"/>
              <a:ext cx="317716" cy="369332"/>
            </a:xfrm>
            <a:prstGeom prst="rect">
              <a:avLst/>
            </a:prstGeom>
            <a:noFill/>
          </p:spPr>
          <p:txBody>
            <a:bodyPr wrap="none" rtlCol="0">
              <a:spAutoFit/>
            </a:bodyPr>
            <a:lstStyle/>
            <a:p>
              <a:r>
                <a:rPr lang="en-US" dirty="0"/>
                <a:t>A</a:t>
              </a:r>
            </a:p>
          </p:txBody>
        </p:sp>
        <p:sp>
          <p:nvSpPr>
            <p:cNvPr id="59" name="TextBox 58">
              <a:extLst>
                <a:ext uri="{FF2B5EF4-FFF2-40B4-BE49-F238E27FC236}">
                  <a16:creationId xmlns:a16="http://schemas.microsoft.com/office/drawing/2014/main" id="{963A3181-2CE4-BE7C-3AEB-7CA40C965360}"/>
                </a:ext>
              </a:extLst>
            </p:cNvPr>
            <p:cNvSpPr txBox="1"/>
            <p:nvPr/>
          </p:nvSpPr>
          <p:spPr>
            <a:xfrm>
              <a:off x="4416266" y="3607064"/>
              <a:ext cx="308098" cy="369332"/>
            </a:xfrm>
            <a:prstGeom prst="rect">
              <a:avLst/>
            </a:prstGeom>
            <a:noFill/>
          </p:spPr>
          <p:txBody>
            <a:bodyPr wrap="none" rtlCol="0">
              <a:spAutoFit/>
            </a:bodyPr>
            <a:lstStyle/>
            <a:p>
              <a:r>
                <a:rPr lang="en-US" dirty="0"/>
                <a:t>C</a:t>
              </a:r>
            </a:p>
          </p:txBody>
        </p:sp>
        <p:sp>
          <p:nvSpPr>
            <p:cNvPr id="60" name="TextBox 59">
              <a:extLst>
                <a:ext uri="{FF2B5EF4-FFF2-40B4-BE49-F238E27FC236}">
                  <a16:creationId xmlns:a16="http://schemas.microsoft.com/office/drawing/2014/main" id="{9FE31464-036E-B1D2-3388-E91454B3AF7C}"/>
                </a:ext>
              </a:extLst>
            </p:cNvPr>
            <p:cNvSpPr txBox="1"/>
            <p:nvPr/>
          </p:nvSpPr>
          <p:spPr>
            <a:xfrm>
              <a:off x="7049377" y="3616025"/>
              <a:ext cx="309700"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155C159-FEA6-5E3F-A77A-F0C1BAE14E60}"/>
                    </a:ext>
                  </a:extLst>
                </p:cNvPr>
                <p:cNvSpPr txBox="1"/>
                <p:nvPr/>
              </p:nvSpPr>
              <p:spPr>
                <a:xfrm>
                  <a:off x="3586942" y="1802265"/>
                  <a:ext cx="239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m:t>
                                </m:r>
                              </m:sub>
                            </m:sSub>
                          </m:e>
                        </m:acc>
                      </m:oMath>
                    </m:oMathPara>
                  </a14:m>
                  <a:endParaRPr lang="en-US" dirty="0"/>
                </a:p>
              </p:txBody>
            </p:sp>
          </mc:Choice>
          <mc:Fallback xmlns="">
            <p:sp>
              <p:nvSpPr>
                <p:cNvPr id="61" name="TextBox 60">
                  <a:extLst>
                    <a:ext uri="{FF2B5EF4-FFF2-40B4-BE49-F238E27FC236}">
                      <a16:creationId xmlns:a16="http://schemas.microsoft.com/office/drawing/2014/main" id="{C155C159-FEA6-5E3F-A77A-F0C1BAE14E60}"/>
                    </a:ext>
                  </a:extLst>
                </p:cNvPr>
                <p:cNvSpPr txBox="1">
                  <a:spLocks noRot="1" noChangeAspect="1" noMove="1" noResize="1" noEditPoints="1" noAdjustHandles="1" noChangeArrowheads="1" noChangeShapeType="1" noTextEdit="1"/>
                </p:cNvSpPr>
                <p:nvPr/>
              </p:nvSpPr>
              <p:spPr>
                <a:xfrm>
                  <a:off x="3586942" y="1802265"/>
                  <a:ext cx="239488" cy="276999"/>
                </a:xfrm>
                <a:prstGeom prst="rect">
                  <a:avLst/>
                </a:prstGeom>
                <a:blipFill>
                  <a:blip r:embed="rId6"/>
                  <a:stretch>
                    <a:fillRect l="-20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A79FB63-A7BA-9836-1D78-3EE029692E80}"/>
                    </a:ext>
                  </a:extLst>
                </p:cNvPr>
                <p:cNvSpPr txBox="1"/>
                <p:nvPr/>
              </p:nvSpPr>
              <p:spPr>
                <a:xfrm>
                  <a:off x="3591142" y="3729717"/>
                  <a:ext cx="247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e>
                        </m:acc>
                      </m:oMath>
                    </m:oMathPara>
                  </a14:m>
                  <a:endParaRPr lang="en-US" dirty="0"/>
                </a:p>
              </p:txBody>
            </p:sp>
          </mc:Choice>
          <mc:Fallback xmlns="">
            <p:sp>
              <p:nvSpPr>
                <p:cNvPr id="62" name="TextBox 61">
                  <a:extLst>
                    <a:ext uri="{FF2B5EF4-FFF2-40B4-BE49-F238E27FC236}">
                      <a16:creationId xmlns:a16="http://schemas.microsoft.com/office/drawing/2014/main" id="{4A79FB63-A7BA-9836-1D78-3EE029692E80}"/>
                    </a:ext>
                  </a:extLst>
                </p:cNvPr>
                <p:cNvSpPr txBox="1">
                  <a:spLocks noRot="1" noChangeAspect="1" noMove="1" noResize="1" noEditPoints="1" noAdjustHandles="1" noChangeArrowheads="1" noChangeShapeType="1" noTextEdit="1"/>
                </p:cNvSpPr>
                <p:nvPr/>
              </p:nvSpPr>
              <p:spPr>
                <a:xfrm>
                  <a:off x="3591142" y="3729717"/>
                  <a:ext cx="247055" cy="276999"/>
                </a:xfrm>
                <a:prstGeom prst="rect">
                  <a:avLst/>
                </a:prstGeom>
                <a:blipFill>
                  <a:blip r:embed="rId7"/>
                  <a:stretch>
                    <a:fillRect l="-25000" r="-5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0F01D53-3D78-E21D-BB03-8467DB6B71A8}"/>
                    </a:ext>
                  </a:extLst>
                </p:cNvPr>
                <p:cNvSpPr txBox="1"/>
                <p:nvPr/>
              </p:nvSpPr>
              <p:spPr>
                <a:xfrm>
                  <a:off x="3588858" y="5068166"/>
                  <a:ext cx="255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e>
                        </m:acc>
                      </m:oMath>
                    </m:oMathPara>
                  </a14:m>
                  <a:endParaRPr lang="en-US" dirty="0"/>
                </a:p>
              </p:txBody>
            </p:sp>
          </mc:Choice>
          <mc:Fallback xmlns="">
            <p:sp>
              <p:nvSpPr>
                <p:cNvPr id="63" name="TextBox 62">
                  <a:extLst>
                    <a:ext uri="{FF2B5EF4-FFF2-40B4-BE49-F238E27FC236}">
                      <a16:creationId xmlns:a16="http://schemas.microsoft.com/office/drawing/2014/main" id="{70F01D53-3D78-E21D-BB03-8467DB6B71A8}"/>
                    </a:ext>
                  </a:extLst>
                </p:cNvPr>
                <p:cNvSpPr txBox="1">
                  <a:spLocks noRot="1" noChangeAspect="1" noMove="1" noResize="1" noEditPoints="1" noAdjustHandles="1" noChangeArrowheads="1" noChangeShapeType="1" noTextEdit="1"/>
                </p:cNvSpPr>
                <p:nvPr/>
              </p:nvSpPr>
              <p:spPr>
                <a:xfrm>
                  <a:off x="3588858" y="5068166"/>
                  <a:ext cx="255390" cy="276999"/>
                </a:xfrm>
                <a:prstGeom prst="rect">
                  <a:avLst/>
                </a:prstGeom>
                <a:blipFill>
                  <a:blip r:embed="rId8"/>
                  <a:stretch>
                    <a:fillRect l="-19048" r="-4762" b="-13043"/>
                  </a:stretch>
                </a:blipFill>
              </p:spPr>
              <p:txBody>
                <a:bodyPr/>
                <a:lstStyle/>
                <a:p>
                  <a:r>
                    <a:rPr lang="en-US">
                      <a:noFill/>
                    </a:rPr>
                    <a:t> </a:t>
                  </a:r>
                </a:p>
              </p:txBody>
            </p:sp>
          </mc:Fallback>
        </mc:AlternateContent>
        <p:sp>
          <p:nvSpPr>
            <p:cNvPr id="64" name="Triangle 63">
              <a:extLst>
                <a:ext uri="{FF2B5EF4-FFF2-40B4-BE49-F238E27FC236}">
                  <a16:creationId xmlns:a16="http://schemas.microsoft.com/office/drawing/2014/main" id="{7C47FA75-C586-9207-19F4-A4CB4EDC6E3A}"/>
                </a:ext>
              </a:extLst>
            </p:cNvPr>
            <p:cNvSpPr/>
            <p:nvPr/>
          </p:nvSpPr>
          <p:spPr>
            <a:xfrm>
              <a:off x="4731684" y="1933185"/>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31D2B44-FC56-D07E-1E8C-7959AD5CA108}"/>
                </a:ext>
              </a:extLst>
            </p:cNvPr>
            <p:cNvGrpSpPr/>
            <p:nvPr/>
          </p:nvGrpSpPr>
          <p:grpSpPr>
            <a:xfrm flipV="1">
              <a:off x="5595880" y="3616025"/>
              <a:ext cx="520136" cy="520136"/>
              <a:chOff x="8866928" y="4016752"/>
              <a:chExt cx="520136" cy="520136"/>
            </a:xfrm>
            <a:solidFill>
              <a:schemeClr val="bg1"/>
            </a:solidFill>
          </p:grpSpPr>
          <p:sp>
            <p:nvSpPr>
              <p:cNvPr id="78" name="Rectangle 77">
                <a:extLst>
                  <a:ext uri="{FF2B5EF4-FFF2-40B4-BE49-F238E27FC236}">
                    <a16:creationId xmlns:a16="http://schemas.microsoft.com/office/drawing/2014/main" id="{2E816D3B-C202-849E-8945-8BF2E5157E70}"/>
                  </a:ext>
                </a:extLst>
              </p:cNvPr>
              <p:cNvSpPr/>
              <p:nvPr/>
            </p:nvSpPr>
            <p:spPr>
              <a:xfrm>
                <a:off x="8866928" y="4016752"/>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AEFB083-0854-3188-A65E-C0C4DF4D5FF5}"/>
                      </a:ext>
                    </a:extLst>
                  </p:cNvPr>
                  <p:cNvSpPr txBox="1"/>
                  <p:nvPr/>
                </p:nvSpPr>
                <p:spPr>
                  <a:xfrm rot="10800000">
                    <a:off x="8885537" y="4098106"/>
                    <a:ext cx="477631"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9" name="TextBox 78">
                    <a:extLst>
                      <a:ext uri="{FF2B5EF4-FFF2-40B4-BE49-F238E27FC236}">
                        <a16:creationId xmlns:a16="http://schemas.microsoft.com/office/drawing/2014/main" id="{1AEFB083-0854-3188-A65E-C0C4DF4D5FF5}"/>
                      </a:ext>
                    </a:extLst>
                  </p:cNvPr>
                  <p:cNvSpPr txBox="1">
                    <a:spLocks noRot="1" noChangeAspect="1" noMove="1" noResize="1" noEditPoints="1" noAdjustHandles="1" noChangeArrowheads="1" noChangeShapeType="1" noTextEdit="1"/>
                  </p:cNvSpPr>
                  <p:nvPr/>
                </p:nvSpPr>
                <p:spPr>
                  <a:xfrm rot="10800000">
                    <a:off x="8885537" y="4098106"/>
                    <a:ext cx="477631" cy="369332"/>
                  </a:xfrm>
                  <a:prstGeom prst="rect">
                    <a:avLst/>
                  </a:prstGeom>
                  <a:blipFill>
                    <a:blip r:embed="rId9"/>
                    <a:stretch>
                      <a:fillRect/>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27578C09-FB6A-6D7B-2083-819B3D508B09}"/>
                </a:ext>
              </a:extLst>
            </p:cNvPr>
            <p:cNvGrpSpPr/>
            <p:nvPr/>
          </p:nvGrpSpPr>
          <p:grpSpPr>
            <a:xfrm flipV="1">
              <a:off x="5012154" y="2689128"/>
              <a:ext cx="520136" cy="520136"/>
              <a:chOff x="9647668" y="2703194"/>
              <a:chExt cx="520136" cy="520136"/>
            </a:xfrm>
            <a:solidFill>
              <a:schemeClr val="bg1"/>
            </a:solidFill>
          </p:grpSpPr>
          <p:sp>
            <p:nvSpPr>
              <p:cNvPr id="76" name="Rectangle 75">
                <a:extLst>
                  <a:ext uri="{FF2B5EF4-FFF2-40B4-BE49-F238E27FC236}">
                    <a16:creationId xmlns:a16="http://schemas.microsoft.com/office/drawing/2014/main" id="{A1954110-400A-5960-2A5A-308B68D8B182}"/>
                  </a:ext>
                </a:extLst>
              </p:cNvPr>
              <p:cNvSpPr/>
              <p:nvPr/>
            </p:nvSpPr>
            <p:spPr>
              <a:xfrm rot="19796728">
                <a:off x="9647668" y="2703194"/>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4304DF6-6EC7-ACE0-50B4-446482225BBC}"/>
                      </a:ext>
                    </a:extLst>
                  </p:cNvPr>
                  <p:cNvSpPr txBox="1"/>
                  <p:nvPr/>
                </p:nvSpPr>
                <p:spPr>
                  <a:xfrm rot="10800000">
                    <a:off x="9730437" y="2772723"/>
                    <a:ext cx="30473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7" name="TextBox 76">
                    <a:extLst>
                      <a:ext uri="{FF2B5EF4-FFF2-40B4-BE49-F238E27FC236}">
                        <a16:creationId xmlns:a16="http://schemas.microsoft.com/office/drawing/2014/main" id="{64304DF6-6EC7-ACE0-50B4-446482225BBC}"/>
                      </a:ext>
                    </a:extLst>
                  </p:cNvPr>
                  <p:cNvSpPr txBox="1">
                    <a:spLocks noRot="1" noChangeAspect="1" noMove="1" noResize="1" noEditPoints="1" noAdjustHandles="1" noChangeArrowheads="1" noChangeShapeType="1" noTextEdit="1"/>
                  </p:cNvSpPr>
                  <p:nvPr/>
                </p:nvSpPr>
                <p:spPr>
                  <a:xfrm rot="10800000">
                    <a:off x="9730437" y="2772723"/>
                    <a:ext cx="304738" cy="369332"/>
                  </a:xfrm>
                  <a:prstGeom prst="rect">
                    <a:avLst/>
                  </a:prstGeom>
                  <a:blipFill>
                    <a:blip r:embed="rId10"/>
                    <a:stretch>
                      <a:fillRect r="-24000"/>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CB1E48F5-7127-4111-115D-1DD3BB617896}"/>
                </a:ext>
              </a:extLst>
            </p:cNvPr>
            <p:cNvGrpSpPr/>
            <p:nvPr/>
          </p:nvGrpSpPr>
          <p:grpSpPr>
            <a:xfrm flipV="1">
              <a:off x="6179606" y="2689128"/>
              <a:ext cx="520136" cy="520136"/>
              <a:chOff x="8092492" y="2702938"/>
              <a:chExt cx="520136" cy="520136"/>
            </a:xfrm>
            <a:solidFill>
              <a:schemeClr val="bg1"/>
            </a:solidFill>
          </p:grpSpPr>
          <p:sp>
            <p:nvSpPr>
              <p:cNvPr id="74" name="Rectangle 73">
                <a:extLst>
                  <a:ext uri="{FF2B5EF4-FFF2-40B4-BE49-F238E27FC236}">
                    <a16:creationId xmlns:a16="http://schemas.microsoft.com/office/drawing/2014/main" id="{065F1D0E-F8AB-CD7C-7492-08563F081B78}"/>
                  </a:ext>
                </a:extLst>
              </p:cNvPr>
              <p:cNvSpPr/>
              <p:nvPr/>
            </p:nvSpPr>
            <p:spPr>
              <a:xfrm rot="18012576">
                <a:off x="8092492" y="2702938"/>
                <a:ext cx="520136" cy="5201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59C99EB-34D7-D2D9-377B-9C17DB12D008}"/>
                      </a:ext>
                    </a:extLst>
                  </p:cNvPr>
                  <p:cNvSpPr txBox="1"/>
                  <p:nvPr/>
                </p:nvSpPr>
                <p:spPr>
                  <a:xfrm rot="10800000">
                    <a:off x="8177160" y="2772467"/>
                    <a:ext cx="198858"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m:t>
                              </m:r>
                            </m:sub>
                          </m:sSub>
                        </m:oMath>
                      </m:oMathPara>
                    </a14:m>
                    <a:endParaRPr lang="en-US" dirty="0"/>
                  </a:p>
                </p:txBody>
              </p:sp>
            </mc:Choice>
            <mc:Fallback xmlns="">
              <p:sp>
                <p:nvSpPr>
                  <p:cNvPr id="75" name="TextBox 74">
                    <a:extLst>
                      <a:ext uri="{FF2B5EF4-FFF2-40B4-BE49-F238E27FC236}">
                        <a16:creationId xmlns:a16="http://schemas.microsoft.com/office/drawing/2014/main" id="{259C99EB-34D7-D2D9-377B-9C17DB12D008}"/>
                      </a:ext>
                    </a:extLst>
                  </p:cNvPr>
                  <p:cNvSpPr txBox="1">
                    <a:spLocks noRot="1" noChangeAspect="1" noMove="1" noResize="1" noEditPoints="1" noAdjustHandles="1" noChangeArrowheads="1" noChangeShapeType="1" noTextEdit="1"/>
                  </p:cNvSpPr>
                  <p:nvPr/>
                </p:nvSpPr>
                <p:spPr>
                  <a:xfrm rot="10800000">
                    <a:off x="8177160" y="2772467"/>
                    <a:ext cx="198858" cy="369332"/>
                  </a:xfrm>
                  <a:prstGeom prst="rect">
                    <a:avLst/>
                  </a:prstGeom>
                  <a:blipFill>
                    <a:blip r:embed="rId11"/>
                    <a:stretch>
                      <a:fillRect r="-8235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0B6CF6A-03F0-02EA-C446-20FEE3E429EF}"/>
                    </a:ext>
                  </a:extLst>
                </p:cNvPr>
                <p:cNvSpPr txBox="1"/>
                <p:nvPr/>
              </p:nvSpPr>
              <p:spPr>
                <a:xfrm>
                  <a:off x="6855189" y="2573242"/>
                  <a:ext cx="356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𝐴𝐵</m:t>
                                </m:r>
                              </m:sub>
                            </m:sSub>
                          </m:e>
                        </m:acc>
                      </m:oMath>
                    </m:oMathPara>
                  </a14:m>
                  <a:endParaRPr lang="en-US" dirty="0"/>
                </a:p>
              </p:txBody>
            </p:sp>
          </mc:Choice>
          <mc:Fallback xmlns="">
            <p:sp>
              <p:nvSpPr>
                <p:cNvPr id="68" name="TextBox 67">
                  <a:extLst>
                    <a:ext uri="{FF2B5EF4-FFF2-40B4-BE49-F238E27FC236}">
                      <a16:creationId xmlns:a16="http://schemas.microsoft.com/office/drawing/2014/main" id="{F0B6CF6A-03F0-02EA-C446-20FEE3E429EF}"/>
                    </a:ext>
                  </a:extLst>
                </p:cNvPr>
                <p:cNvSpPr txBox="1">
                  <a:spLocks noRot="1" noChangeAspect="1" noMove="1" noResize="1" noEditPoints="1" noAdjustHandles="1" noChangeArrowheads="1" noChangeShapeType="1" noTextEdit="1"/>
                </p:cNvSpPr>
                <p:nvPr/>
              </p:nvSpPr>
              <p:spPr>
                <a:xfrm>
                  <a:off x="6855189" y="2573242"/>
                  <a:ext cx="356123" cy="276999"/>
                </a:xfrm>
                <a:prstGeom prst="rect">
                  <a:avLst/>
                </a:prstGeom>
                <a:blipFill>
                  <a:blip r:embed="rId12"/>
                  <a:stretch>
                    <a:fillRect l="-13333" r="-3333" b="-13043"/>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F01D815B-A416-DD59-AB56-486D5948C7C0}"/>
                </a:ext>
              </a:extLst>
            </p:cNvPr>
            <p:cNvCxnSpPr>
              <a:cxnSpLocks/>
            </p:cNvCxnSpPr>
            <p:nvPr/>
          </p:nvCxnSpPr>
          <p:spPr>
            <a:xfrm>
              <a:off x="6658930" y="2532916"/>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7FAA4EE-47FB-7C75-CF00-10CEDF9ABD58}"/>
                </a:ext>
              </a:extLst>
            </p:cNvPr>
            <p:cNvCxnSpPr>
              <a:cxnSpLocks/>
            </p:cNvCxnSpPr>
            <p:nvPr/>
          </p:nvCxnSpPr>
          <p:spPr>
            <a:xfrm flipV="1">
              <a:off x="4769813" y="2542729"/>
              <a:ext cx="272698" cy="454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D7367C-8889-5459-B029-748ED20B984A}"/>
                    </a:ext>
                  </a:extLst>
                </p:cNvPr>
                <p:cNvSpPr txBox="1"/>
                <p:nvPr/>
              </p:nvSpPr>
              <p:spPr>
                <a:xfrm>
                  <a:off x="4510563" y="2573242"/>
                  <a:ext cx="353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𝐶𝐴</m:t>
                                </m:r>
                              </m:sub>
                            </m:sSub>
                          </m:e>
                        </m:acc>
                      </m:oMath>
                    </m:oMathPara>
                  </a14:m>
                  <a:endParaRPr lang="en-US" dirty="0"/>
                </a:p>
              </p:txBody>
            </p:sp>
          </mc:Choice>
          <mc:Fallback xmlns="">
            <p:sp>
              <p:nvSpPr>
                <p:cNvPr id="71" name="TextBox 70">
                  <a:extLst>
                    <a:ext uri="{FF2B5EF4-FFF2-40B4-BE49-F238E27FC236}">
                      <a16:creationId xmlns:a16="http://schemas.microsoft.com/office/drawing/2014/main" id="{E8D7367C-8889-5459-B029-748ED20B984A}"/>
                    </a:ext>
                  </a:extLst>
                </p:cNvPr>
                <p:cNvSpPr txBox="1">
                  <a:spLocks noRot="1" noChangeAspect="1" noMove="1" noResize="1" noEditPoints="1" noAdjustHandles="1" noChangeArrowheads="1" noChangeShapeType="1" noTextEdit="1"/>
                </p:cNvSpPr>
                <p:nvPr/>
              </p:nvSpPr>
              <p:spPr>
                <a:xfrm>
                  <a:off x="4510563" y="2573242"/>
                  <a:ext cx="353558" cy="276999"/>
                </a:xfrm>
                <a:prstGeom prst="rect">
                  <a:avLst/>
                </a:prstGeom>
                <a:blipFill>
                  <a:blip r:embed="rId13"/>
                  <a:stretch>
                    <a:fillRect l="-13793" r="-3448" b="-13043"/>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BA5BFD18-EA2C-F2A0-6F68-DE3EAE7366DB}"/>
                </a:ext>
              </a:extLst>
            </p:cNvPr>
            <p:cNvCxnSpPr>
              <a:cxnSpLocks/>
            </p:cNvCxnSpPr>
            <p:nvPr/>
          </p:nvCxnSpPr>
          <p:spPr>
            <a:xfrm flipH="1">
              <a:off x="5617910" y="4233529"/>
              <a:ext cx="470790" cy="6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CD5E2CC-D363-0836-CE93-E697B864E2BB}"/>
                    </a:ext>
                  </a:extLst>
                </p:cNvPr>
                <p:cNvSpPr txBox="1"/>
                <p:nvPr/>
              </p:nvSpPr>
              <p:spPr>
                <a:xfrm>
                  <a:off x="5706155" y="4266128"/>
                  <a:ext cx="360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𝐵𝐶</m:t>
                                </m:r>
                              </m:sub>
                            </m:sSub>
                          </m:e>
                        </m:acc>
                      </m:oMath>
                    </m:oMathPara>
                  </a14:m>
                  <a:endParaRPr lang="en-US" dirty="0"/>
                </a:p>
              </p:txBody>
            </p:sp>
          </mc:Choice>
          <mc:Fallback xmlns="">
            <p:sp>
              <p:nvSpPr>
                <p:cNvPr id="73" name="TextBox 72">
                  <a:extLst>
                    <a:ext uri="{FF2B5EF4-FFF2-40B4-BE49-F238E27FC236}">
                      <a16:creationId xmlns:a16="http://schemas.microsoft.com/office/drawing/2014/main" id="{1CD5E2CC-D363-0836-CE93-E697B864E2BB}"/>
                    </a:ext>
                  </a:extLst>
                </p:cNvPr>
                <p:cNvSpPr txBox="1">
                  <a:spLocks noRot="1" noChangeAspect="1" noMove="1" noResize="1" noEditPoints="1" noAdjustHandles="1" noChangeArrowheads="1" noChangeShapeType="1" noTextEdit="1"/>
                </p:cNvSpPr>
                <p:nvPr/>
              </p:nvSpPr>
              <p:spPr>
                <a:xfrm>
                  <a:off x="5706155" y="4266128"/>
                  <a:ext cx="360868" cy="276999"/>
                </a:xfrm>
                <a:prstGeom prst="rect">
                  <a:avLst/>
                </a:prstGeom>
                <a:blipFill>
                  <a:blip r:embed="rId14"/>
                  <a:stretch>
                    <a:fillRect l="-13793" r="-3448" b="-13043"/>
                  </a:stretch>
                </a:blipFill>
              </p:spPr>
              <p:txBody>
                <a:bodyPr/>
                <a:lstStyle/>
                <a:p>
                  <a:r>
                    <a:rPr lang="en-US">
                      <a:noFill/>
                    </a:rPr>
                    <a:t> </a:t>
                  </a:r>
                </a:p>
              </p:txBody>
            </p:sp>
          </mc:Fallback>
        </mc:AlternateContent>
      </p:grpSp>
      <p:sp>
        <p:nvSpPr>
          <p:cNvPr id="84" name="Oval 83">
            <a:extLst>
              <a:ext uri="{FF2B5EF4-FFF2-40B4-BE49-F238E27FC236}">
                <a16:creationId xmlns:a16="http://schemas.microsoft.com/office/drawing/2014/main" id="{8531949F-CCE6-602E-C89D-C502638077A6}"/>
              </a:ext>
            </a:extLst>
          </p:cNvPr>
          <p:cNvSpPr>
            <a:spLocks noChangeAspect="1"/>
          </p:cNvSpPr>
          <p:nvPr/>
        </p:nvSpPr>
        <p:spPr>
          <a:xfrm>
            <a:off x="9810499" y="2303036"/>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5" name="Oval 84">
            <a:extLst>
              <a:ext uri="{FF2B5EF4-FFF2-40B4-BE49-F238E27FC236}">
                <a16:creationId xmlns:a16="http://schemas.microsoft.com/office/drawing/2014/main" id="{7DE231D5-6D67-1B2B-9DE9-B61CBC40E159}"/>
              </a:ext>
            </a:extLst>
          </p:cNvPr>
          <p:cNvSpPr>
            <a:spLocks noChangeAspect="1"/>
          </p:cNvSpPr>
          <p:nvPr/>
        </p:nvSpPr>
        <p:spPr>
          <a:xfrm>
            <a:off x="8713311" y="4192902"/>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6" name="Oval 85">
            <a:extLst>
              <a:ext uri="{FF2B5EF4-FFF2-40B4-BE49-F238E27FC236}">
                <a16:creationId xmlns:a16="http://schemas.microsoft.com/office/drawing/2014/main" id="{FA988F8A-B508-1D5A-D321-899396471B93}"/>
              </a:ext>
            </a:extLst>
          </p:cNvPr>
          <p:cNvSpPr>
            <a:spLocks noChangeAspect="1"/>
          </p:cNvSpPr>
          <p:nvPr/>
        </p:nvSpPr>
        <p:spPr>
          <a:xfrm>
            <a:off x="10937724" y="4228680"/>
            <a:ext cx="181909"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extBox 5">
            <a:extLst>
              <a:ext uri="{FF2B5EF4-FFF2-40B4-BE49-F238E27FC236}">
                <a16:creationId xmlns:a16="http://schemas.microsoft.com/office/drawing/2014/main" id="{C45D9D5F-8AE2-3B9B-AE90-F6BF8795FBBB}"/>
              </a:ext>
            </a:extLst>
          </p:cNvPr>
          <p:cNvSpPr txBox="1"/>
          <p:nvPr/>
        </p:nvSpPr>
        <p:spPr>
          <a:xfrm>
            <a:off x="6427737" y="5967808"/>
            <a:ext cx="5234610" cy="830997"/>
          </a:xfrm>
          <a:prstGeom prst="rect">
            <a:avLst/>
          </a:prstGeom>
          <a:noFill/>
        </p:spPr>
        <p:txBody>
          <a:bodyPr wrap="square" rtlCol="0">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A balanced delta-connected load draws a balanced set of currents </a:t>
            </a:r>
            <a:endParaRPr lang="en-US" sz="2400" dirty="0"/>
          </a:p>
        </p:txBody>
      </p:sp>
    </p:spTree>
    <p:extLst>
      <p:ext uri="{BB962C8B-B14F-4D97-AF65-F5344CB8AC3E}">
        <p14:creationId xmlns:p14="http://schemas.microsoft.com/office/powerpoint/2010/main" val="67008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F36D16-C406-6E67-AF1E-83778C02650A}"/>
              </a:ext>
            </a:extLst>
          </p:cNvPr>
          <p:cNvSpPr>
            <a:spLocks noGrp="1"/>
          </p:cNvSpPr>
          <p:nvPr>
            <p:ph type="title"/>
          </p:nvPr>
        </p:nvSpPr>
        <p:spPr/>
        <p:txBody>
          <a:bodyPr/>
          <a:lstStyle/>
          <a:p>
            <a:r>
              <a:rPr lang="en-US" dirty="0"/>
              <a:t>Voltages induced in the stator windings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B37F7F1-7D1D-EF5F-A596-057C1FB58F8D}"/>
                  </a:ext>
                </a:extLst>
              </p:cNvPr>
              <p:cNvSpPr>
                <a:spLocks noGrp="1"/>
              </p:cNvSpPr>
              <p:nvPr>
                <p:ph idx="1"/>
              </p:nvPr>
            </p:nvSpPr>
            <p:spPr>
              <a:xfrm>
                <a:off x="606310" y="1555668"/>
                <a:ext cx="7022899" cy="4621295"/>
              </a:xfrm>
            </p:spPr>
            <p:txBody>
              <a:bodyPr>
                <a:normAutofit fontScale="85000" lnSpcReduction="10000"/>
              </a:bodyPr>
              <a:lstStyle/>
              <a:p>
                <a:r>
                  <a:rPr lang="en-US" dirty="0"/>
                  <a:t>Rotor rotates at constant speed </a:t>
                </a:r>
                <a14:m>
                  <m:oMath xmlns:m="http://schemas.openxmlformats.org/officeDocument/2006/math">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𝜔</m:t>
                    </m:r>
                  </m:oMath>
                </a14:m>
                <a:r>
                  <a:rPr lang="en-US" dirty="0"/>
                  <a:t> </a:t>
                </a:r>
                <a:r>
                  <a:rPr lang="en-US" dirty="0">
                    <a:sym typeface="Wingdings" pitchFamily="2" charset="2"/>
                  </a:rPr>
                  <a:t>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dirty="0"/>
              </a:p>
              <a:p>
                <a:r>
                  <a:rPr lang="en-US" dirty="0"/>
                  <a:t>Stator flux linkages are time varying</a:t>
                </a:r>
              </a:p>
              <a:p>
                <a:pPr marL="0" marR="0"/>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𝒩</m:t>
                    </m:r>
                    <m:r>
                      <a:rPr lang="en-US" i="1">
                        <a:latin typeface="Cambria Math" panose="02040503050406030204" pitchFamily="18" charset="0"/>
                        <a:ea typeface="Times New Roman" panose="02020603050405020304" pitchFamily="18" charset="0"/>
                        <a:cs typeface="Times New Roman" panose="02020603050405020304" pitchFamily="18" charset="0"/>
                      </a:rPr>
                      <m:t>𝛷</m:t>
                    </m:r>
                    <m:func>
                      <m:funcPr>
                        <m:ctrlPr>
                          <a:rPr lang="en-US" b="0" i="1" smtClean="0">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b="0" i="0" smtClean="0">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𝜔</m:t>
                            </m:r>
                            <m:r>
                              <a:rPr lang="en-US" i="1">
                                <a:latin typeface="Cambria Math" panose="02040503050406030204" pitchFamily="18" charset="0"/>
                                <a:ea typeface="Times New Roman" panose="02020603050405020304" pitchFamily="18" charset="0"/>
                                <a:cs typeface="Times New Roman" panose="02020603050405020304" pitchFamily="18" charset="0"/>
                              </a:rPr>
                              <m:t>𝑡</m:t>
                            </m:r>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e>
                        </m:d>
                      </m:e>
                    </m:func>
                  </m:oMath>
                </a14:m>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latin typeface="Cambria Math" panose="02040503050406030204" pitchFamily="18" charset="0"/>
                            <a:ea typeface="Times New Roman" panose="02020603050405020304" pitchFamily="18" charset="0"/>
                            <a:cs typeface="Times New Roman" panose="02020603050405020304" pitchFamily="18" charset="0"/>
                          </a:rPr>
                          <m:t>𝑏</m:t>
                        </m:r>
                        <m:r>
                          <a:rPr lang="en-US"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𝑏</m:t>
                            </m:r>
                          </m:e>
                          <m:sup>
                            <m:r>
                              <a:rPr lang="en-US" i="1">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𝒩</m:t>
                    </m:r>
                    <m:r>
                      <a:rPr lang="en-US" i="1">
                        <a:latin typeface="Cambria Math" panose="02040503050406030204" pitchFamily="18" charset="0"/>
                        <a:ea typeface="Times New Roman" panose="02020603050405020304" pitchFamily="18" charset="0"/>
                        <a:cs typeface="Times New Roman" panose="02020603050405020304" pitchFamily="18" charset="0"/>
                      </a:rPr>
                      <m:t>𝛷</m:t>
                    </m:r>
                    <m:r>
                      <a:rPr lang="en-US">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cos</m:t>
                    </m:r>
                    <m:r>
                      <a:rPr lang="en-US">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𝜔</m:t>
                    </m:r>
                    <m:r>
                      <a:rPr lang="en-US" i="1">
                        <a:latin typeface="Cambria Math" panose="02040503050406030204" pitchFamily="18" charset="0"/>
                        <a:ea typeface="Times New Roman" panose="02020603050405020304" pitchFamily="18" charset="0"/>
                        <a:cs typeface="Times New Roman" panose="02020603050405020304" pitchFamily="18" charset="0"/>
                      </a:rPr>
                      <m:t>𝑡</m:t>
                    </m:r>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i="1">
                        <a:latin typeface="Cambria Math" panose="02040503050406030204" pitchFamily="18" charset="0"/>
                        <a:ea typeface="Times New Roman" panose="02020603050405020304" pitchFamily="18" charset="0"/>
                        <a:cs typeface="Times New Roman" panose="02020603050405020304" pitchFamily="18" charset="0"/>
                      </a:rPr>
                      <m:t>−120°)</m:t>
                    </m:r>
                  </m:oMath>
                </a14:m>
                <a:endParaRPr lang="en-US" dirty="0">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latin typeface="Cambria Math" panose="02040503050406030204" pitchFamily="18" charset="0"/>
                            <a:ea typeface="Times New Roman" panose="02020603050405020304" pitchFamily="18" charset="0"/>
                            <a:cs typeface="Times New Roman" panose="02020603050405020304" pitchFamily="18" charset="0"/>
                          </a:rPr>
                          <m:t>𝑐</m:t>
                        </m:r>
                        <m:r>
                          <a:rPr lang="en-US"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a:latin typeface="Cambria Math" panose="02040503050406030204" pitchFamily="18" charset="0"/>
                                <a:ea typeface="Times New Roman" panose="02020603050405020304" pitchFamily="18" charset="0"/>
                                <a:cs typeface="Times New Roman" panose="02020603050405020304" pitchFamily="18" charset="0"/>
                              </a:rPr>
                              <m:t>′</m:t>
                            </m:r>
                          </m:sup>
                        </m:sSup>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𝒩</m:t>
                    </m:r>
                    <m:r>
                      <a:rPr lang="en-US" i="1">
                        <a:latin typeface="Cambria Math" panose="02040503050406030204" pitchFamily="18" charset="0"/>
                        <a:ea typeface="Times New Roman" panose="02020603050405020304" pitchFamily="18" charset="0"/>
                        <a:cs typeface="Times New Roman" panose="02020603050405020304" pitchFamily="18" charset="0"/>
                      </a:rPr>
                      <m:t>𝛷</m:t>
                    </m:r>
                    <m:r>
                      <a:rPr lang="en-US">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cos</m:t>
                    </m:r>
                    <m:r>
                      <a:rPr lang="en-US">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𝜔</m:t>
                    </m:r>
                    <m:r>
                      <a:rPr lang="en-US" i="1">
                        <a:latin typeface="Cambria Math" panose="02040503050406030204" pitchFamily="18" charset="0"/>
                        <a:ea typeface="Times New Roman" panose="02020603050405020304" pitchFamily="18" charset="0"/>
                        <a:cs typeface="Times New Roman" panose="02020603050405020304" pitchFamily="18" charset="0"/>
                      </a:rPr>
                      <m:t>𝑡</m:t>
                    </m:r>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r>
                      <a:rPr lang="en-US" i="1">
                        <a:latin typeface="Cambria Math" panose="02040503050406030204" pitchFamily="18" charset="0"/>
                        <a:ea typeface="Times New Roman" panose="02020603050405020304" pitchFamily="18" charset="0"/>
                        <a:cs typeface="Times New Roman" panose="02020603050405020304" pitchFamily="18" charset="0"/>
                      </a:rPr>
                      <m:t>+120°)</m:t>
                    </m:r>
                  </m:oMath>
                </a14:m>
                <a:r>
                  <a:rPr lang="en-US" dirty="0"/>
                  <a:t> </a:t>
                </a:r>
              </a:p>
              <a:p>
                <a:r>
                  <a:rPr lang="en-US" dirty="0"/>
                  <a:t>Lenz’s law: </a:t>
                </a:r>
                <a14:m>
                  <m:oMath xmlns:m="http://schemas.openxmlformats.org/officeDocument/2006/math">
                    <m:r>
                      <a:rPr lang="en-US" i="1">
                        <a:latin typeface="Cambria Math" panose="02040503050406030204" pitchFamily="18" charset="0"/>
                        <a:sym typeface="Wingdings" pitchFamily="2" charset="2"/>
                      </a:rPr>
                      <m:t>𝑒</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𝑡</m:t>
                        </m:r>
                      </m:e>
                    </m:d>
                    <m:r>
                      <a:rPr lang="en-US" i="1">
                        <a:latin typeface="Cambria Math" panose="02040503050406030204" pitchFamily="18" charset="0"/>
                        <a:sym typeface="Wingdings" pitchFamily="2" charset="2"/>
                      </a:rPr>
                      <m:t>=</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𝑑</m:t>
                        </m:r>
                        <m:r>
                          <a:rPr lang="en-US" i="1">
                            <a:latin typeface="Cambria Math" panose="02040503050406030204" pitchFamily="18" charset="0"/>
                            <a:ea typeface="Cambria Math" panose="02040503050406030204" pitchFamily="18" charset="0"/>
                            <a:sym typeface="Wingdings" pitchFamily="2" charset="2"/>
                          </a:rPr>
                          <m:t>𝜙</m:t>
                        </m:r>
                        <m:r>
                          <a:rPr lang="en-US" i="1">
                            <a:latin typeface="Cambria Math" panose="02040503050406030204" pitchFamily="18" charset="0"/>
                            <a:ea typeface="Cambria Math" panose="02040503050406030204" pitchFamily="18" charset="0"/>
                            <a:sym typeface="Wingdings" pitchFamily="2" charset="2"/>
                          </a:rPr>
                          <m:t>(</m:t>
                        </m:r>
                        <m:r>
                          <a:rPr lang="en-US" i="1">
                            <a:latin typeface="Cambria Math" panose="02040503050406030204" pitchFamily="18" charset="0"/>
                            <a:ea typeface="Cambria Math" panose="02040503050406030204" pitchFamily="18" charset="0"/>
                            <a:sym typeface="Wingdings" pitchFamily="2" charset="2"/>
                          </a:rPr>
                          <m:t>𝑡</m:t>
                        </m:r>
                        <m:r>
                          <a:rPr lang="en-US" i="1">
                            <a:latin typeface="Cambria Math" panose="02040503050406030204" pitchFamily="18" charset="0"/>
                            <a:ea typeface="Cambria Math" panose="02040503050406030204" pitchFamily="18" charset="0"/>
                            <a:sym typeface="Wingdings" pitchFamily="2" charset="2"/>
                          </a:rPr>
                          <m:t>)</m:t>
                        </m:r>
                      </m:num>
                      <m:den>
                        <m:r>
                          <a:rPr lang="en-US" i="1">
                            <a:latin typeface="Cambria Math" panose="02040503050406030204" pitchFamily="18" charset="0"/>
                            <a:sym typeface="Wingdings" pitchFamily="2" charset="2"/>
                          </a:rPr>
                          <m:t>𝑑𝑡</m:t>
                        </m:r>
                      </m:den>
                    </m:f>
                  </m:oMath>
                </a14:m>
                <a:endParaRPr lang="en-US" dirty="0"/>
              </a:p>
              <a:p>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Φ</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sin</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Φ</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sin</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e>
                    </m:d>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sub>
                        </m:sSub>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𝒩</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Φ</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sin</m:t>
                    </m:r>
                    <m:d>
                      <m:dPr>
                        <m:ctrlPr>
                          <a:rPr lang="en-US"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+120°</m:t>
                        </m:r>
                      </m:e>
                    </m:d>
                  </m:oMath>
                </a14:m>
                <a:r>
                  <a:rPr lang="en-US" dirty="0">
                    <a:effectLst/>
                  </a:rPr>
                  <a:t> </a:t>
                </a:r>
                <a:endParaRPr lang="en-US" dirty="0"/>
              </a:p>
            </p:txBody>
          </p:sp>
        </mc:Choice>
        <mc:Fallback xmlns="">
          <p:sp>
            <p:nvSpPr>
              <p:cNvPr id="6" name="Content Placeholder 5">
                <a:extLst>
                  <a:ext uri="{FF2B5EF4-FFF2-40B4-BE49-F238E27FC236}">
                    <a16:creationId xmlns:a16="http://schemas.microsoft.com/office/drawing/2014/main" id="{AB37F7F1-7D1D-EF5F-A596-057C1FB58F8D}"/>
                  </a:ext>
                </a:extLst>
              </p:cNvPr>
              <p:cNvSpPr>
                <a:spLocks noGrp="1" noRot="1" noChangeAspect="1" noMove="1" noResize="1" noEditPoints="1" noAdjustHandles="1" noChangeArrowheads="1" noChangeShapeType="1" noTextEdit="1"/>
              </p:cNvSpPr>
              <p:nvPr>
                <p:ph idx="1"/>
              </p:nvPr>
            </p:nvSpPr>
            <p:spPr>
              <a:xfrm>
                <a:off x="606310" y="1555668"/>
                <a:ext cx="7022899" cy="4621295"/>
              </a:xfrm>
              <a:blipFill>
                <a:blip r:embed="rId2"/>
                <a:stretch>
                  <a:fillRect l="-1083" t="-2740" b="-54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C654143-B039-F155-385A-EB1DEDF9102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38B54758-88BD-69B3-E9A8-D90BEB534B60}"/>
              </a:ext>
            </a:extLst>
          </p:cNvPr>
          <p:cNvSpPr>
            <a:spLocks noGrp="1"/>
          </p:cNvSpPr>
          <p:nvPr>
            <p:ph type="sldNum" sz="quarter" idx="12"/>
          </p:nvPr>
        </p:nvSpPr>
        <p:spPr/>
        <p:txBody>
          <a:bodyPr/>
          <a:lstStyle/>
          <a:p>
            <a:fld id="{697646A6-6B76-9347-9EA0-ECEE7D8FD72D}" type="slidenum">
              <a:rPr lang="en-US" smtClean="0"/>
              <a:t>5</a:t>
            </a:fld>
            <a:endParaRPr lang="en-US"/>
          </a:p>
        </p:txBody>
      </p:sp>
      <p:grpSp>
        <p:nvGrpSpPr>
          <p:cNvPr id="7" name="Group 6">
            <a:extLst>
              <a:ext uri="{FF2B5EF4-FFF2-40B4-BE49-F238E27FC236}">
                <a16:creationId xmlns:a16="http://schemas.microsoft.com/office/drawing/2014/main" id="{DD80EDE2-13CE-3393-DF40-8CC6CAFF5597}"/>
              </a:ext>
            </a:extLst>
          </p:cNvPr>
          <p:cNvGrpSpPr/>
          <p:nvPr/>
        </p:nvGrpSpPr>
        <p:grpSpPr>
          <a:xfrm>
            <a:off x="7176727" y="1702965"/>
            <a:ext cx="5015273" cy="4202681"/>
            <a:chOff x="655904" y="629532"/>
            <a:chExt cx="6508437" cy="5453917"/>
          </a:xfrm>
        </p:grpSpPr>
        <p:grpSp>
          <p:nvGrpSpPr>
            <p:cNvPr id="8" name="Group 7">
              <a:extLst>
                <a:ext uri="{FF2B5EF4-FFF2-40B4-BE49-F238E27FC236}">
                  <a16:creationId xmlns:a16="http://schemas.microsoft.com/office/drawing/2014/main" id="{22C7CA5D-B438-CA9D-7E1B-4AFD0FA6B369}"/>
                </a:ext>
              </a:extLst>
            </p:cNvPr>
            <p:cNvGrpSpPr/>
            <p:nvPr/>
          </p:nvGrpSpPr>
          <p:grpSpPr>
            <a:xfrm rot="1700861">
              <a:off x="1916299" y="2013769"/>
              <a:ext cx="2719468" cy="2827409"/>
              <a:chOff x="1916299" y="2013769"/>
              <a:chExt cx="2719468" cy="2827409"/>
            </a:xfrm>
          </p:grpSpPr>
          <p:grpSp>
            <p:nvGrpSpPr>
              <p:cNvPr id="76" name="Group 75">
                <a:extLst>
                  <a:ext uri="{FF2B5EF4-FFF2-40B4-BE49-F238E27FC236}">
                    <a16:creationId xmlns:a16="http://schemas.microsoft.com/office/drawing/2014/main" id="{6865B987-BFBA-39A6-23AC-5EEF9629BDDB}"/>
                  </a:ext>
                </a:extLst>
              </p:cNvPr>
              <p:cNvGrpSpPr/>
              <p:nvPr/>
            </p:nvGrpSpPr>
            <p:grpSpPr>
              <a:xfrm>
                <a:off x="1916299" y="2013769"/>
                <a:ext cx="2719468" cy="2827409"/>
                <a:chOff x="1910006" y="2013769"/>
                <a:chExt cx="2719468" cy="2827409"/>
              </a:xfrm>
            </p:grpSpPr>
            <p:grpSp>
              <p:nvGrpSpPr>
                <p:cNvPr id="78" name="Group 77">
                  <a:extLst>
                    <a:ext uri="{FF2B5EF4-FFF2-40B4-BE49-F238E27FC236}">
                      <a16:creationId xmlns:a16="http://schemas.microsoft.com/office/drawing/2014/main" id="{1DA61B4F-E1EA-178D-DB7B-135F0D31C389}"/>
                    </a:ext>
                  </a:extLst>
                </p:cNvPr>
                <p:cNvGrpSpPr/>
                <p:nvPr/>
              </p:nvGrpSpPr>
              <p:grpSpPr>
                <a:xfrm>
                  <a:off x="1910006" y="2013769"/>
                  <a:ext cx="2719468" cy="2827409"/>
                  <a:chOff x="1910746" y="2016044"/>
                  <a:chExt cx="2719468" cy="2827409"/>
                </a:xfrm>
                <a:solidFill>
                  <a:schemeClr val="bg2">
                    <a:lumMod val="90000"/>
                  </a:schemeClr>
                </a:solidFill>
              </p:grpSpPr>
              <p:sp>
                <p:nvSpPr>
                  <p:cNvPr id="81" name="Pie 80">
                    <a:extLst>
                      <a:ext uri="{FF2B5EF4-FFF2-40B4-BE49-F238E27FC236}">
                        <a16:creationId xmlns:a16="http://schemas.microsoft.com/office/drawing/2014/main" id="{54ECA86F-562E-8B67-19EC-3F90207ADB5B}"/>
                      </a:ext>
                    </a:extLst>
                  </p:cNvPr>
                  <p:cNvSpPr>
                    <a:spLocks noChangeAspect="1"/>
                  </p:cNvSpPr>
                  <p:nvPr/>
                </p:nvSpPr>
                <p:spPr>
                  <a:xfrm rot="5400000">
                    <a:off x="1928863" y="1997927"/>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sz="1400" dirty="0">
                      <a:solidFill>
                        <a:schemeClr val="tx1"/>
                      </a:solidFill>
                    </a:endParaRPr>
                  </a:p>
                </p:txBody>
              </p:sp>
              <p:sp>
                <p:nvSpPr>
                  <p:cNvPr id="82" name="Pie 81">
                    <a:extLst>
                      <a:ext uri="{FF2B5EF4-FFF2-40B4-BE49-F238E27FC236}">
                        <a16:creationId xmlns:a16="http://schemas.microsoft.com/office/drawing/2014/main" id="{DA05C514-DC17-530F-CB43-514DD98A6E0E}"/>
                      </a:ext>
                    </a:extLst>
                  </p:cNvPr>
                  <p:cNvSpPr>
                    <a:spLocks noChangeAspect="1"/>
                  </p:cNvSpPr>
                  <p:nvPr/>
                </p:nvSpPr>
                <p:spPr>
                  <a:xfrm rot="16200000" flipV="1">
                    <a:off x="1928863" y="2142103"/>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sp>
              <p:nvSpPr>
                <p:cNvPr id="79" name="Rectangle 78">
                  <a:extLst>
                    <a:ext uri="{FF2B5EF4-FFF2-40B4-BE49-F238E27FC236}">
                      <a16:creationId xmlns:a16="http://schemas.microsoft.com/office/drawing/2014/main" id="{B49E8B53-832E-C75A-ED97-CBBBD0B9875F}"/>
                    </a:ext>
                  </a:extLst>
                </p:cNvPr>
                <p:cNvSpPr/>
                <p:nvPr/>
              </p:nvSpPr>
              <p:spPr>
                <a:xfrm>
                  <a:off x="2037951" y="2747834"/>
                  <a:ext cx="2493106" cy="136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0" name="Rectangle 79">
                  <a:extLst>
                    <a:ext uri="{FF2B5EF4-FFF2-40B4-BE49-F238E27FC236}">
                      <a16:creationId xmlns:a16="http://schemas.microsoft.com/office/drawing/2014/main" id="{9AA9C71C-5B73-8975-659D-29FE667601A4}"/>
                    </a:ext>
                  </a:extLst>
                </p:cNvPr>
                <p:cNvSpPr/>
                <p:nvPr/>
              </p:nvSpPr>
              <p:spPr>
                <a:xfrm>
                  <a:off x="2596372" y="2737895"/>
                  <a:ext cx="1376264" cy="13745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cxnSp>
            <p:nvCxnSpPr>
              <p:cNvPr id="77" name="Straight Connector 76">
                <a:extLst>
                  <a:ext uri="{FF2B5EF4-FFF2-40B4-BE49-F238E27FC236}">
                    <a16:creationId xmlns:a16="http://schemas.microsoft.com/office/drawing/2014/main" id="{B2C186F3-D4B3-7531-E9BC-9665A6CFC433}"/>
                  </a:ext>
                </a:extLst>
              </p:cNvPr>
              <p:cNvCxnSpPr>
                <a:cxnSpLocks/>
              </p:cNvCxnSpPr>
              <p:nvPr/>
            </p:nvCxnSpPr>
            <p:spPr>
              <a:xfrm>
                <a:off x="3961878" y="2919566"/>
                <a:ext cx="4220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D80F0A0-6029-4808-19FE-A2AFC0C6E232}"/>
                </a:ext>
              </a:extLst>
            </p:cNvPr>
            <p:cNvGrpSpPr/>
            <p:nvPr/>
          </p:nvGrpSpPr>
          <p:grpSpPr>
            <a:xfrm rot="1700861">
              <a:off x="2375534" y="3015765"/>
              <a:ext cx="2138191" cy="1092710"/>
              <a:chOff x="2422424" y="2919566"/>
              <a:chExt cx="2138191" cy="1092710"/>
            </a:xfrm>
          </p:grpSpPr>
          <p:grpSp>
            <p:nvGrpSpPr>
              <p:cNvPr id="63" name="Group 62">
                <a:extLst>
                  <a:ext uri="{FF2B5EF4-FFF2-40B4-BE49-F238E27FC236}">
                    <a16:creationId xmlns:a16="http://schemas.microsoft.com/office/drawing/2014/main" id="{485C5971-6807-6A90-89FC-890F9E6EA79C}"/>
                  </a:ext>
                </a:extLst>
              </p:cNvPr>
              <p:cNvGrpSpPr/>
              <p:nvPr/>
            </p:nvGrpSpPr>
            <p:grpSpPr>
              <a:xfrm flipH="1">
                <a:off x="2422424" y="2919566"/>
                <a:ext cx="1703293" cy="1032472"/>
                <a:chOff x="2439050" y="2919566"/>
                <a:chExt cx="1703293" cy="1032472"/>
              </a:xfrm>
            </p:grpSpPr>
            <p:sp>
              <p:nvSpPr>
                <p:cNvPr id="71" name="Freeform 70">
                  <a:extLst>
                    <a:ext uri="{FF2B5EF4-FFF2-40B4-BE49-F238E27FC236}">
                      <a16:creationId xmlns:a16="http://schemas.microsoft.com/office/drawing/2014/main" id="{3F16AC81-003B-93DC-4CD8-4F5A31C6E868}"/>
                    </a:ext>
                  </a:extLst>
                </p:cNvPr>
                <p:cNvSpPr/>
                <p:nvPr/>
              </p:nvSpPr>
              <p:spPr>
                <a:xfrm>
                  <a:off x="2451436" y="3133061"/>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Freeform 71">
                  <a:extLst>
                    <a:ext uri="{FF2B5EF4-FFF2-40B4-BE49-F238E27FC236}">
                      <a16:creationId xmlns:a16="http://schemas.microsoft.com/office/drawing/2014/main" id="{EF1CA93B-D47F-D02A-F5EE-DFB890E2369C}"/>
                    </a:ext>
                  </a:extLst>
                </p:cNvPr>
                <p:cNvSpPr/>
                <p:nvPr/>
              </p:nvSpPr>
              <p:spPr>
                <a:xfrm>
                  <a:off x="2451436" y="3319758"/>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Freeform 72">
                  <a:extLst>
                    <a:ext uri="{FF2B5EF4-FFF2-40B4-BE49-F238E27FC236}">
                      <a16:creationId xmlns:a16="http://schemas.microsoft.com/office/drawing/2014/main" id="{2E9A78C0-A814-947C-D9C1-B857D7493EA2}"/>
                    </a:ext>
                  </a:extLst>
                </p:cNvPr>
                <p:cNvSpPr/>
                <p:nvPr/>
              </p:nvSpPr>
              <p:spPr>
                <a:xfrm>
                  <a:off x="2451435" y="3511053"/>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4" name="Freeform 73">
                  <a:extLst>
                    <a:ext uri="{FF2B5EF4-FFF2-40B4-BE49-F238E27FC236}">
                      <a16:creationId xmlns:a16="http://schemas.microsoft.com/office/drawing/2014/main" id="{0AB347EB-8B64-656C-4C72-226EA1FF3054}"/>
                    </a:ext>
                  </a:extLst>
                </p:cNvPr>
                <p:cNvSpPr/>
                <p:nvPr/>
              </p:nvSpPr>
              <p:spPr>
                <a:xfrm>
                  <a:off x="2444183" y="3713624"/>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5" name="Freeform 74">
                  <a:extLst>
                    <a:ext uri="{FF2B5EF4-FFF2-40B4-BE49-F238E27FC236}">
                      <a16:creationId xmlns:a16="http://schemas.microsoft.com/office/drawing/2014/main" id="{FCE8E3F3-A874-6C51-1406-EA90299AB984}"/>
                    </a:ext>
                  </a:extLst>
                </p:cNvPr>
                <p:cNvSpPr/>
                <p:nvPr/>
              </p:nvSpPr>
              <p:spPr>
                <a:xfrm>
                  <a:off x="2439050" y="2919566"/>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64" name="Group 63">
                <a:extLst>
                  <a:ext uri="{FF2B5EF4-FFF2-40B4-BE49-F238E27FC236}">
                    <a16:creationId xmlns:a16="http://schemas.microsoft.com/office/drawing/2014/main" id="{8C40CC6A-8607-91AB-8F72-F684BBE043F7}"/>
                  </a:ext>
                </a:extLst>
              </p:cNvPr>
              <p:cNvGrpSpPr/>
              <p:nvPr/>
            </p:nvGrpSpPr>
            <p:grpSpPr>
              <a:xfrm>
                <a:off x="4213207" y="2920374"/>
                <a:ext cx="347408" cy="1006833"/>
                <a:chOff x="4229082" y="2914024"/>
                <a:chExt cx="347408" cy="1006833"/>
              </a:xfrm>
            </p:grpSpPr>
            <p:cxnSp>
              <p:nvCxnSpPr>
                <p:cNvPr id="67" name="Straight Connector 66">
                  <a:extLst>
                    <a:ext uri="{FF2B5EF4-FFF2-40B4-BE49-F238E27FC236}">
                      <a16:creationId xmlns:a16="http://schemas.microsoft.com/office/drawing/2014/main" id="{EF63231E-BDBF-480A-9D75-BD4501995BEB}"/>
                    </a:ext>
                  </a:extLst>
                </p:cNvPr>
                <p:cNvCxnSpPr>
                  <a:cxnSpLocks/>
                </p:cNvCxnSpPr>
                <p:nvPr/>
              </p:nvCxnSpPr>
              <p:spPr>
                <a:xfrm flipV="1">
                  <a:off x="4402786" y="2914024"/>
                  <a:ext cx="0" cy="457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C50E47-0064-079B-589B-924BCE372713}"/>
                    </a:ext>
                  </a:extLst>
                </p:cNvPr>
                <p:cNvCxnSpPr>
                  <a:cxnSpLocks/>
                </p:cNvCxnSpPr>
                <p:nvPr/>
              </p:nvCxnSpPr>
              <p:spPr>
                <a:xfrm>
                  <a:off x="4229082" y="3371475"/>
                  <a:ext cx="347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CB59E6-97CA-7BF7-5920-1770925C9B6C}"/>
                    </a:ext>
                  </a:extLst>
                </p:cNvPr>
                <p:cNvCxnSpPr>
                  <a:cxnSpLocks/>
                </p:cNvCxnSpPr>
                <p:nvPr/>
              </p:nvCxnSpPr>
              <p:spPr>
                <a:xfrm>
                  <a:off x="4304109" y="3461554"/>
                  <a:ext cx="1973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47263E6-D0D8-ED6C-BAA6-6EB98DE84E60}"/>
                    </a:ext>
                  </a:extLst>
                </p:cNvPr>
                <p:cNvCxnSpPr>
                  <a:cxnSpLocks/>
                </p:cNvCxnSpPr>
                <p:nvPr/>
              </p:nvCxnSpPr>
              <p:spPr>
                <a:xfrm flipV="1">
                  <a:off x="4402786" y="3461554"/>
                  <a:ext cx="0" cy="4593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2B4CD795-EE6D-52F9-3BEC-EA283CDB8FC7}"/>
                  </a:ext>
                </a:extLst>
              </p:cNvPr>
              <p:cNvSpPr/>
              <p:nvPr/>
            </p:nvSpPr>
            <p:spPr>
              <a:xfrm>
                <a:off x="3978178" y="3873731"/>
                <a:ext cx="211013" cy="13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6" name="Straight Connector 65">
                <a:extLst>
                  <a:ext uri="{FF2B5EF4-FFF2-40B4-BE49-F238E27FC236}">
                    <a16:creationId xmlns:a16="http://schemas.microsoft.com/office/drawing/2014/main" id="{FB27BE78-903E-676E-9CBB-4663B01559A9}"/>
                  </a:ext>
                </a:extLst>
              </p:cNvPr>
              <p:cNvCxnSpPr>
                <a:cxnSpLocks/>
              </p:cNvCxnSpPr>
              <p:nvPr/>
            </p:nvCxnSpPr>
            <p:spPr>
              <a:xfrm>
                <a:off x="3968738" y="3882361"/>
                <a:ext cx="414997" cy="38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Up Arrow 9">
              <a:extLst>
                <a:ext uri="{FF2B5EF4-FFF2-40B4-BE49-F238E27FC236}">
                  <a16:creationId xmlns:a16="http://schemas.microsoft.com/office/drawing/2014/main" id="{C8F2B126-DE84-342B-E2C2-3B08AB062C30}"/>
                </a:ext>
              </a:extLst>
            </p:cNvPr>
            <p:cNvSpPr/>
            <p:nvPr/>
          </p:nvSpPr>
          <p:spPr>
            <a:xfrm rot="1700861">
              <a:off x="3451361" y="2265292"/>
              <a:ext cx="489426" cy="767268"/>
            </a:xfrm>
            <a:prstGeom prst="upArrow">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endParaRPr>
            </a:p>
          </p:txBody>
        </p:sp>
        <p:grpSp>
          <p:nvGrpSpPr>
            <p:cNvPr id="11" name="Group 10">
              <a:extLst>
                <a:ext uri="{FF2B5EF4-FFF2-40B4-BE49-F238E27FC236}">
                  <a16:creationId xmlns:a16="http://schemas.microsoft.com/office/drawing/2014/main" id="{28AF8120-BE87-2038-658E-703DAE12E1AD}"/>
                </a:ext>
              </a:extLst>
            </p:cNvPr>
            <p:cNvGrpSpPr/>
            <p:nvPr/>
          </p:nvGrpSpPr>
          <p:grpSpPr>
            <a:xfrm>
              <a:off x="1129883" y="1282849"/>
              <a:ext cx="4292301" cy="4292301"/>
              <a:chOff x="1129883" y="1282849"/>
              <a:chExt cx="4292301" cy="4292301"/>
            </a:xfrm>
          </p:grpSpPr>
          <p:grpSp>
            <p:nvGrpSpPr>
              <p:cNvPr id="33" name="Group 32">
                <a:extLst>
                  <a:ext uri="{FF2B5EF4-FFF2-40B4-BE49-F238E27FC236}">
                    <a16:creationId xmlns:a16="http://schemas.microsoft.com/office/drawing/2014/main" id="{C8EDFD42-123F-E087-47F1-C09C79B64B04}"/>
                  </a:ext>
                </a:extLst>
              </p:cNvPr>
              <p:cNvGrpSpPr/>
              <p:nvPr/>
            </p:nvGrpSpPr>
            <p:grpSpPr>
              <a:xfrm>
                <a:off x="1129883" y="1282849"/>
                <a:ext cx="4292301" cy="4292301"/>
                <a:chOff x="151983" y="1272216"/>
                <a:chExt cx="4292301" cy="4292301"/>
              </a:xfrm>
            </p:grpSpPr>
            <p:sp>
              <p:nvSpPr>
                <p:cNvPr id="35" name="Donut 34">
                  <a:extLst>
                    <a:ext uri="{FF2B5EF4-FFF2-40B4-BE49-F238E27FC236}">
                      <a16:creationId xmlns:a16="http://schemas.microsoft.com/office/drawing/2014/main" id="{17F3D5E5-1BE8-5876-5142-D0BE0CCFE613}"/>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36" name="Group 35">
                  <a:extLst>
                    <a:ext uri="{FF2B5EF4-FFF2-40B4-BE49-F238E27FC236}">
                      <a16:creationId xmlns:a16="http://schemas.microsoft.com/office/drawing/2014/main" id="{D1FA059B-42A6-EE7C-EE24-5D118E92025B}"/>
                    </a:ext>
                  </a:extLst>
                </p:cNvPr>
                <p:cNvGrpSpPr/>
                <p:nvPr/>
              </p:nvGrpSpPr>
              <p:grpSpPr>
                <a:xfrm>
                  <a:off x="2174420" y="1593932"/>
                  <a:ext cx="247426" cy="247426"/>
                  <a:chOff x="5862918" y="1699708"/>
                  <a:chExt cx="247426" cy="247426"/>
                </a:xfrm>
              </p:grpSpPr>
              <p:sp>
                <p:nvSpPr>
                  <p:cNvPr id="60" name="Rectangle 59">
                    <a:extLst>
                      <a:ext uri="{FF2B5EF4-FFF2-40B4-BE49-F238E27FC236}">
                        <a16:creationId xmlns:a16="http://schemas.microsoft.com/office/drawing/2014/main" id="{3C98F66B-4EE1-F397-AE36-39C0E52C70CF}"/>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1" name="Oval 60">
                    <a:extLst>
                      <a:ext uri="{FF2B5EF4-FFF2-40B4-BE49-F238E27FC236}">
                        <a16:creationId xmlns:a16="http://schemas.microsoft.com/office/drawing/2014/main" id="{748D1D28-C03D-D732-1C32-1D24139F451F}"/>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2EA2ACDE-508D-0FE3-5361-6287BAC3D0D7}"/>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7" name="Group 36">
                  <a:extLst>
                    <a:ext uri="{FF2B5EF4-FFF2-40B4-BE49-F238E27FC236}">
                      <a16:creationId xmlns:a16="http://schemas.microsoft.com/office/drawing/2014/main" id="{405908DD-496B-18A2-3C48-4EF480011C34}"/>
                    </a:ext>
                  </a:extLst>
                </p:cNvPr>
                <p:cNvGrpSpPr/>
                <p:nvPr/>
              </p:nvGrpSpPr>
              <p:grpSpPr>
                <a:xfrm rot="1784619">
                  <a:off x="711142" y="2444697"/>
                  <a:ext cx="247426" cy="247426"/>
                  <a:chOff x="6420834" y="1699708"/>
                  <a:chExt cx="247426" cy="247426"/>
                </a:xfrm>
              </p:grpSpPr>
              <p:sp>
                <p:nvSpPr>
                  <p:cNvPr id="56" name="Rectangle 55">
                    <a:extLst>
                      <a:ext uri="{FF2B5EF4-FFF2-40B4-BE49-F238E27FC236}">
                        <a16:creationId xmlns:a16="http://schemas.microsoft.com/office/drawing/2014/main" id="{29F132C9-B223-AEF8-F5FD-DBB61EC5688B}"/>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Oval 56">
                    <a:extLst>
                      <a:ext uri="{FF2B5EF4-FFF2-40B4-BE49-F238E27FC236}">
                        <a16:creationId xmlns:a16="http://schemas.microsoft.com/office/drawing/2014/main" id="{0903B426-4B99-751E-8909-0389A6200898}"/>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8" name="Straight Connector 57">
                    <a:extLst>
                      <a:ext uri="{FF2B5EF4-FFF2-40B4-BE49-F238E27FC236}">
                        <a16:creationId xmlns:a16="http://schemas.microsoft.com/office/drawing/2014/main" id="{A1F1A6B4-D43D-B4FC-27AC-38CC51CAA9A3}"/>
                      </a:ext>
                    </a:extLst>
                  </p:cNvPr>
                  <p:cNvCxnSpPr>
                    <a:cxnSpLocks/>
                    <a:stCxn id="57" idx="1"/>
                    <a:endCxn id="57"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40DBF0-2435-4CA3-F14B-A9B3C95A6A91}"/>
                      </a:ext>
                    </a:extLst>
                  </p:cNvPr>
                  <p:cNvCxnSpPr>
                    <a:cxnSpLocks/>
                    <a:stCxn id="57" idx="3"/>
                    <a:endCxn id="57"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16DB986-42C1-4836-9016-88E58FB53F33}"/>
                    </a:ext>
                  </a:extLst>
                </p:cNvPr>
                <p:cNvGrpSpPr/>
                <p:nvPr/>
              </p:nvGrpSpPr>
              <p:grpSpPr>
                <a:xfrm rot="3538267">
                  <a:off x="700874" y="4147862"/>
                  <a:ext cx="247426" cy="247426"/>
                  <a:chOff x="5862918" y="1699708"/>
                  <a:chExt cx="247426" cy="247426"/>
                </a:xfrm>
              </p:grpSpPr>
              <p:sp>
                <p:nvSpPr>
                  <p:cNvPr id="53" name="Rectangle 52">
                    <a:extLst>
                      <a:ext uri="{FF2B5EF4-FFF2-40B4-BE49-F238E27FC236}">
                        <a16:creationId xmlns:a16="http://schemas.microsoft.com/office/drawing/2014/main" id="{357BE935-405F-66B5-12EC-997354F431D1}"/>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4" name="Oval 53">
                    <a:extLst>
                      <a:ext uri="{FF2B5EF4-FFF2-40B4-BE49-F238E27FC236}">
                        <a16:creationId xmlns:a16="http://schemas.microsoft.com/office/drawing/2014/main" id="{F47B138B-F368-0BE0-0C2B-F59E1DEDA068}"/>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Oval 54">
                    <a:extLst>
                      <a:ext uri="{FF2B5EF4-FFF2-40B4-BE49-F238E27FC236}">
                        <a16:creationId xmlns:a16="http://schemas.microsoft.com/office/drawing/2014/main" id="{D35B3A6B-20A9-AA8E-DC08-C75FD81D6B0E}"/>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9" name="Group 38">
                  <a:extLst>
                    <a:ext uri="{FF2B5EF4-FFF2-40B4-BE49-F238E27FC236}">
                      <a16:creationId xmlns:a16="http://schemas.microsoft.com/office/drawing/2014/main" id="{4170C51C-B441-B0C5-6642-718002214110}"/>
                    </a:ext>
                  </a:extLst>
                </p:cNvPr>
                <p:cNvGrpSpPr/>
                <p:nvPr/>
              </p:nvGrpSpPr>
              <p:grpSpPr>
                <a:xfrm rot="17987922">
                  <a:off x="3643712" y="4149328"/>
                  <a:ext cx="247426" cy="247426"/>
                  <a:chOff x="5862918" y="1699708"/>
                  <a:chExt cx="247426" cy="247426"/>
                </a:xfrm>
              </p:grpSpPr>
              <p:sp>
                <p:nvSpPr>
                  <p:cNvPr id="50" name="Rectangle 49">
                    <a:extLst>
                      <a:ext uri="{FF2B5EF4-FFF2-40B4-BE49-F238E27FC236}">
                        <a16:creationId xmlns:a16="http://schemas.microsoft.com/office/drawing/2014/main" id="{9823461B-08BA-D1BE-7DC4-2B651F76F377}"/>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Oval 50">
                    <a:extLst>
                      <a:ext uri="{FF2B5EF4-FFF2-40B4-BE49-F238E27FC236}">
                        <a16:creationId xmlns:a16="http://schemas.microsoft.com/office/drawing/2014/main" id="{2BFBD1B7-67E5-A445-3FDF-F2BD60028CE8}"/>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Oval 51">
                    <a:extLst>
                      <a:ext uri="{FF2B5EF4-FFF2-40B4-BE49-F238E27FC236}">
                        <a16:creationId xmlns:a16="http://schemas.microsoft.com/office/drawing/2014/main" id="{1AD02DFD-CC2E-764F-8241-833F34117F29}"/>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40" name="Group 39">
                  <a:extLst>
                    <a:ext uri="{FF2B5EF4-FFF2-40B4-BE49-F238E27FC236}">
                      <a16:creationId xmlns:a16="http://schemas.microsoft.com/office/drawing/2014/main" id="{BF4E7AA9-B5A6-0790-BBC4-62B1203D0A4C}"/>
                    </a:ext>
                  </a:extLst>
                </p:cNvPr>
                <p:cNvGrpSpPr/>
                <p:nvPr/>
              </p:nvGrpSpPr>
              <p:grpSpPr>
                <a:xfrm rot="3568848">
                  <a:off x="3644276" y="2436447"/>
                  <a:ext cx="247426" cy="247426"/>
                  <a:chOff x="6420834" y="1699708"/>
                  <a:chExt cx="247426" cy="247426"/>
                </a:xfrm>
              </p:grpSpPr>
              <p:sp>
                <p:nvSpPr>
                  <p:cNvPr id="46" name="Rectangle 45">
                    <a:extLst>
                      <a:ext uri="{FF2B5EF4-FFF2-40B4-BE49-F238E27FC236}">
                        <a16:creationId xmlns:a16="http://schemas.microsoft.com/office/drawing/2014/main" id="{E8F6028D-5C79-B65B-DF28-CF83D7699E63}"/>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Oval 46">
                    <a:extLst>
                      <a:ext uri="{FF2B5EF4-FFF2-40B4-BE49-F238E27FC236}">
                        <a16:creationId xmlns:a16="http://schemas.microsoft.com/office/drawing/2014/main" id="{82E85829-8F22-C290-55D2-634F89CBFE78}"/>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8" name="Straight Connector 47">
                    <a:extLst>
                      <a:ext uri="{FF2B5EF4-FFF2-40B4-BE49-F238E27FC236}">
                        <a16:creationId xmlns:a16="http://schemas.microsoft.com/office/drawing/2014/main" id="{72487FB7-5C95-42E3-3982-5757DF358927}"/>
                      </a:ext>
                    </a:extLst>
                  </p:cNvPr>
                  <p:cNvCxnSpPr>
                    <a:cxnSpLocks/>
                    <a:stCxn id="47" idx="1"/>
                    <a:endCxn id="47"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E337A2B-2D80-69E2-8F9A-5CB7A2E8F2F9}"/>
                      </a:ext>
                    </a:extLst>
                  </p:cNvPr>
                  <p:cNvCxnSpPr>
                    <a:cxnSpLocks/>
                    <a:stCxn id="47" idx="3"/>
                    <a:endCxn id="47"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4B44028-217B-1D3B-EA65-BCE67019EBE1}"/>
                    </a:ext>
                  </a:extLst>
                </p:cNvPr>
                <p:cNvGrpSpPr/>
                <p:nvPr/>
              </p:nvGrpSpPr>
              <p:grpSpPr>
                <a:xfrm>
                  <a:off x="2168070" y="4996872"/>
                  <a:ext cx="247426" cy="247426"/>
                  <a:chOff x="6420834" y="1699708"/>
                  <a:chExt cx="247426" cy="247426"/>
                </a:xfrm>
              </p:grpSpPr>
              <p:sp>
                <p:nvSpPr>
                  <p:cNvPr id="42" name="Rectangle 41">
                    <a:extLst>
                      <a:ext uri="{FF2B5EF4-FFF2-40B4-BE49-F238E27FC236}">
                        <a16:creationId xmlns:a16="http://schemas.microsoft.com/office/drawing/2014/main" id="{C4CD1D02-8B03-F214-3827-A059437C34B5}"/>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Oval 42">
                    <a:extLst>
                      <a:ext uri="{FF2B5EF4-FFF2-40B4-BE49-F238E27FC236}">
                        <a16:creationId xmlns:a16="http://schemas.microsoft.com/office/drawing/2014/main" id="{8CA34CB0-D0A4-639D-30B5-79CF3AE42CE0}"/>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Straight Connector 43">
                    <a:extLst>
                      <a:ext uri="{FF2B5EF4-FFF2-40B4-BE49-F238E27FC236}">
                        <a16:creationId xmlns:a16="http://schemas.microsoft.com/office/drawing/2014/main" id="{D90885D7-8A69-A3F9-372B-53E3C3763460}"/>
                      </a:ext>
                    </a:extLst>
                  </p:cNvPr>
                  <p:cNvCxnSpPr>
                    <a:cxnSpLocks/>
                    <a:stCxn id="43" idx="1"/>
                    <a:endCxn id="43"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943813-F76B-0A4A-A96E-DA254393EC59}"/>
                      </a:ext>
                    </a:extLst>
                  </p:cNvPr>
                  <p:cNvCxnSpPr>
                    <a:cxnSpLocks/>
                    <a:stCxn id="43" idx="3"/>
                    <a:endCxn id="43"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 name="Oval 33">
                <a:extLst>
                  <a:ext uri="{FF2B5EF4-FFF2-40B4-BE49-F238E27FC236}">
                    <a16:creationId xmlns:a16="http://schemas.microsoft.com/office/drawing/2014/main" id="{96E3AA40-7738-D7AC-D0F8-5887B1E1B01D}"/>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2" name="Straight Connector 11">
              <a:extLst>
                <a:ext uri="{FF2B5EF4-FFF2-40B4-BE49-F238E27FC236}">
                  <a16:creationId xmlns:a16="http://schemas.microsoft.com/office/drawing/2014/main" id="{DB3DBEE3-26D0-9DAE-6108-B304D91D080C}"/>
                </a:ext>
              </a:extLst>
            </p:cNvPr>
            <p:cNvCxnSpPr>
              <a:cxnSpLocks/>
              <a:stCxn id="34" idx="2"/>
              <a:endCxn id="10" idx="2"/>
            </p:cNvCxnSpPr>
            <p:nvPr/>
          </p:nvCxnSpPr>
          <p:spPr>
            <a:xfrm flipV="1">
              <a:off x="3264179" y="2986556"/>
              <a:ext cx="249738" cy="46314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5DCA51-E8FD-F027-1AC5-E992CBD89A38}"/>
                </a:ext>
              </a:extLst>
            </p:cNvPr>
            <p:cNvSpPr txBox="1"/>
            <p:nvPr/>
          </p:nvSpPr>
          <p:spPr>
            <a:xfrm>
              <a:off x="1985964" y="1589601"/>
              <a:ext cx="946017" cy="399409"/>
            </a:xfrm>
            <a:prstGeom prst="rect">
              <a:avLst/>
            </a:prstGeom>
            <a:noFill/>
          </p:spPr>
          <p:txBody>
            <a:bodyPr wrap="none" rtlCol="0">
              <a:spAutoFit/>
            </a:bodyPr>
            <a:lstStyle/>
            <a:p>
              <a:r>
                <a:rPr lang="en-US" sz="1400" dirty="0"/>
                <a:t>STATOR</a:t>
              </a:r>
            </a:p>
          </p:txBody>
        </p:sp>
        <p:sp>
          <p:nvSpPr>
            <p:cNvPr id="14" name="TextBox 13">
              <a:extLst>
                <a:ext uri="{FF2B5EF4-FFF2-40B4-BE49-F238E27FC236}">
                  <a16:creationId xmlns:a16="http://schemas.microsoft.com/office/drawing/2014/main" id="{FAA3A329-C180-4292-CD30-FF11F05C4745}"/>
                </a:ext>
              </a:extLst>
            </p:cNvPr>
            <p:cNvSpPr txBox="1"/>
            <p:nvPr/>
          </p:nvSpPr>
          <p:spPr>
            <a:xfrm>
              <a:off x="2422574" y="4106368"/>
              <a:ext cx="900667" cy="399409"/>
            </a:xfrm>
            <a:prstGeom prst="rect">
              <a:avLst/>
            </a:prstGeom>
            <a:noFill/>
          </p:spPr>
          <p:txBody>
            <a:bodyPr wrap="none" rtlCol="0">
              <a:spAutoFit/>
            </a:bodyPr>
            <a:lstStyle/>
            <a:p>
              <a:r>
                <a:rPr lang="en-US" sz="1400" dirty="0"/>
                <a:t>ROTOR</a:t>
              </a:r>
            </a:p>
          </p:txBody>
        </p:sp>
        <p:sp>
          <p:nvSpPr>
            <p:cNvPr id="15" name="TextBox 14">
              <a:extLst>
                <a:ext uri="{FF2B5EF4-FFF2-40B4-BE49-F238E27FC236}">
                  <a16:creationId xmlns:a16="http://schemas.microsoft.com/office/drawing/2014/main" id="{7149E5AA-BABD-6154-4DAC-66B8BF55F77C}"/>
                </a:ext>
              </a:extLst>
            </p:cNvPr>
            <p:cNvSpPr txBox="1"/>
            <p:nvPr/>
          </p:nvSpPr>
          <p:spPr>
            <a:xfrm>
              <a:off x="3117065" y="1260266"/>
              <a:ext cx="351979" cy="399409"/>
            </a:xfrm>
            <a:prstGeom prst="rect">
              <a:avLst/>
            </a:prstGeom>
            <a:noFill/>
          </p:spPr>
          <p:txBody>
            <a:bodyPr wrap="none" rtlCol="0">
              <a:spAutoFit/>
            </a:bodyPr>
            <a:lstStyle/>
            <a:p>
              <a:r>
                <a:rPr lang="en-US" sz="1400" dirty="0"/>
                <a:t>a</a:t>
              </a:r>
            </a:p>
          </p:txBody>
        </p:sp>
        <p:sp>
          <p:nvSpPr>
            <p:cNvPr id="16" name="TextBox 15">
              <a:extLst>
                <a:ext uri="{FF2B5EF4-FFF2-40B4-BE49-F238E27FC236}">
                  <a16:creationId xmlns:a16="http://schemas.microsoft.com/office/drawing/2014/main" id="{0C137BD0-0182-D77A-9823-91782C257D41}"/>
                </a:ext>
              </a:extLst>
            </p:cNvPr>
            <p:cNvSpPr txBox="1"/>
            <p:nvPr/>
          </p:nvSpPr>
          <p:spPr>
            <a:xfrm>
              <a:off x="3109161" y="5216578"/>
              <a:ext cx="410226" cy="399409"/>
            </a:xfrm>
            <a:prstGeom prst="rect">
              <a:avLst/>
            </a:prstGeom>
            <a:noFill/>
          </p:spPr>
          <p:txBody>
            <a:bodyPr wrap="none" rtlCol="0">
              <a:spAutoFit/>
            </a:bodyPr>
            <a:lstStyle/>
            <a:p>
              <a:r>
                <a:rPr lang="en-US" sz="1400" dirty="0"/>
                <a:t>a’</a:t>
              </a:r>
            </a:p>
          </p:txBody>
        </p:sp>
        <p:sp>
          <p:nvSpPr>
            <p:cNvPr id="17" name="TextBox 16">
              <a:extLst>
                <a:ext uri="{FF2B5EF4-FFF2-40B4-BE49-F238E27FC236}">
                  <a16:creationId xmlns:a16="http://schemas.microsoft.com/office/drawing/2014/main" id="{2909F438-C055-95C1-2FF6-43907CFA6B73}"/>
                </a:ext>
              </a:extLst>
            </p:cNvPr>
            <p:cNvSpPr txBox="1"/>
            <p:nvPr/>
          </p:nvSpPr>
          <p:spPr>
            <a:xfrm>
              <a:off x="4835261" y="4249471"/>
              <a:ext cx="362381" cy="399409"/>
            </a:xfrm>
            <a:prstGeom prst="rect">
              <a:avLst/>
            </a:prstGeom>
            <a:noFill/>
          </p:spPr>
          <p:txBody>
            <a:bodyPr wrap="none" rtlCol="0">
              <a:spAutoFit/>
            </a:bodyPr>
            <a:lstStyle/>
            <a:p>
              <a:r>
                <a:rPr lang="en-US" sz="1400" dirty="0"/>
                <a:t>b</a:t>
              </a:r>
            </a:p>
          </p:txBody>
        </p:sp>
        <p:sp>
          <p:nvSpPr>
            <p:cNvPr id="18" name="TextBox 17">
              <a:extLst>
                <a:ext uri="{FF2B5EF4-FFF2-40B4-BE49-F238E27FC236}">
                  <a16:creationId xmlns:a16="http://schemas.microsoft.com/office/drawing/2014/main" id="{DF80BB20-A1AC-0DBE-330D-EC0D7D49EFE6}"/>
                </a:ext>
              </a:extLst>
            </p:cNvPr>
            <p:cNvSpPr txBox="1"/>
            <p:nvPr/>
          </p:nvSpPr>
          <p:spPr>
            <a:xfrm>
              <a:off x="1428184" y="2308441"/>
              <a:ext cx="420628" cy="399409"/>
            </a:xfrm>
            <a:prstGeom prst="rect">
              <a:avLst/>
            </a:prstGeom>
            <a:noFill/>
          </p:spPr>
          <p:txBody>
            <a:bodyPr wrap="none" rtlCol="0">
              <a:spAutoFit/>
            </a:bodyPr>
            <a:lstStyle/>
            <a:p>
              <a:r>
                <a:rPr lang="en-US" sz="1400" dirty="0"/>
                <a:t>b’</a:t>
              </a:r>
            </a:p>
          </p:txBody>
        </p:sp>
        <p:sp>
          <p:nvSpPr>
            <p:cNvPr id="19" name="TextBox 18">
              <a:extLst>
                <a:ext uri="{FF2B5EF4-FFF2-40B4-BE49-F238E27FC236}">
                  <a16:creationId xmlns:a16="http://schemas.microsoft.com/office/drawing/2014/main" id="{559B65F6-A84F-DE2F-906C-48DB6BC8FF36}"/>
                </a:ext>
              </a:extLst>
            </p:cNvPr>
            <p:cNvSpPr txBox="1"/>
            <p:nvPr/>
          </p:nvSpPr>
          <p:spPr>
            <a:xfrm>
              <a:off x="1428184" y="4249471"/>
              <a:ext cx="337418" cy="399409"/>
            </a:xfrm>
            <a:prstGeom prst="rect">
              <a:avLst/>
            </a:prstGeom>
            <a:noFill/>
          </p:spPr>
          <p:txBody>
            <a:bodyPr wrap="none" rtlCol="0">
              <a:spAutoFit/>
            </a:bodyPr>
            <a:lstStyle/>
            <a:p>
              <a:r>
                <a:rPr lang="en-US" sz="1400" dirty="0"/>
                <a:t>c</a:t>
              </a:r>
            </a:p>
          </p:txBody>
        </p:sp>
        <p:sp>
          <p:nvSpPr>
            <p:cNvPr id="20" name="TextBox 19">
              <a:extLst>
                <a:ext uri="{FF2B5EF4-FFF2-40B4-BE49-F238E27FC236}">
                  <a16:creationId xmlns:a16="http://schemas.microsoft.com/office/drawing/2014/main" id="{9E975CDE-D044-7F22-472E-7724E4BFD3A1}"/>
                </a:ext>
              </a:extLst>
            </p:cNvPr>
            <p:cNvSpPr txBox="1"/>
            <p:nvPr/>
          </p:nvSpPr>
          <p:spPr>
            <a:xfrm>
              <a:off x="4835261" y="2308441"/>
              <a:ext cx="395665" cy="399409"/>
            </a:xfrm>
            <a:prstGeom prst="rect">
              <a:avLst/>
            </a:prstGeom>
            <a:noFill/>
          </p:spPr>
          <p:txBody>
            <a:bodyPr wrap="none" rtlCol="0">
              <a:spAutoFit/>
            </a:bodyPr>
            <a:lstStyle/>
            <a:p>
              <a:r>
                <a:rPr lang="en-US" sz="1400" dirty="0"/>
                <a:t>c’</a:t>
              </a:r>
            </a:p>
          </p:txBody>
        </p:sp>
        <p:cxnSp>
          <p:nvCxnSpPr>
            <p:cNvPr id="21" name="Straight Connector 20">
              <a:extLst>
                <a:ext uri="{FF2B5EF4-FFF2-40B4-BE49-F238E27FC236}">
                  <a16:creationId xmlns:a16="http://schemas.microsoft.com/office/drawing/2014/main" id="{D37E1B43-36C7-E9F7-D1B3-39B20EA7F3E4}"/>
                </a:ext>
              </a:extLst>
            </p:cNvPr>
            <p:cNvCxnSpPr>
              <a:cxnSpLocks/>
            </p:cNvCxnSpPr>
            <p:nvPr/>
          </p:nvCxnSpPr>
          <p:spPr>
            <a:xfrm>
              <a:off x="3285651" y="3428372"/>
              <a:ext cx="3384090" cy="336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01032C-99A1-E069-A7D2-3F7FE896FF7A}"/>
                    </a:ext>
                  </a:extLst>
                </p:cNvPr>
                <p:cNvSpPr txBox="1"/>
                <p:nvPr/>
              </p:nvSpPr>
              <p:spPr>
                <a:xfrm rot="1700861">
                  <a:off x="3451837" y="2461976"/>
                  <a:ext cx="474714" cy="39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1400" i="1" smtClean="0">
                            <a:solidFill>
                              <a:sysClr val="windowText" lastClr="000000"/>
                            </a:solidFill>
                            <a:latin typeface="Cambria Math" panose="02040503050406030204" pitchFamily="18" charset="0"/>
                            <a:ea typeface="Cambria Math" panose="02040503050406030204" pitchFamily="18" charset="0"/>
                          </a:rPr>
                          <m:t>𝛷</m:t>
                        </m:r>
                      </m:oMath>
                    </m:oMathPara>
                  </a14:m>
                  <a:endParaRPr lang="en-US" sz="1400" i="1" dirty="0"/>
                </a:p>
              </p:txBody>
            </p:sp>
          </mc:Choice>
          <mc:Fallback xmlns="">
            <p:sp>
              <p:nvSpPr>
                <p:cNvPr id="22" name="TextBox 21">
                  <a:extLst>
                    <a:ext uri="{FF2B5EF4-FFF2-40B4-BE49-F238E27FC236}">
                      <a16:creationId xmlns:a16="http://schemas.microsoft.com/office/drawing/2014/main" id="{2901032C-99A1-E069-A7D2-3F7FE896FF7A}"/>
                    </a:ext>
                  </a:extLst>
                </p:cNvPr>
                <p:cNvSpPr txBox="1">
                  <a:spLocks noRot="1" noChangeAspect="1" noMove="1" noResize="1" noEditPoints="1" noAdjustHandles="1" noChangeArrowheads="1" noChangeShapeType="1" noTextEdit="1"/>
                </p:cNvSpPr>
                <p:nvPr/>
              </p:nvSpPr>
              <p:spPr>
                <a:xfrm rot="1700861">
                  <a:off x="3451837" y="2461976"/>
                  <a:ext cx="474714" cy="399409"/>
                </a:xfrm>
                <a:prstGeom prst="rect">
                  <a:avLst/>
                </a:prstGeom>
                <a:blipFill>
                  <a:blip r:embed="rId3"/>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04FEE00-4D82-A5DC-4E54-92623ACCE8B8}"/>
                </a:ext>
              </a:extLst>
            </p:cNvPr>
            <p:cNvCxnSpPr>
              <a:cxnSpLocks/>
            </p:cNvCxnSpPr>
            <p:nvPr/>
          </p:nvCxnSpPr>
          <p:spPr>
            <a:xfrm flipV="1">
              <a:off x="3893320" y="629532"/>
              <a:ext cx="910362" cy="166961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82C5425A-4724-0745-7C30-B79E1E7EB438}"/>
                </a:ext>
              </a:extLst>
            </p:cNvPr>
            <p:cNvSpPr>
              <a:spLocks noChangeAspect="1"/>
            </p:cNvSpPr>
            <p:nvPr/>
          </p:nvSpPr>
          <p:spPr>
            <a:xfrm>
              <a:off x="655904" y="779929"/>
              <a:ext cx="5303520" cy="5303520"/>
            </a:xfrm>
            <a:prstGeom prst="arc">
              <a:avLst>
                <a:gd name="adj1" fmla="val 17885284"/>
                <a:gd name="adj2" fmla="val 4516"/>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8A1E61-F60E-41F2-BFD8-788F46954786}"/>
                    </a:ext>
                  </a:extLst>
                </p:cNvPr>
                <p:cNvSpPr txBox="1"/>
                <p:nvPr/>
              </p:nvSpPr>
              <p:spPr>
                <a:xfrm>
                  <a:off x="5551669" y="1851991"/>
                  <a:ext cx="429531" cy="39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oMath>
                    </m:oMathPara>
                  </a14:m>
                  <a:endParaRPr lang="en-US" sz="1400" dirty="0"/>
                </a:p>
              </p:txBody>
            </p:sp>
          </mc:Choice>
          <mc:Fallback xmlns="">
            <p:sp>
              <p:nvSpPr>
                <p:cNvPr id="25" name="TextBox 24">
                  <a:extLst>
                    <a:ext uri="{FF2B5EF4-FFF2-40B4-BE49-F238E27FC236}">
                      <a16:creationId xmlns:a16="http://schemas.microsoft.com/office/drawing/2014/main" id="{CD8A1E61-F60E-41F2-BFD8-788F46954786}"/>
                    </a:ext>
                  </a:extLst>
                </p:cNvPr>
                <p:cNvSpPr txBox="1">
                  <a:spLocks noRot="1" noChangeAspect="1" noMove="1" noResize="1" noEditPoints="1" noAdjustHandles="1" noChangeArrowheads="1" noChangeShapeType="1" noTextEdit="1"/>
                </p:cNvSpPr>
                <p:nvPr/>
              </p:nvSpPr>
              <p:spPr>
                <a:xfrm>
                  <a:off x="5551669" y="1851991"/>
                  <a:ext cx="429531" cy="399409"/>
                </a:xfrm>
                <a:prstGeom prst="rect">
                  <a:avLst/>
                </a:prstGeom>
                <a:blipFill>
                  <a:blip r:embed="rId4"/>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9EF42D6-8C5F-F866-D841-83D506E10A5C}"/>
                </a:ext>
              </a:extLst>
            </p:cNvPr>
            <p:cNvSpPr txBox="1"/>
            <p:nvPr/>
          </p:nvSpPr>
          <p:spPr>
            <a:xfrm>
              <a:off x="5520524" y="3506514"/>
              <a:ext cx="1643817" cy="678995"/>
            </a:xfrm>
            <a:prstGeom prst="rect">
              <a:avLst/>
            </a:prstGeom>
            <a:noFill/>
          </p:spPr>
          <p:txBody>
            <a:bodyPr wrap="none" rtlCol="0">
              <a:spAutoFit/>
            </a:bodyPr>
            <a:lstStyle/>
            <a:p>
              <a:pPr algn="ctr"/>
              <a:r>
                <a:rPr lang="en-US" sz="1400" dirty="0"/>
                <a:t>Axis of the a-a’</a:t>
              </a:r>
              <a:br>
                <a:rPr lang="en-US" sz="1400" dirty="0"/>
              </a:br>
              <a:r>
                <a:rPr lang="en-US" sz="1400" dirty="0"/>
                <a:t>winding</a:t>
              </a:r>
            </a:p>
          </p:txBody>
        </p:sp>
        <p:sp>
          <p:nvSpPr>
            <p:cNvPr id="27" name="TextBox 26">
              <a:extLst>
                <a:ext uri="{FF2B5EF4-FFF2-40B4-BE49-F238E27FC236}">
                  <a16:creationId xmlns:a16="http://schemas.microsoft.com/office/drawing/2014/main" id="{52F04106-599B-B9A1-A7CD-104AB62CF38F}"/>
                </a:ext>
              </a:extLst>
            </p:cNvPr>
            <p:cNvSpPr txBox="1"/>
            <p:nvPr/>
          </p:nvSpPr>
          <p:spPr>
            <a:xfrm>
              <a:off x="4703979" y="667449"/>
              <a:ext cx="1770963" cy="399409"/>
            </a:xfrm>
            <a:prstGeom prst="rect">
              <a:avLst/>
            </a:prstGeom>
            <a:noFill/>
          </p:spPr>
          <p:txBody>
            <a:bodyPr wrap="none" rtlCol="0">
              <a:spAutoFit/>
            </a:bodyPr>
            <a:lstStyle/>
            <a:p>
              <a:pPr algn="ctr"/>
              <a:r>
                <a:rPr lang="en-US" sz="1400" dirty="0"/>
                <a:t>Axis of the rotor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0DBDD0-044B-B417-88ED-79AFFDED5B6E}"/>
                    </a:ext>
                  </a:extLst>
                </p:cNvPr>
                <p:cNvSpPr txBox="1"/>
                <p:nvPr/>
              </p:nvSpPr>
              <p:spPr>
                <a:xfrm>
                  <a:off x="4381631" y="3618800"/>
                  <a:ext cx="467475" cy="421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oMath>
                    </m:oMathPara>
                  </a14:m>
                  <a:endParaRPr lang="en-US" sz="1400" dirty="0"/>
                </a:p>
              </p:txBody>
            </p:sp>
          </mc:Choice>
          <mc:Fallback xmlns="">
            <p:sp>
              <p:nvSpPr>
                <p:cNvPr id="28" name="TextBox 27">
                  <a:extLst>
                    <a:ext uri="{FF2B5EF4-FFF2-40B4-BE49-F238E27FC236}">
                      <a16:creationId xmlns:a16="http://schemas.microsoft.com/office/drawing/2014/main" id="{210DBDD0-044B-B417-88ED-79AFFDED5B6E}"/>
                    </a:ext>
                  </a:extLst>
                </p:cNvPr>
                <p:cNvSpPr txBox="1">
                  <a:spLocks noRot="1" noChangeAspect="1" noMove="1" noResize="1" noEditPoints="1" noAdjustHandles="1" noChangeArrowheads="1" noChangeShapeType="1" noTextEdit="1"/>
                </p:cNvSpPr>
                <p:nvPr/>
              </p:nvSpPr>
              <p:spPr>
                <a:xfrm>
                  <a:off x="4381631" y="3618800"/>
                  <a:ext cx="467475" cy="421793"/>
                </a:xfrm>
                <a:prstGeom prst="rect">
                  <a:avLst/>
                </a:prstGeom>
                <a:blipFill>
                  <a:blip r:embed="rId5"/>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D3CA0DE1-BBD2-CAC5-EBD1-0232E00CF45C}"/>
                </a:ext>
              </a:extLst>
            </p:cNvPr>
            <p:cNvCxnSpPr>
              <a:cxnSpLocks/>
            </p:cNvCxnSpPr>
            <p:nvPr/>
          </p:nvCxnSpPr>
          <p:spPr>
            <a:xfrm flipV="1">
              <a:off x="4409063" y="3610524"/>
              <a:ext cx="110054" cy="2223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9433ED-737A-FA16-F5D5-886D7892D206}"/>
                </a:ext>
              </a:extLst>
            </p:cNvPr>
            <p:cNvSpPr txBox="1"/>
            <p:nvPr/>
          </p:nvSpPr>
          <p:spPr>
            <a:xfrm rot="1801202">
              <a:off x="3616461" y="2309482"/>
              <a:ext cx="351979" cy="329513"/>
            </a:xfrm>
            <a:prstGeom prst="rect">
              <a:avLst/>
            </a:prstGeom>
            <a:noFill/>
          </p:spPr>
          <p:txBody>
            <a:bodyPr wrap="none" rtlCol="0">
              <a:spAutoFit/>
            </a:bodyPr>
            <a:lstStyle/>
            <a:p>
              <a:r>
                <a:rPr lang="en-US" sz="1050" dirty="0"/>
                <a:t>N</a:t>
              </a:r>
              <a:endParaRPr lang="en-US" sz="1400" dirty="0"/>
            </a:p>
          </p:txBody>
        </p:sp>
        <p:sp>
          <p:nvSpPr>
            <p:cNvPr id="31" name="TextBox 30">
              <a:extLst>
                <a:ext uri="{FF2B5EF4-FFF2-40B4-BE49-F238E27FC236}">
                  <a16:creationId xmlns:a16="http://schemas.microsoft.com/office/drawing/2014/main" id="{9CE7C37F-25AC-F331-EE00-704EDD400456}"/>
                </a:ext>
              </a:extLst>
            </p:cNvPr>
            <p:cNvSpPr txBox="1"/>
            <p:nvPr/>
          </p:nvSpPr>
          <p:spPr>
            <a:xfrm rot="1801202">
              <a:off x="3427256" y="2699447"/>
              <a:ext cx="320776" cy="329513"/>
            </a:xfrm>
            <a:prstGeom prst="rect">
              <a:avLst/>
            </a:prstGeom>
            <a:noFill/>
          </p:spPr>
          <p:txBody>
            <a:bodyPr wrap="none" rtlCol="0">
              <a:spAutoFit/>
            </a:bodyPr>
            <a:lstStyle/>
            <a:p>
              <a:r>
                <a:rPr lang="en-US" sz="1050" dirty="0"/>
                <a:t>S</a:t>
              </a:r>
              <a:endParaRPr lang="en-US" sz="1400" dirty="0"/>
            </a:p>
          </p:txBody>
        </p:sp>
      </p:grpSp>
    </p:spTree>
    <p:extLst>
      <p:ext uri="{BB962C8B-B14F-4D97-AF65-F5344CB8AC3E}">
        <p14:creationId xmlns:p14="http://schemas.microsoft.com/office/powerpoint/2010/main" val="15894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3B5B-D4CE-A874-4CDA-760D51583E00}"/>
              </a:ext>
            </a:extLst>
          </p:cNvPr>
          <p:cNvSpPr>
            <a:spLocks noGrp="1"/>
          </p:cNvSpPr>
          <p:nvPr>
            <p:ph type="title"/>
          </p:nvPr>
        </p:nvSpPr>
        <p:spPr/>
        <p:txBody>
          <a:bodyPr>
            <a:normAutofit fontScale="90000"/>
          </a:bodyPr>
          <a:lstStyle/>
          <a:p>
            <a:r>
              <a:rPr lang="en-US" dirty="0"/>
              <a:t>Example 4.2: Delta-connected three-phase load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83A9-B5A8-F916-E335-1F242DD1B7AF}"/>
                  </a:ext>
                </a:extLst>
              </p:cNvPr>
              <p:cNvSpPr>
                <a:spLocks noGrp="1"/>
              </p:cNvSpPr>
              <p:nvPr>
                <p:ph idx="1"/>
              </p:nvPr>
            </p:nvSpPr>
            <p:spPr/>
            <p:txBody>
              <a:bodyPr>
                <a:normAutofit fontScale="92500" lnSpcReduction="10000"/>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A balanced three-phase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Δ</a:t>
                </a:r>
                <a:r>
                  <a:rPr lang="en-US" sz="2400" dirty="0">
                    <a:effectLst/>
                    <a:latin typeface="Calibri" panose="020F0502020204030204" pitchFamily="34" charset="0"/>
                    <a:ea typeface="Calibri" panose="020F0502020204030204" pitchFamily="34" charset="0"/>
                    <a:cs typeface="Times New Roman" panose="02020603050405020304" pitchFamily="18" charset="0"/>
                  </a:rPr>
                  <a:t>-connected load is supplied directly from a balanced three-phase voltage source with a line-to-line voltage of 480V. The impedance of each phase of the load is </a:t>
                </a: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=10+</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a:effectLst/>
                        <a:latin typeface="Cambria Math" panose="02040503050406030204" pitchFamily="18" charset="0"/>
                        <a:ea typeface="Calibri" panose="020F0502020204030204" pitchFamily="34" charset="0"/>
                        <a:cs typeface="Times New Roman" panose="02020603050405020304" pitchFamily="18" charset="0"/>
                      </a:rPr>
                      <m:t>6 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0">
                  <a:spcBef>
                    <a:spcPts val="0"/>
                  </a:spcBef>
                  <a:spcAft>
                    <a:spcPts val="600"/>
                  </a:spcAft>
                  <a:buNone/>
                </a:pPr>
                <a:endParaRPr lang="en-US"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acc>
                      <m:accPr>
                        <m:chr m:val="̅"/>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𝐴𝐵</m:t>
                            </m:r>
                          </m:sub>
                        </m:sSub>
                      </m:e>
                    </m:acc>
                    <m:r>
                      <a:rPr lang="en-US" sz="2400" i="1">
                        <a:effectLst/>
                        <a:latin typeface="Cambria Math" panose="02040503050406030204" pitchFamily="18" charset="0"/>
                        <a:ea typeface="Calibri" panose="020F0502020204030204" pitchFamily="34" charset="0"/>
                        <a:cs typeface="Times New Roman" panose="02020603050405020304" pitchFamily="18" charset="0"/>
                      </a:rPr>
                      <m:t>=480</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V</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num>
                      <m:den>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480∠0°</m:t>
                        </m:r>
                      </m:num>
                      <m:den>
                        <m: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10+</m:t>
                        </m:r>
                        <m: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6</m:t>
                        </m:r>
                      </m:den>
                    </m:f>
                    <m: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=41.16</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∠−30.96°</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m:t>
                            </m:r>
                          </m:sub>
                        </m:sSub>
                      </m:e>
                    </m:acc>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m:t>
                        </m:r>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=71.29∠−60.96°</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acc>
                      <m:accPr>
                        <m:chr m:val="̅"/>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𝐴𝐵</m:t>
                            </m:r>
                          </m:sub>
                        </m:sSub>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𝐴𝐵</m:t>
                            </m:r>
                          </m:sub>
                        </m:sSub>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acc>
                          <m:accPr>
                            <m: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𝐴𝐵</m:t>
                                </m:r>
                              </m:sub>
                            </m:sSub>
                          </m:e>
                        </m:acc>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=480</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4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41.16</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∠+30.96°=16.942+</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10.163</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kVA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=16.942</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kW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=10.163</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𝐴𝐵</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=50.826</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kW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0"/>
                  </a:spcAft>
                  <a:buNone/>
                </a:pPr>
                <a14:m>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𝑄</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𝐴𝐵</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=30.489</m:t>
                    </m:r>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kvar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C4A83A9-B5A8-F916-E335-1F242DD1B7AF}"/>
                  </a:ext>
                </a:extLst>
              </p:cNvPr>
              <p:cNvSpPr>
                <a:spLocks noGrp="1" noRot="1" noChangeAspect="1" noMove="1" noResize="1" noEditPoints="1" noAdjustHandles="1" noChangeArrowheads="1" noChangeShapeType="1" noTextEdit="1"/>
              </p:cNvSpPr>
              <p:nvPr>
                <p:ph idx="1"/>
              </p:nvPr>
            </p:nvSpPr>
            <p:spPr>
              <a:blipFill>
                <a:blip r:embed="rId2"/>
                <a:stretch>
                  <a:fillRect l="-724" t="-2192" r="-1086" b="-274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1691A68-1BA0-10AA-3C74-25376FC2F53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D0917F6-3E7A-A52F-2CF7-E857BB7DFEED}"/>
              </a:ext>
            </a:extLst>
          </p:cNvPr>
          <p:cNvSpPr>
            <a:spLocks noGrp="1"/>
          </p:cNvSpPr>
          <p:nvPr>
            <p:ph type="sldNum" sz="quarter" idx="12"/>
          </p:nvPr>
        </p:nvSpPr>
        <p:spPr/>
        <p:txBody>
          <a:bodyPr/>
          <a:lstStyle/>
          <a:p>
            <a:fld id="{697646A6-6B76-9347-9EA0-ECEE7D8FD72D}" type="slidenum">
              <a:rPr lang="en-US" smtClean="0"/>
              <a:t>50</a:t>
            </a:fld>
            <a:endParaRPr lang="en-US"/>
          </a:p>
        </p:txBody>
      </p:sp>
    </p:spTree>
    <p:extLst>
      <p:ext uri="{BB962C8B-B14F-4D97-AF65-F5344CB8AC3E}">
        <p14:creationId xmlns:p14="http://schemas.microsoft.com/office/powerpoint/2010/main" val="370335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D009DC-C53E-D38A-A940-CE1D7682F5BE}"/>
                  </a:ext>
                </a:extLst>
              </p:cNvPr>
              <p:cNvSpPr>
                <a:spLocks noGrp="1"/>
              </p:cNvSpPr>
              <p:nvPr>
                <p:ph type="title"/>
              </p:nvPr>
            </p:nvSpPr>
            <p:spPr/>
            <p:txBody>
              <a:bodyPr>
                <a:normAutofit/>
              </a:bodyPr>
              <a:lstStyle/>
              <a:p>
                <a14:m>
                  <m:oMath xmlns:m="http://schemas.openxmlformats.org/officeDocument/2006/math">
                    <m:r>
                      <m:rPr>
                        <m:sty m:val="p"/>
                      </m:rPr>
                      <a:rPr lang="en-US"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Δ</m:t>
                    </m:r>
                  </m:oMath>
                </a14:m>
                <a:r>
                  <a:rPr lang="en-US" dirty="0">
                    <a:solidFill>
                      <a:schemeClr val="tx1"/>
                    </a:solidFill>
                    <a:effectLst/>
                    <a:ea typeface="Times New Roman" panose="02020603050405020304" pitchFamily="18" charset="0"/>
                    <a:cs typeface="Times New Roman" panose="02020603050405020304" pitchFamily="18" charset="0"/>
                  </a:rPr>
                  <a:t>-Y equivalence</a:t>
                </a:r>
                <a:endParaRPr lang="en-US" dirty="0">
                  <a:solidFill>
                    <a:schemeClr val="tx1"/>
                  </a:solidFill>
                </a:endParaRPr>
              </a:p>
            </p:txBody>
          </p:sp>
        </mc:Choice>
        <mc:Fallback xmlns="">
          <p:sp>
            <p:nvSpPr>
              <p:cNvPr id="2" name="Title 1">
                <a:extLst>
                  <a:ext uri="{FF2B5EF4-FFF2-40B4-BE49-F238E27FC236}">
                    <a16:creationId xmlns:a16="http://schemas.microsoft.com/office/drawing/2014/main" id="{79D009DC-C53E-D38A-A940-CE1D7682F5BE}"/>
                  </a:ext>
                </a:extLst>
              </p:cNvPr>
              <p:cNvSpPr>
                <a:spLocks noGrp="1" noRot="1" noChangeAspect="1" noMove="1" noResize="1" noEditPoints="1" noAdjustHandles="1" noChangeArrowheads="1" noChangeShapeType="1" noTextEdit="1"/>
              </p:cNvSpPr>
              <p:nvPr>
                <p:ph type="title"/>
              </p:nvPr>
            </p:nvSpPr>
            <p:spPr>
              <a:blipFill>
                <a:blip r:embed="rId2"/>
                <a:stretch>
                  <a:fillRect l="-965" t="-2469" b="-13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41AE28-19F4-B37B-ECB4-477900D8FF7D}"/>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3CD2EB1-DD32-6D84-37BE-982DEB171D8D}"/>
              </a:ext>
            </a:extLst>
          </p:cNvPr>
          <p:cNvSpPr>
            <a:spLocks noGrp="1"/>
          </p:cNvSpPr>
          <p:nvPr>
            <p:ph type="sldNum" sz="quarter" idx="12"/>
          </p:nvPr>
        </p:nvSpPr>
        <p:spPr/>
        <p:txBody>
          <a:bodyPr/>
          <a:lstStyle/>
          <a:p>
            <a:fld id="{697646A6-6B76-9347-9EA0-ECEE7D8FD72D}" type="slidenum">
              <a:rPr lang="en-US" smtClean="0"/>
              <a:t>51</a:t>
            </a:fld>
            <a:endParaRPr lang="en-US"/>
          </a:p>
        </p:txBody>
      </p:sp>
      <p:grpSp>
        <p:nvGrpSpPr>
          <p:cNvPr id="7" name="Group 6">
            <a:extLst>
              <a:ext uri="{FF2B5EF4-FFF2-40B4-BE49-F238E27FC236}">
                <a16:creationId xmlns:a16="http://schemas.microsoft.com/office/drawing/2014/main" id="{16BEFB3F-1050-F8D5-758A-4A7071F59152}"/>
              </a:ext>
            </a:extLst>
          </p:cNvPr>
          <p:cNvGrpSpPr/>
          <p:nvPr/>
        </p:nvGrpSpPr>
        <p:grpSpPr>
          <a:xfrm>
            <a:off x="7705632" y="1284312"/>
            <a:ext cx="4141351" cy="3391380"/>
            <a:chOff x="990762" y="1447266"/>
            <a:chExt cx="4141351" cy="3391380"/>
          </a:xfrm>
        </p:grpSpPr>
        <p:grpSp>
          <p:nvGrpSpPr>
            <p:cNvPr id="11" name="Group 10">
              <a:extLst>
                <a:ext uri="{FF2B5EF4-FFF2-40B4-BE49-F238E27FC236}">
                  <a16:creationId xmlns:a16="http://schemas.microsoft.com/office/drawing/2014/main" id="{BB37B118-2A0C-FF84-1AA5-46539A873C00}"/>
                </a:ext>
              </a:extLst>
            </p:cNvPr>
            <p:cNvGrpSpPr/>
            <p:nvPr/>
          </p:nvGrpSpPr>
          <p:grpSpPr>
            <a:xfrm flipV="1">
              <a:off x="990762" y="1824182"/>
              <a:ext cx="3833104" cy="3014464"/>
              <a:chOff x="7400978" y="2114648"/>
              <a:chExt cx="3833104" cy="3014464"/>
            </a:xfrm>
          </p:grpSpPr>
          <p:grpSp>
            <p:nvGrpSpPr>
              <p:cNvPr id="15" name="Group 14">
                <a:extLst>
                  <a:ext uri="{FF2B5EF4-FFF2-40B4-BE49-F238E27FC236}">
                    <a16:creationId xmlns:a16="http://schemas.microsoft.com/office/drawing/2014/main" id="{0CA5BBCD-AF5A-C0AB-5F35-3DA76C7C556B}"/>
                  </a:ext>
                </a:extLst>
              </p:cNvPr>
              <p:cNvGrpSpPr/>
              <p:nvPr/>
            </p:nvGrpSpPr>
            <p:grpSpPr>
              <a:xfrm>
                <a:off x="8619542" y="2702938"/>
                <a:ext cx="2075312" cy="1833950"/>
                <a:chOff x="8092492" y="2702938"/>
                <a:chExt cx="2075312" cy="1833950"/>
              </a:xfrm>
            </p:grpSpPr>
            <p:grpSp>
              <p:nvGrpSpPr>
                <p:cNvPr id="21" name="Group 20">
                  <a:extLst>
                    <a:ext uri="{FF2B5EF4-FFF2-40B4-BE49-F238E27FC236}">
                      <a16:creationId xmlns:a16="http://schemas.microsoft.com/office/drawing/2014/main" id="{F4F0AA2E-10E6-3CC1-7056-FE7402B06D31}"/>
                    </a:ext>
                  </a:extLst>
                </p:cNvPr>
                <p:cNvGrpSpPr/>
                <p:nvPr/>
              </p:nvGrpSpPr>
              <p:grpSpPr>
                <a:xfrm>
                  <a:off x="8581467" y="3099133"/>
                  <a:ext cx="1097458" cy="921892"/>
                  <a:chOff x="4599441" y="3106839"/>
                  <a:chExt cx="1097458" cy="921892"/>
                </a:xfrm>
              </p:grpSpPr>
              <p:cxnSp>
                <p:nvCxnSpPr>
                  <p:cNvPr id="29" name="Straight Connector 28">
                    <a:extLst>
                      <a:ext uri="{FF2B5EF4-FFF2-40B4-BE49-F238E27FC236}">
                        <a16:creationId xmlns:a16="http://schemas.microsoft.com/office/drawing/2014/main" id="{6DCF030E-C012-A959-99CD-125D6D99D716}"/>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B540D1-B7FF-7578-3F69-762F597C648A}"/>
                      </a:ext>
                    </a:extLst>
                  </p:cNvPr>
                  <p:cNvCxnSpPr>
                    <a:cxnSpLocks/>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CCA6FB-DFA6-EF09-4722-EF28D6905420}"/>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676B9F42-9CFB-E861-2AD2-0FE71451A07A}"/>
                    </a:ext>
                  </a:extLst>
                </p:cNvPr>
                <p:cNvSpPr/>
                <p:nvPr/>
              </p:nvSpPr>
              <p:spPr>
                <a:xfrm rot="18012576">
                  <a:off x="8092492" y="2702938"/>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88EA93-2BDA-B394-9C26-CDBC100E2A32}"/>
                    </a:ext>
                  </a:extLst>
                </p:cNvPr>
                <p:cNvSpPr/>
                <p:nvPr/>
              </p:nvSpPr>
              <p:spPr>
                <a:xfrm rot="19796728">
                  <a:off x="9647668" y="2703194"/>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642D3A1-F263-B0DA-7129-C71CE1E46B17}"/>
                    </a:ext>
                  </a:extLst>
                </p:cNvPr>
                <p:cNvGrpSpPr/>
                <p:nvPr/>
              </p:nvGrpSpPr>
              <p:grpSpPr>
                <a:xfrm>
                  <a:off x="8107438" y="2786837"/>
                  <a:ext cx="2025543" cy="1750051"/>
                  <a:chOff x="8107438" y="2786837"/>
                  <a:chExt cx="2025543" cy="1750051"/>
                </a:xfrm>
              </p:grpSpPr>
              <p:sp>
                <p:nvSpPr>
                  <p:cNvPr id="25" name="Rectangle 24">
                    <a:extLst>
                      <a:ext uri="{FF2B5EF4-FFF2-40B4-BE49-F238E27FC236}">
                        <a16:creationId xmlns:a16="http://schemas.microsoft.com/office/drawing/2014/main" id="{E91A29C6-9D48-3F50-3BFC-558316BADDA0}"/>
                      </a:ext>
                    </a:extLst>
                  </p:cNvPr>
                  <p:cNvSpPr/>
                  <p:nvPr/>
                </p:nvSpPr>
                <p:spPr>
                  <a:xfrm>
                    <a:off x="8866928" y="4016752"/>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FCBA74-3092-629E-6121-3A040B9DA63A}"/>
                          </a:ext>
                        </a:extLst>
                      </p:cNvPr>
                      <p:cNvSpPr txBox="1"/>
                      <p:nvPr/>
                    </p:nvSpPr>
                    <p:spPr>
                      <a:xfrm rot="10800000">
                        <a:off x="8892071" y="409264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55" name="TextBox 54">
                        <a:extLst>
                          <a:ext uri="{FF2B5EF4-FFF2-40B4-BE49-F238E27FC236}">
                            <a16:creationId xmlns:a16="http://schemas.microsoft.com/office/drawing/2014/main" id="{C5F0F087-79CC-804C-BB4D-95164521DBA7}"/>
                          </a:ext>
                        </a:extLst>
                      </p:cNvPr>
                      <p:cNvSpPr txBox="1">
                        <a:spLocks noRot="1" noChangeAspect="1" noMove="1" noResize="1" noEditPoints="1" noAdjustHandles="1" noChangeArrowheads="1" noChangeShapeType="1" noTextEdit="1"/>
                      </p:cNvSpPr>
                      <p:nvPr/>
                    </p:nvSpPr>
                    <p:spPr>
                      <a:xfrm rot="10800000">
                        <a:off x="8892071" y="4092645"/>
                        <a:ext cx="48615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609B25-C180-E59A-949F-D32E7C424BC0}"/>
                          </a:ext>
                        </a:extLst>
                      </p:cNvPr>
                      <p:cNvSpPr txBox="1"/>
                      <p:nvPr/>
                    </p:nvSpPr>
                    <p:spPr>
                      <a:xfrm rot="10800000">
                        <a:off x="9646822" y="278728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77" name="TextBox 76">
                        <a:extLst>
                          <a:ext uri="{FF2B5EF4-FFF2-40B4-BE49-F238E27FC236}">
                            <a16:creationId xmlns:a16="http://schemas.microsoft.com/office/drawing/2014/main" id="{09992909-6BBB-064B-B548-E069F2E366BD}"/>
                          </a:ext>
                        </a:extLst>
                      </p:cNvPr>
                      <p:cNvSpPr txBox="1">
                        <a:spLocks noRot="1" noChangeAspect="1" noMove="1" noResize="1" noEditPoints="1" noAdjustHandles="1" noChangeArrowheads="1" noChangeShapeType="1" noTextEdit="1"/>
                      </p:cNvSpPr>
                      <p:nvPr/>
                    </p:nvSpPr>
                    <p:spPr>
                      <a:xfrm rot="10800000">
                        <a:off x="9646822" y="2787285"/>
                        <a:ext cx="48615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EB28A5-2BCF-4E35-9AB6-BDB39B2A5C1B}"/>
                          </a:ext>
                        </a:extLst>
                      </p:cNvPr>
                      <p:cNvSpPr txBox="1"/>
                      <p:nvPr/>
                    </p:nvSpPr>
                    <p:spPr>
                      <a:xfrm rot="10800000">
                        <a:off x="8107438" y="2786837"/>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4E842DB-402A-014A-8CA8-90AF5256BEE2}"/>
                          </a:ext>
                        </a:extLst>
                      </p:cNvPr>
                      <p:cNvSpPr txBox="1">
                        <a:spLocks noRot="1" noChangeAspect="1" noMove="1" noResize="1" noEditPoints="1" noAdjustHandles="1" noChangeArrowheads="1" noChangeShapeType="1" noTextEdit="1"/>
                      </p:cNvSpPr>
                      <p:nvPr/>
                    </p:nvSpPr>
                    <p:spPr>
                      <a:xfrm rot="10800000">
                        <a:off x="8107438" y="2786837"/>
                        <a:ext cx="486159" cy="369332"/>
                      </a:xfrm>
                      <a:prstGeom prst="rect">
                        <a:avLst/>
                      </a:prstGeom>
                      <a:blipFill>
                        <a:blip r:embed="rId5"/>
                        <a:stretch>
                          <a:fillRect/>
                        </a:stretch>
                      </a:blipFill>
                    </p:spPr>
                    <p:txBody>
                      <a:bodyPr/>
                      <a:lstStyle/>
                      <a:p>
                        <a:r>
                          <a:rPr lang="en-US">
                            <a:noFill/>
                          </a:rPr>
                          <a:t> </a:t>
                        </a:r>
                      </a:p>
                    </p:txBody>
                  </p:sp>
                </mc:Fallback>
              </mc:AlternateContent>
            </p:grpSp>
          </p:grpSp>
          <p:sp>
            <p:nvSpPr>
              <p:cNvPr id="16" name="Freeform 15">
                <a:extLst>
                  <a:ext uri="{FF2B5EF4-FFF2-40B4-BE49-F238E27FC236}">
                    <a16:creationId xmlns:a16="http://schemas.microsoft.com/office/drawing/2014/main" id="{90010528-CB24-5278-95E0-20D426C0C126}"/>
                  </a:ext>
                </a:extLst>
              </p:cNvPr>
              <p:cNvSpPr/>
              <p:nvPr/>
            </p:nvSpPr>
            <p:spPr>
              <a:xfrm flipH="1">
                <a:off x="7400978" y="4531177"/>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B81A0F3-B31F-728D-68F0-DFEFB71BCA31}"/>
                  </a:ext>
                </a:extLst>
              </p:cNvPr>
              <p:cNvCxnSpPr>
                <a:cxnSpLocks/>
              </p:cNvCxnSpPr>
              <p:nvPr/>
            </p:nvCxnSpPr>
            <p:spPr>
              <a:xfrm>
                <a:off x="8056154" y="2494407"/>
                <a:ext cx="586331" cy="339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75B7339-17A0-248E-9FB4-7F6F053E43E8}"/>
                  </a:ext>
                </a:extLst>
              </p:cNvPr>
              <p:cNvGrpSpPr/>
              <p:nvPr/>
            </p:nvGrpSpPr>
            <p:grpSpPr>
              <a:xfrm>
                <a:off x="7409138" y="2114648"/>
                <a:ext cx="3824944" cy="719486"/>
                <a:chOff x="7409138" y="2114648"/>
                <a:chExt cx="3824944" cy="719486"/>
              </a:xfrm>
            </p:grpSpPr>
            <p:cxnSp>
              <p:nvCxnSpPr>
                <p:cNvPr id="19" name="Straight Connector 18">
                  <a:extLst>
                    <a:ext uri="{FF2B5EF4-FFF2-40B4-BE49-F238E27FC236}">
                      <a16:creationId xmlns:a16="http://schemas.microsoft.com/office/drawing/2014/main" id="{D10A53F4-F7B1-30EA-3016-E32B81D528D6}"/>
                    </a:ext>
                  </a:extLst>
                </p:cNvPr>
                <p:cNvCxnSpPr>
                  <a:cxnSpLocks/>
                  <a:stCxn id="20" idx="0"/>
                </p:cNvCxnSpPr>
                <p:nvPr/>
              </p:nvCxnSpPr>
              <p:spPr>
                <a:xfrm flipH="1">
                  <a:off x="10675978" y="2503048"/>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37921CEE-6F09-CC08-04EB-CCAA35639B9B}"/>
                    </a:ext>
                  </a:extLst>
                </p:cNvPr>
                <p:cNvSpPr/>
                <p:nvPr/>
              </p:nvSpPr>
              <p:spPr>
                <a:xfrm flipH="1" flipV="1">
                  <a:off x="7409138" y="2114648"/>
                  <a:ext cx="3824944"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TextBox 11">
              <a:extLst>
                <a:ext uri="{FF2B5EF4-FFF2-40B4-BE49-F238E27FC236}">
                  <a16:creationId xmlns:a16="http://schemas.microsoft.com/office/drawing/2014/main" id="{A5619A0E-4C3F-C9A9-55C7-C8BF98C60B97}"/>
                </a:ext>
              </a:extLst>
            </p:cNvPr>
            <p:cNvSpPr txBox="1"/>
            <p:nvPr/>
          </p:nvSpPr>
          <p:spPr>
            <a:xfrm>
              <a:off x="3085976" y="1447266"/>
              <a:ext cx="317716"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4FE76C67-D8EF-1A9C-97F5-27FBFE0CE86D}"/>
                </a:ext>
              </a:extLst>
            </p:cNvPr>
            <p:cNvSpPr txBox="1"/>
            <p:nvPr/>
          </p:nvSpPr>
          <p:spPr>
            <a:xfrm>
              <a:off x="1702694" y="4302423"/>
              <a:ext cx="308098" cy="369332"/>
            </a:xfrm>
            <a:prstGeom prst="rect">
              <a:avLst/>
            </a:prstGeom>
            <a:noFill/>
          </p:spPr>
          <p:txBody>
            <a:bodyPr wrap="none" rtlCol="0">
              <a:spAutoFit/>
            </a:bodyPr>
            <a:lstStyle/>
            <a:p>
              <a:r>
                <a:rPr lang="en-US" dirty="0"/>
                <a:t>C</a:t>
              </a:r>
            </a:p>
          </p:txBody>
        </p:sp>
        <p:sp>
          <p:nvSpPr>
            <p:cNvPr id="14" name="TextBox 13">
              <a:extLst>
                <a:ext uri="{FF2B5EF4-FFF2-40B4-BE49-F238E27FC236}">
                  <a16:creationId xmlns:a16="http://schemas.microsoft.com/office/drawing/2014/main" id="{3ABAB75C-E3BA-B16F-2542-C12DE603DFE8}"/>
                </a:ext>
              </a:extLst>
            </p:cNvPr>
            <p:cNvSpPr txBox="1"/>
            <p:nvPr/>
          </p:nvSpPr>
          <p:spPr>
            <a:xfrm>
              <a:off x="4822413" y="4308171"/>
              <a:ext cx="309700" cy="369332"/>
            </a:xfrm>
            <a:prstGeom prst="rect">
              <a:avLst/>
            </a:prstGeom>
            <a:noFill/>
          </p:spPr>
          <p:txBody>
            <a:bodyPr wrap="none" rtlCol="0">
              <a:spAutoFit/>
            </a:bodyPr>
            <a:lstStyle/>
            <a:p>
              <a:r>
                <a:rPr lang="en-US" dirty="0"/>
                <a:t>B</a:t>
              </a:r>
            </a:p>
          </p:txBody>
        </p:sp>
      </p:grpSp>
      <p:grpSp>
        <p:nvGrpSpPr>
          <p:cNvPr id="8" name="Group 7">
            <a:extLst>
              <a:ext uri="{FF2B5EF4-FFF2-40B4-BE49-F238E27FC236}">
                <a16:creationId xmlns:a16="http://schemas.microsoft.com/office/drawing/2014/main" id="{E4AF044F-943C-1150-5717-C6AE50B9E99A}"/>
              </a:ext>
            </a:extLst>
          </p:cNvPr>
          <p:cNvGrpSpPr/>
          <p:nvPr/>
        </p:nvGrpSpPr>
        <p:grpSpPr>
          <a:xfrm>
            <a:off x="6471340" y="1653643"/>
            <a:ext cx="1062369" cy="3022049"/>
            <a:chOff x="197535" y="1730535"/>
            <a:chExt cx="1062369" cy="3022049"/>
          </a:xfrm>
        </p:grpSpPr>
        <p:sp>
          <p:nvSpPr>
            <p:cNvPr id="9" name="Left Brace 8">
              <a:extLst>
                <a:ext uri="{FF2B5EF4-FFF2-40B4-BE49-F238E27FC236}">
                  <a16:creationId xmlns:a16="http://schemas.microsoft.com/office/drawing/2014/main" id="{47385D9B-286E-4AF9-BED1-1163E873D3C3}"/>
                </a:ext>
              </a:extLst>
            </p:cNvPr>
            <p:cNvSpPr/>
            <p:nvPr/>
          </p:nvSpPr>
          <p:spPr>
            <a:xfrm>
              <a:off x="793739" y="1730535"/>
              <a:ext cx="466165" cy="3022049"/>
            </a:xfrm>
            <a:prstGeom prst="leftBrace">
              <a:avLst>
                <a:gd name="adj1" fmla="val 56795"/>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C7CC19-A261-7011-40C5-D5C5F4B9CDA0}"/>
                    </a:ext>
                  </a:extLst>
                </p:cNvPr>
                <p:cNvSpPr txBox="1"/>
                <p:nvPr/>
              </p:nvSpPr>
              <p:spPr>
                <a:xfrm>
                  <a:off x="197535" y="3045184"/>
                  <a:ext cx="6395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𝑍</m:t>
                            </m:r>
                          </m:e>
                          <m:sub>
                            <m:r>
                              <a:rPr lang="en-US" sz="2800" b="0" i="1" smtClean="0">
                                <a:solidFill>
                                  <a:srgbClr val="0070C0"/>
                                </a:solidFill>
                                <a:latin typeface="Cambria Math" panose="02040503050406030204" pitchFamily="18" charset="0"/>
                              </a:rPr>
                              <m:t>𝐴𝐵</m:t>
                            </m:r>
                          </m:sub>
                        </m:sSub>
                      </m:oMath>
                    </m:oMathPara>
                  </a14:m>
                  <a:endParaRPr lang="en-US" sz="2800" dirty="0"/>
                </a:p>
              </p:txBody>
            </p:sp>
          </mc:Choice>
          <mc:Fallback xmlns="">
            <p:sp>
              <p:nvSpPr>
                <p:cNvPr id="10" name="TextBox 9">
                  <a:extLst>
                    <a:ext uri="{FF2B5EF4-FFF2-40B4-BE49-F238E27FC236}">
                      <a16:creationId xmlns:a16="http://schemas.microsoft.com/office/drawing/2014/main" id="{06C7CC19-A261-7011-40C5-D5C5F4B9CDA0}"/>
                    </a:ext>
                  </a:extLst>
                </p:cNvPr>
                <p:cNvSpPr txBox="1">
                  <a:spLocks noRot="1" noChangeAspect="1" noMove="1" noResize="1" noEditPoints="1" noAdjustHandles="1" noChangeArrowheads="1" noChangeShapeType="1" noTextEdit="1"/>
                </p:cNvSpPr>
                <p:nvPr/>
              </p:nvSpPr>
              <p:spPr>
                <a:xfrm>
                  <a:off x="197535" y="3045184"/>
                  <a:ext cx="639534" cy="430887"/>
                </a:xfrm>
                <a:prstGeom prst="rect">
                  <a:avLst/>
                </a:prstGeom>
                <a:blipFill>
                  <a:blip r:embed="rId6"/>
                  <a:stretch>
                    <a:fillRect l="-11765" r="-3922" b="-14286"/>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60A7EDC8-8702-77B7-2068-2BF27C13E63C}"/>
              </a:ext>
            </a:extLst>
          </p:cNvPr>
          <p:cNvGrpSpPr/>
          <p:nvPr/>
        </p:nvGrpSpPr>
        <p:grpSpPr>
          <a:xfrm>
            <a:off x="166859" y="1520329"/>
            <a:ext cx="1072154" cy="3331136"/>
            <a:chOff x="166859" y="1520329"/>
            <a:chExt cx="1072154" cy="3331136"/>
          </a:xfrm>
        </p:grpSpPr>
        <p:sp>
          <p:nvSpPr>
            <p:cNvPr id="43" name="Left Brace 42">
              <a:extLst>
                <a:ext uri="{FF2B5EF4-FFF2-40B4-BE49-F238E27FC236}">
                  <a16:creationId xmlns:a16="http://schemas.microsoft.com/office/drawing/2014/main" id="{F219DDAA-9197-0578-3C3C-FC6F145145F1}"/>
                </a:ext>
              </a:extLst>
            </p:cNvPr>
            <p:cNvSpPr/>
            <p:nvPr/>
          </p:nvSpPr>
          <p:spPr>
            <a:xfrm>
              <a:off x="772848" y="1520329"/>
              <a:ext cx="466165" cy="3331136"/>
            </a:xfrm>
            <a:prstGeom prst="leftBrace">
              <a:avLst>
                <a:gd name="adj1" fmla="val 56795"/>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458DEF9-11E7-DA96-AB81-3B15E39E304D}"/>
                    </a:ext>
                  </a:extLst>
                </p:cNvPr>
                <p:cNvSpPr txBox="1"/>
                <p:nvPr/>
              </p:nvSpPr>
              <p:spPr>
                <a:xfrm>
                  <a:off x="166859" y="2987238"/>
                  <a:ext cx="6395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𝑍</m:t>
                            </m:r>
                          </m:e>
                          <m:sub>
                            <m:r>
                              <a:rPr lang="en-US" sz="2800" b="0" i="1" smtClean="0">
                                <a:solidFill>
                                  <a:srgbClr val="FF0000"/>
                                </a:solidFill>
                                <a:latin typeface="Cambria Math" panose="02040503050406030204" pitchFamily="18" charset="0"/>
                              </a:rPr>
                              <m:t>𝐴𝐵</m:t>
                            </m:r>
                          </m:sub>
                        </m:sSub>
                      </m:oMath>
                    </m:oMathPara>
                  </a14:m>
                  <a:endParaRPr lang="en-US" sz="2800" dirty="0"/>
                </a:p>
              </p:txBody>
            </p:sp>
          </mc:Choice>
          <mc:Fallback xmlns="">
            <p:sp>
              <p:nvSpPr>
                <p:cNvPr id="44" name="TextBox 43">
                  <a:extLst>
                    <a:ext uri="{FF2B5EF4-FFF2-40B4-BE49-F238E27FC236}">
                      <a16:creationId xmlns:a16="http://schemas.microsoft.com/office/drawing/2014/main" id="{0458DEF9-11E7-DA96-AB81-3B15E39E304D}"/>
                    </a:ext>
                  </a:extLst>
                </p:cNvPr>
                <p:cNvSpPr txBox="1">
                  <a:spLocks noRot="1" noChangeAspect="1" noMove="1" noResize="1" noEditPoints="1" noAdjustHandles="1" noChangeArrowheads="1" noChangeShapeType="1" noTextEdit="1"/>
                </p:cNvSpPr>
                <p:nvPr/>
              </p:nvSpPr>
              <p:spPr>
                <a:xfrm>
                  <a:off x="166859" y="2987238"/>
                  <a:ext cx="639534" cy="430887"/>
                </a:xfrm>
                <a:prstGeom prst="rect">
                  <a:avLst/>
                </a:prstGeom>
                <a:blipFill>
                  <a:blip r:embed="rId7"/>
                  <a:stretch>
                    <a:fillRect l="-11538" r="-1923" b="-11429"/>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3886895-78B4-1AF0-DC97-0F1B7402D5E4}"/>
              </a:ext>
            </a:extLst>
          </p:cNvPr>
          <p:cNvGrpSpPr/>
          <p:nvPr/>
        </p:nvGrpSpPr>
        <p:grpSpPr>
          <a:xfrm>
            <a:off x="1443995" y="1200868"/>
            <a:ext cx="4882930" cy="3650597"/>
            <a:chOff x="1443995" y="1200868"/>
            <a:chExt cx="4882930" cy="3650597"/>
          </a:xfrm>
        </p:grpSpPr>
        <p:sp>
          <p:nvSpPr>
            <p:cNvPr id="33" name="Freeform 32">
              <a:extLst>
                <a:ext uri="{FF2B5EF4-FFF2-40B4-BE49-F238E27FC236}">
                  <a16:creationId xmlns:a16="http://schemas.microsoft.com/office/drawing/2014/main" id="{941F3EEE-3965-B92B-C1DB-C5FFF4ACFBE0}"/>
                </a:ext>
              </a:extLst>
            </p:cNvPr>
            <p:cNvSpPr/>
            <p:nvPr/>
          </p:nvSpPr>
          <p:spPr>
            <a:xfrm flipH="1" flipV="1">
              <a:off x="1443995" y="1520329"/>
              <a:ext cx="2701033"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D74947E-1257-64FA-BB16-E2CA0FCA9F72}"/>
                </a:ext>
              </a:extLst>
            </p:cNvPr>
            <p:cNvCxnSpPr>
              <a:cxnSpLocks/>
            </p:cNvCxnSpPr>
            <p:nvPr/>
          </p:nvCxnSpPr>
          <p:spPr>
            <a:xfrm flipV="1">
              <a:off x="2535316" y="3883061"/>
              <a:ext cx="47825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7420B5D-8266-6BBD-24A6-B2BB9ED45C50}"/>
                </a:ext>
              </a:extLst>
            </p:cNvPr>
            <p:cNvGrpSpPr/>
            <p:nvPr/>
          </p:nvGrpSpPr>
          <p:grpSpPr>
            <a:xfrm flipV="1">
              <a:off x="1443996" y="3878675"/>
              <a:ext cx="4487623" cy="972790"/>
              <a:chOff x="7425625" y="1894889"/>
              <a:chExt cx="3835932" cy="932288"/>
            </a:xfrm>
          </p:grpSpPr>
          <p:cxnSp>
            <p:nvCxnSpPr>
              <p:cNvPr id="48" name="Straight Connector 47">
                <a:extLst>
                  <a:ext uri="{FF2B5EF4-FFF2-40B4-BE49-F238E27FC236}">
                    <a16:creationId xmlns:a16="http://schemas.microsoft.com/office/drawing/2014/main" id="{3F5CA70E-71B5-6096-FCF2-4A4AC33F784D}"/>
                  </a:ext>
                </a:extLst>
              </p:cNvPr>
              <p:cNvCxnSpPr>
                <a:cxnSpLocks/>
              </p:cNvCxnSpPr>
              <p:nvPr/>
            </p:nvCxnSpPr>
            <p:spPr>
              <a:xfrm flipH="1">
                <a:off x="10703453" y="2496091"/>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1F2CF5DB-CE46-610E-3ADB-699D124911CF}"/>
                  </a:ext>
                </a:extLst>
              </p:cNvPr>
              <p:cNvSpPr/>
              <p:nvPr/>
            </p:nvSpPr>
            <p:spPr>
              <a:xfrm flipH="1" flipV="1">
                <a:off x="7425625" y="1894889"/>
                <a:ext cx="3824944"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TextBox 35">
              <a:extLst>
                <a:ext uri="{FF2B5EF4-FFF2-40B4-BE49-F238E27FC236}">
                  <a16:creationId xmlns:a16="http://schemas.microsoft.com/office/drawing/2014/main" id="{5F560E76-0AAC-9543-B2E9-10985D344878}"/>
                </a:ext>
              </a:extLst>
            </p:cNvPr>
            <p:cNvSpPr txBox="1"/>
            <p:nvPr/>
          </p:nvSpPr>
          <p:spPr>
            <a:xfrm>
              <a:off x="3977222" y="1200868"/>
              <a:ext cx="317716" cy="369332"/>
            </a:xfrm>
            <a:prstGeom prst="rect">
              <a:avLst/>
            </a:prstGeom>
            <a:noFill/>
          </p:spPr>
          <p:txBody>
            <a:bodyPr wrap="none" rtlCol="0">
              <a:spAutoFit/>
            </a:bodyPr>
            <a:lstStyle/>
            <a:p>
              <a:r>
                <a:rPr lang="en-US" dirty="0"/>
                <a:t>A</a:t>
              </a:r>
            </a:p>
          </p:txBody>
        </p:sp>
        <p:sp>
          <p:nvSpPr>
            <p:cNvPr id="37" name="TextBox 36">
              <a:extLst>
                <a:ext uri="{FF2B5EF4-FFF2-40B4-BE49-F238E27FC236}">
                  <a16:creationId xmlns:a16="http://schemas.microsoft.com/office/drawing/2014/main" id="{D533120A-73D0-D215-AB75-F1E6069889F9}"/>
                </a:ext>
              </a:extLst>
            </p:cNvPr>
            <p:cNvSpPr txBox="1"/>
            <p:nvPr/>
          </p:nvSpPr>
          <p:spPr>
            <a:xfrm>
              <a:off x="2641449" y="4088431"/>
              <a:ext cx="308098" cy="369332"/>
            </a:xfrm>
            <a:prstGeom prst="rect">
              <a:avLst/>
            </a:prstGeom>
            <a:noFill/>
          </p:spPr>
          <p:txBody>
            <a:bodyPr wrap="none" rtlCol="0">
              <a:spAutoFit/>
            </a:bodyPr>
            <a:lstStyle/>
            <a:p>
              <a:r>
                <a:rPr lang="en-US" dirty="0"/>
                <a:t>C</a:t>
              </a:r>
            </a:p>
          </p:txBody>
        </p:sp>
        <p:sp>
          <p:nvSpPr>
            <p:cNvPr id="38" name="TextBox 37">
              <a:extLst>
                <a:ext uri="{FF2B5EF4-FFF2-40B4-BE49-F238E27FC236}">
                  <a16:creationId xmlns:a16="http://schemas.microsoft.com/office/drawing/2014/main" id="{E68A8B59-77CF-5255-048D-C0E1E088DF23}"/>
                </a:ext>
              </a:extLst>
            </p:cNvPr>
            <p:cNvSpPr txBox="1"/>
            <p:nvPr/>
          </p:nvSpPr>
          <p:spPr>
            <a:xfrm>
              <a:off x="6017225" y="4074363"/>
              <a:ext cx="309700" cy="369332"/>
            </a:xfrm>
            <a:prstGeom prst="rect">
              <a:avLst/>
            </a:prstGeom>
            <a:noFill/>
          </p:spPr>
          <p:txBody>
            <a:bodyPr wrap="none" rtlCol="0">
              <a:spAutoFit/>
            </a:bodyPr>
            <a:lstStyle/>
            <a:p>
              <a:r>
                <a:rPr lang="en-US" dirty="0"/>
                <a:t>B</a:t>
              </a:r>
            </a:p>
          </p:txBody>
        </p:sp>
        <p:sp>
          <p:nvSpPr>
            <p:cNvPr id="39" name="Triangle 38">
              <a:extLst>
                <a:ext uri="{FF2B5EF4-FFF2-40B4-BE49-F238E27FC236}">
                  <a16:creationId xmlns:a16="http://schemas.microsoft.com/office/drawing/2014/main" id="{7F04A444-7D93-DBFC-49C2-55703D48DD56}"/>
                </a:ext>
              </a:extLst>
            </p:cNvPr>
            <p:cNvSpPr/>
            <p:nvPr/>
          </p:nvSpPr>
          <p:spPr>
            <a:xfrm>
              <a:off x="3012190" y="1927601"/>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174AF38-4DE1-8727-D7BE-9CC6C0C2D75F}"/>
                </a:ext>
              </a:extLst>
            </p:cNvPr>
            <p:cNvSpPr/>
            <p:nvPr/>
          </p:nvSpPr>
          <p:spPr>
            <a:xfrm flipV="1">
              <a:off x="3876386" y="3610441"/>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F7CE5A-568E-AACD-6AD8-51E1A927D1AD}"/>
                </a:ext>
              </a:extLst>
            </p:cNvPr>
            <p:cNvSpPr/>
            <p:nvPr/>
          </p:nvSpPr>
          <p:spPr>
            <a:xfrm rot="1803272" flipV="1">
              <a:off x="3292660" y="2683544"/>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8C5559-8C23-E818-8BB4-D2D94B808592}"/>
                </a:ext>
              </a:extLst>
            </p:cNvPr>
            <p:cNvSpPr/>
            <p:nvPr/>
          </p:nvSpPr>
          <p:spPr>
            <a:xfrm rot="3587424" flipV="1">
              <a:off x="4460112" y="2683544"/>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C5DC1D3-D1C5-F60D-9563-3C408016BED6}"/>
                    </a:ext>
                  </a:extLst>
                </p:cNvPr>
                <p:cNvSpPr txBox="1"/>
                <p:nvPr/>
              </p:nvSpPr>
              <p:spPr>
                <a:xfrm rot="10800000" flipV="1">
                  <a:off x="3903551" y="3697362"/>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45" name="TextBox 44">
                  <a:extLst>
                    <a:ext uri="{FF2B5EF4-FFF2-40B4-BE49-F238E27FC236}">
                      <a16:creationId xmlns:a16="http://schemas.microsoft.com/office/drawing/2014/main" id="{8C5DC1D3-D1C5-F60D-9563-3C408016BED6}"/>
                    </a:ext>
                  </a:extLst>
                </p:cNvPr>
                <p:cNvSpPr txBox="1">
                  <a:spLocks noRot="1" noChangeAspect="1" noMove="1" noResize="1" noEditPoints="1" noAdjustHandles="1" noChangeArrowheads="1" noChangeShapeType="1" noTextEdit="1"/>
                </p:cNvSpPr>
                <p:nvPr/>
              </p:nvSpPr>
              <p:spPr>
                <a:xfrm rot="10800000" flipV="1">
                  <a:off x="3903551" y="3697362"/>
                  <a:ext cx="47763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5E7DD1B-4572-E7EC-A43E-CAD22CDE3616}"/>
                    </a:ext>
                  </a:extLst>
                </p:cNvPr>
                <p:cNvSpPr txBox="1"/>
                <p:nvPr/>
              </p:nvSpPr>
              <p:spPr>
                <a:xfrm rot="10800000" flipV="1">
                  <a:off x="4481364" y="2763594"/>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46" name="TextBox 45">
                  <a:extLst>
                    <a:ext uri="{FF2B5EF4-FFF2-40B4-BE49-F238E27FC236}">
                      <a16:creationId xmlns:a16="http://schemas.microsoft.com/office/drawing/2014/main" id="{75E7DD1B-4572-E7EC-A43E-CAD22CDE3616}"/>
                    </a:ext>
                  </a:extLst>
                </p:cNvPr>
                <p:cNvSpPr txBox="1">
                  <a:spLocks noRot="1" noChangeAspect="1" noMove="1" noResize="1" noEditPoints="1" noAdjustHandles="1" noChangeArrowheads="1" noChangeShapeType="1" noTextEdit="1"/>
                </p:cNvSpPr>
                <p:nvPr/>
              </p:nvSpPr>
              <p:spPr>
                <a:xfrm rot="10800000" flipV="1">
                  <a:off x="4481364" y="2763594"/>
                  <a:ext cx="47763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6D1707F-1225-3D00-39BC-2300AAC9EF06}"/>
                    </a:ext>
                  </a:extLst>
                </p:cNvPr>
                <p:cNvSpPr txBox="1"/>
                <p:nvPr/>
              </p:nvSpPr>
              <p:spPr>
                <a:xfrm rot="10800000" flipV="1">
                  <a:off x="3313912" y="2767100"/>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47" name="TextBox 46">
                  <a:extLst>
                    <a:ext uri="{FF2B5EF4-FFF2-40B4-BE49-F238E27FC236}">
                      <a16:creationId xmlns:a16="http://schemas.microsoft.com/office/drawing/2014/main" id="{26D1707F-1225-3D00-39BC-2300AAC9EF06}"/>
                    </a:ext>
                  </a:extLst>
                </p:cNvPr>
                <p:cNvSpPr txBox="1">
                  <a:spLocks noRot="1" noChangeAspect="1" noMove="1" noResize="1" noEditPoints="1" noAdjustHandles="1" noChangeArrowheads="1" noChangeShapeType="1" noTextEdit="1"/>
                </p:cNvSpPr>
                <p:nvPr/>
              </p:nvSpPr>
              <p:spPr>
                <a:xfrm rot="10800000" flipV="1">
                  <a:off x="3313912" y="2767100"/>
                  <a:ext cx="477631" cy="369332"/>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3F2B44B-D9A5-9805-4EFE-5F20095F0AAA}"/>
                  </a:ext>
                </a:extLst>
              </p:cNvPr>
              <p:cNvSpPr txBox="1"/>
              <p:nvPr/>
            </p:nvSpPr>
            <p:spPr>
              <a:xfrm>
                <a:off x="1907074" y="5134871"/>
                <a:ext cx="3768938" cy="9017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𝑍</m:t>
                          </m:r>
                        </m:e>
                        <m:sub>
                          <m:r>
                            <a:rPr lang="en-US" sz="2800" i="1">
                              <a:solidFill>
                                <a:srgbClr val="FF0000"/>
                              </a:solidFill>
                              <a:latin typeface="Cambria Math" panose="02040503050406030204" pitchFamily="18" charset="0"/>
                            </a:rPr>
                            <m:t>𝐴𝐵</m:t>
                          </m:r>
                        </m:sub>
                      </m:sSub>
                      <m:r>
                        <a:rPr lang="en-US" sz="2800" i="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0">
                              <a:latin typeface="Cambria Math" panose="02040503050406030204" pitchFamily="18" charset="0"/>
                            </a:rPr>
                            <m:t>∆</m:t>
                          </m:r>
                        </m:sub>
                      </m:sSub>
                      <m:r>
                        <a:rPr lang="en-US" sz="2800" i="0">
                          <a:latin typeface="Cambria Math" panose="02040503050406030204" pitchFamily="18" charset="0"/>
                        </a:rPr>
                        <m:t>∥2</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0">
                              <a:latin typeface="Cambria Math" panose="02040503050406030204" pitchFamily="18" charset="0"/>
                            </a:rPr>
                            <m:t>∆</m:t>
                          </m:r>
                        </m:sub>
                      </m:sSub>
                      <m:r>
                        <a:rPr lang="en-US" sz="2800" i="0">
                          <a:latin typeface="Cambria Math" panose="02040503050406030204" pitchFamily="18" charset="0"/>
                        </a:rPr>
                        <m:t>=</m:t>
                      </m:r>
                      <m:f>
                        <m:fPr>
                          <m:ctrlPr>
                            <a:rPr lang="en-US" sz="2800" i="1">
                              <a:solidFill>
                                <a:srgbClr val="836967"/>
                              </a:solidFill>
                              <a:latin typeface="Cambria Math" panose="02040503050406030204" pitchFamily="18" charset="0"/>
                            </a:rPr>
                          </m:ctrlPr>
                        </m:fPr>
                        <m:num>
                          <m:r>
                            <a:rPr lang="en-US" sz="2800" i="0">
                              <a:latin typeface="Cambria Math" panose="02040503050406030204" pitchFamily="18" charset="0"/>
                            </a:rPr>
                            <m:t>2</m:t>
                          </m:r>
                        </m:num>
                        <m:den>
                          <m:r>
                            <a:rPr lang="en-US" sz="2800" i="0">
                              <a:latin typeface="Cambria Math" panose="02040503050406030204" pitchFamily="18" charset="0"/>
                            </a:rPr>
                            <m:t>3</m:t>
                          </m:r>
                        </m:den>
                      </m:f>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0">
                              <a:latin typeface="Cambria Math" panose="02040503050406030204" pitchFamily="18" charset="0"/>
                            </a:rPr>
                            <m:t>∆</m:t>
                          </m:r>
                        </m:sub>
                      </m:sSub>
                    </m:oMath>
                  </m:oMathPara>
                </a14:m>
                <a:endParaRPr lang="en-US" sz="2800" dirty="0"/>
              </a:p>
            </p:txBody>
          </p:sp>
        </mc:Choice>
        <mc:Fallback xmlns="">
          <p:sp>
            <p:nvSpPr>
              <p:cNvPr id="51" name="TextBox 50">
                <a:extLst>
                  <a:ext uri="{FF2B5EF4-FFF2-40B4-BE49-F238E27FC236}">
                    <a16:creationId xmlns:a16="http://schemas.microsoft.com/office/drawing/2014/main" id="{43F2B44B-D9A5-9805-4EFE-5F20095F0AAA}"/>
                  </a:ext>
                </a:extLst>
              </p:cNvPr>
              <p:cNvSpPr txBox="1">
                <a:spLocks noRot="1" noChangeAspect="1" noMove="1" noResize="1" noEditPoints="1" noAdjustHandles="1" noChangeArrowheads="1" noChangeShapeType="1" noTextEdit="1"/>
              </p:cNvSpPr>
              <p:nvPr/>
            </p:nvSpPr>
            <p:spPr>
              <a:xfrm>
                <a:off x="1907074" y="5134871"/>
                <a:ext cx="3768938" cy="901785"/>
              </a:xfrm>
              <a:prstGeom prst="rect">
                <a:avLst/>
              </a:prstGeom>
              <a:blipFill>
                <a:blip r:embed="rId11"/>
                <a:stretch>
                  <a:fillRect l="-1010"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D8BBA84-55A2-0878-0AE8-3A9E1CBC3BEB}"/>
                  </a:ext>
                </a:extLst>
              </p:cNvPr>
              <p:cNvSpPr txBox="1"/>
              <p:nvPr/>
            </p:nvSpPr>
            <p:spPr>
              <a:xfrm>
                <a:off x="7300626" y="5329017"/>
                <a:ext cx="3498064"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𝑍</m:t>
                          </m:r>
                        </m:e>
                        <m:sub>
                          <m:r>
                            <a:rPr lang="en-US" sz="2800" i="1">
                              <a:solidFill>
                                <a:srgbClr val="0070C0"/>
                              </a:solidFill>
                              <a:latin typeface="Cambria Math" panose="02040503050406030204" pitchFamily="18" charset="0"/>
                            </a:rPr>
                            <m:t>𝐴𝐵</m:t>
                          </m:r>
                        </m:sub>
                      </m:sSub>
                      <m:r>
                        <a:rPr lang="en-US" sz="2800" i="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0">
                          <a:latin typeface="Cambria Math" panose="02040503050406030204" pitchFamily="18" charset="0"/>
                        </a:rPr>
                        <m:t>+</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r>
                        <a:rPr lang="en-US" sz="2800" i="0">
                          <a:latin typeface="Cambria Math" panose="02040503050406030204" pitchFamily="18" charset="0"/>
                        </a:rPr>
                        <m:t>=2</m:t>
                      </m:r>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𝑌</m:t>
                          </m:r>
                        </m:sub>
                      </m:sSub>
                    </m:oMath>
                  </m:oMathPara>
                </a14:m>
                <a:endParaRPr lang="en-US" sz="2800" dirty="0"/>
              </a:p>
            </p:txBody>
          </p:sp>
        </mc:Choice>
        <mc:Fallback xmlns="">
          <p:sp>
            <p:nvSpPr>
              <p:cNvPr id="53" name="TextBox 52">
                <a:extLst>
                  <a:ext uri="{FF2B5EF4-FFF2-40B4-BE49-F238E27FC236}">
                    <a16:creationId xmlns:a16="http://schemas.microsoft.com/office/drawing/2014/main" id="{1D8BBA84-55A2-0878-0AE8-3A9E1CBC3BEB}"/>
                  </a:ext>
                </a:extLst>
              </p:cNvPr>
              <p:cNvSpPr txBox="1">
                <a:spLocks noRot="1" noChangeAspect="1" noMove="1" noResize="1" noEditPoints="1" noAdjustHandles="1" noChangeArrowheads="1" noChangeShapeType="1" noTextEdit="1"/>
              </p:cNvSpPr>
              <p:nvPr/>
            </p:nvSpPr>
            <p:spPr>
              <a:xfrm>
                <a:off x="7300626" y="5329017"/>
                <a:ext cx="3498064" cy="523220"/>
              </a:xfrm>
              <a:prstGeom prst="rect">
                <a:avLst/>
              </a:prstGeom>
              <a:blipFill>
                <a:blip r:embed="rId12"/>
                <a:stretch>
                  <a:fillRect l="-1087"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706A700-7E61-0FB1-83EB-3CB04DA25030}"/>
                  </a:ext>
                </a:extLst>
              </p:cNvPr>
              <p:cNvSpPr txBox="1"/>
              <p:nvPr/>
            </p:nvSpPr>
            <p:spPr>
              <a:xfrm>
                <a:off x="3865652" y="6119840"/>
                <a:ext cx="5935194" cy="702885"/>
              </a:xfrm>
              <a:prstGeom prst="rect">
                <a:avLst/>
              </a:prstGeom>
              <a:noFill/>
            </p:spPr>
            <p:txBody>
              <a:bodyPr wrap="square">
                <a:spAutoFit/>
              </a:bodyPr>
              <a:lstStyle/>
              <a:p>
                <a:r>
                  <a:rPr lang="en-US" sz="2800" dirty="0">
                    <a:solidFill>
                      <a:schemeClr val="tx1"/>
                    </a:solidFill>
                  </a:rPr>
                  <a:t>Equivalent if </a:t>
                </a:r>
                <a14:m>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𝑍</m:t>
                        </m:r>
                      </m:e>
                      <m:sub>
                        <m:r>
                          <a:rPr lang="en-US" sz="2800" i="1">
                            <a:solidFill>
                              <a:srgbClr val="FF0000"/>
                            </a:solidFill>
                            <a:latin typeface="Cambria Math" panose="02040503050406030204" pitchFamily="18" charset="0"/>
                          </a:rPr>
                          <m:t>𝐴𝐵</m:t>
                        </m:r>
                      </m:sub>
                    </m:sSub>
                  </m:oMath>
                </a14:m>
                <a:r>
                  <a:rPr lang="en-US" sz="2800" dirty="0">
                    <a:solidFill>
                      <a:schemeClr val="tx1"/>
                    </a:solidFill>
                  </a:rPr>
                  <a:t>=</a:t>
                </a:r>
                <a:r>
                  <a:rPr lang="en-US" sz="2800" dirty="0">
                    <a:solidFill>
                      <a:srgbClr val="FF0000"/>
                    </a:solidFill>
                  </a:rPr>
                  <a:t> </a:t>
                </a: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𝑍</m:t>
                        </m:r>
                      </m:e>
                      <m:sub>
                        <m:r>
                          <a:rPr lang="en-US" sz="2800" i="1">
                            <a:solidFill>
                              <a:srgbClr val="0070C0"/>
                            </a:solidFill>
                            <a:latin typeface="Cambria Math" panose="02040503050406030204" pitchFamily="18" charset="0"/>
                          </a:rPr>
                          <m:t>𝐴𝐵</m:t>
                        </m:r>
                      </m:sub>
                    </m:sSub>
                  </m:oMath>
                </a14:m>
                <a:r>
                  <a:rPr lang="en-US" sz="2800" dirty="0">
                    <a:solidFill>
                      <a:schemeClr val="tx1"/>
                    </a:solidFill>
                  </a:rPr>
                  <a:t> </a:t>
                </a:r>
                <a:r>
                  <a:rPr lang="en-US" sz="2800" dirty="0">
                    <a:solidFill>
                      <a:schemeClr val="tx1"/>
                    </a:solidFill>
                    <a:sym typeface="Wingdings" pitchFamily="2" charset="2"/>
                  </a:rPr>
                  <a:t></a:t>
                </a:r>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𝑌</m:t>
                        </m:r>
                      </m:sub>
                    </m:sSub>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0">
                            <a:solidFill>
                              <a:schemeClr val="tx1"/>
                            </a:solidFill>
                            <a:latin typeface="Cambria Math" panose="02040503050406030204" pitchFamily="18" charset="0"/>
                          </a:rPr>
                          <m:t>1</m:t>
                        </m:r>
                      </m:num>
                      <m:den>
                        <m:r>
                          <a:rPr lang="en-US" sz="2800" i="0">
                            <a:solidFill>
                              <a:schemeClr val="tx1"/>
                            </a:solidFill>
                            <a:latin typeface="Cambria Math" panose="02040503050406030204" pitchFamily="18" charset="0"/>
                          </a:rPr>
                          <m:t>3</m:t>
                        </m:r>
                      </m:den>
                    </m:f>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0">
                            <a:solidFill>
                              <a:schemeClr val="tx1"/>
                            </a:solidFill>
                            <a:latin typeface="Cambria Math" panose="02040503050406030204" pitchFamily="18" charset="0"/>
                          </a:rPr>
                          <m:t>∆</m:t>
                        </m:r>
                      </m:sub>
                    </m:sSub>
                  </m:oMath>
                </a14:m>
                <a:endParaRPr lang="en-US" sz="2800" dirty="0">
                  <a:solidFill>
                    <a:schemeClr val="tx1"/>
                  </a:solidFill>
                </a:endParaRPr>
              </a:p>
            </p:txBody>
          </p:sp>
        </mc:Choice>
        <mc:Fallback xmlns="">
          <p:sp>
            <p:nvSpPr>
              <p:cNvPr id="55" name="TextBox 54">
                <a:extLst>
                  <a:ext uri="{FF2B5EF4-FFF2-40B4-BE49-F238E27FC236}">
                    <a16:creationId xmlns:a16="http://schemas.microsoft.com/office/drawing/2014/main" id="{9706A700-7E61-0FB1-83EB-3CB04DA25030}"/>
                  </a:ext>
                </a:extLst>
              </p:cNvPr>
              <p:cNvSpPr txBox="1">
                <a:spLocks noRot="1" noChangeAspect="1" noMove="1" noResize="1" noEditPoints="1" noAdjustHandles="1" noChangeArrowheads="1" noChangeShapeType="1" noTextEdit="1"/>
              </p:cNvSpPr>
              <p:nvPr/>
            </p:nvSpPr>
            <p:spPr>
              <a:xfrm>
                <a:off x="3865652" y="6119840"/>
                <a:ext cx="5935194" cy="702885"/>
              </a:xfrm>
              <a:prstGeom prst="rect">
                <a:avLst/>
              </a:prstGeom>
              <a:blipFill>
                <a:blip r:embed="rId13"/>
                <a:stretch>
                  <a:fillRect l="-2137" b="-8772"/>
                </a:stretch>
              </a:blipFill>
            </p:spPr>
            <p:txBody>
              <a:bodyPr/>
              <a:lstStyle/>
              <a:p>
                <a:r>
                  <a:rPr lang="en-US">
                    <a:noFill/>
                  </a:rPr>
                  <a:t> </a:t>
                </a:r>
              </a:p>
            </p:txBody>
          </p:sp>
        </mc:Fallback>
      </mc:AlternateContent>
    </p:spTree>
    <p:extLst>
      <p:ext uri="{BB962C8B-B14F-4D97-AF65-F5344CB8AC3E}">
        <p14:creationId xmlns:p14="http://schemas.microsoft.com/office/powerpoint/2010/main" val="89219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BBB0-A7A7-0483-A394-081B3A927443}"/>
              </a:ext>
            </a:extLst>
          </p:cNvPr>
          <p:cNvSpPr>
            <a:spLocks noGrp="1"/>
          </p:cNvSpPr>
          <p:nvPr>
            <p:ph type="title"/>
          </p:nvPr>
        </p:nvSpPr>
        <p:spPr>
          <a:xfrm>
            <a:off x="838200" y="365125"/>
            <a:ext cx="10805932" cy="1009363"/>
          </a:xfrm>
        </p:spPr>
        <p:txBody>
          <a:bodyPr>
            <a:noAutofit/>
          </a:bodyPr>
          <a:lstStyle/>
          <a:p>
            <a:r>
              <a:rPr lang="en-US" dirty="0"/>
              <a:t>Example 4.3: Parallel </a:t>
            </a:r>
            <a:r>
              <a:rPr lang="en-US" dirty="0">
                <a:effectLst/>
                <a:ea typeface="Calibri" panose="020F0502020204030204" pitchFamily="34" charset="0"/>
                <a:cs typeface="Times New Roman" panose="02020603050405020304" pitchFamily="18" charset="0"/>
              </a:rPr>
              <a:t>Y- and </a:t>
            </a:r>
            <a:r>
              <a:rPr lang="en-US" dirty="0" err="1">
                <a:effectLst/>
                <a:ea typeface="Times New Roman" panose="02020603050405020304" pitchFamily="18" charset="0"/>
                <a:cs typeface="Times New Roman" panose="02020603050405020304" pitchFamily="18" charset="0"/>
              </a:rPr>
              <a:t>Δ</a:t>
            </a:r>
            <a:r>
              <a:rPr lang="en-US" dirty="0">
                <a:effectLst/>
                <a:ea typeface="Times New Roman" panose="02020603050405020304" pitchFamily="18" charset="0"/>
                <a:cs typeface="Times New Roman" panose="02020603050405020304" pitchFamily="18" charset="0"/>
              </a:rPr>
              <a:t>-connected loads</a:t>
            </a:r>
            <a:r>
              <a:rPr lang="en-US" dirty="0">
                <a:effectLst/>
              </a:rPr>
              <a:t> </a:t>
            </a:r>
            <a:endParaRPr lang="en-US" dirty="0"/>
          </a:p>
        </p:txBody>
      </p:sp>
      <p:sp>
        <p:nvSpPr>
          <p:cNvPr id="3" name="Date Placeholder 2">
            <a:extLst>
              <a:ext uri="{FF2B5EF4-FFF2-40B4-BE49-F238E27FC236}">
                <a16:creationId xmlns:a16="http://schemas.microsoft.com/office/drawing/2014/main" id="{9CC274F5-26C7-CB93-CE76-037B9EE460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9C1EAB46-D0C1-C213-4CC7-BD336F559D5C}"/>
              </a:ext>
            </a:extLst>
          </p:cNvPr>
          <p:cNvSpPr>
            <a:spLocks noGrp="1"/>
          </p:cNvSpPr>
          <p:nvPr>
            <p:ph type="sldNum" sz="quarter" idx="12"/>
          </p:nvPr>
        </p:nvSpPr>
        <p:spPr/>
        <p:txBody>
          <a:bodyPr/>
          <a:lstStyle/>
          <a:p>
            <a:fld id="{697646A6-6B76-9347-9EA0-ECEE7D8FD72D}" type="slidenum">
              <a:rPr lang="en-US" smtClean="0"/>
              <a:t>52</a:t>
            </a:fld>
            <a:endParaRPr lang="en-US"/>
          </a:p>
        </p:txBody>
      </p:sp>
      <p:grpSp>
        <p:nvGrpSpPr>
          <p:cNvPr id="5" name="Group 4">
            <a:extLst>
              <a:ext uri="{FF2B5EF4-FFF2-40B4-BE49-F238E27FC236}">
                <a16:creationId xmlns:a16="http://schemas.microsoft.com/office/drawing/2014/main" id="{40D92261-70CF-FC07-6B65-2B4E7218F2A4}"/>
              </a:ext>
            </a:extLst>
          </p:cNvPr>
          <p:cNvGrpSpPr/>
          <p:nvPr/>
        </p:nvGrpSpPr>
        <p:grpSpPr>
          <a:xfrm>
            <a:off x="1026241" y="1503838"/>
            <a:ext cx="10429850" cy="4719097"/>
            <a:chOff x="862787" y="1233008"/>
            <a:chExt cx="10429850" cy="4719097"/>
          </a:xfrm>
        </p:grpSpPr>
        <p:sp>
          <p:nvSpPr>
            <p:cNvPr id="6" name="Freeform 5">
              <a:extLst>
                <a:ext uri="{FF2B5EF4-FFF2-40B4-BE49-F238E27FC236}">
                  <a16:creationId xmlns:a16="http://schemas.microsoft.com/office/drawing/2014/main" id="{660DEEC6-256F-3E7B-721F-97EDF122E0E8}"/>
                </a:ext>
              </a:extLst>
            </p:cNvPr>
            <p:cNvSpPr/>
            <p:nvPr/>
          </p:nvSpPr>
          <p:spPr>
            <a:xfrm flipH="1" flipV="1">
              <a:off x="5191357" y="1546853"/>
              <a:ext cx="4220774" cy="388398"/>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0D95BBA-6D5B-D77F-7A67-17AB1434E155}"/>
                </a:ext>
              </a:extLst>
            </p:cNvPr>
            <p:cNvCxnSpPr>
              <a:cxnSpLocks/>
            </p:cNvCxnSpPr>
            <p:nvPr/>
          </p:nvCxnSpPr>
          <p:spPr>
            <a:xfrm flipV="1">
              <a:off x="7802419" y="3909585"/>
              <a:ext cx="47825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5D02CB5-AD4B-9849-28C8-B18D2F591C99}"/>
                </a:ext>
              </a:extLst>
            </p:cNvPr>
            <p:cNvGrpSpPr/>
            <p:nvPr/>
          </p:nvGrpSpPr>
          <p:grpSpPr>
            <a:xfrm flipV="1">
              <a:off x="6711099" y="3905199"/>
              <a:ext cx="4282146" cy="972790"/>
              <a:chOff x="7425625" y="1894889"/>
              <a:chExt cx="3824944" cy="932288"/>
            </a:xfrm>
          </p:grpSpPr>
          <p:cxnSp>
            <p:nvCxnSpPr>
              <p:cNvPr id="55" name="Straight Connector 54">
                <a:extLst>
                  <a:ext uri="{FF2B5EF4-FFF2-40B4-BE49-F238E27FC236}">
                    <a16:creationId xmlns:a16="http://schemas.microsoft.com/office/drawing/2014/main" id="{0DFF9224-FC50-6FD5-3180-E6248AF933FD}"/>
                  </a:ext>
                </a:extLst>
              </p:cNvPr>
              <p:cNvCxnSpPr>
                <a:cxnSpLocks/>
                <a:stCxn id="56" idx="0"/>
              </p:cNvCxnSpPr>
              <p:nvPr/>
            </p:nvCxnSpPr>
            <p:spPr>
              <a:xfrm flipH="1">
                <a:off x="10833891" y="2496091"/>
                <a:ext cx="416678"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CD59D9B7-8EA5-A504-1D9E-9C332838C617}"/>
                  </a:ext>
                </a:extLst>
              </p:cNvPr>
              <p:cNvSpPr/>
              <p:nvPr/>
            </p:nvSpPr>
            <p:spPr>
              <a:xfrm flipH="1" flipV="1">
                <a:off x="7425625" y="1894889"/>
                <a:ext cx="3824944" cy="601202"/>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867F32C8-4931-356F-C830-BFA223990453}"/>
                </a:ext>
              </a:extLst>
            </p:cNvPr>
            <p:cNvSpPr txBox="1"/>
            <p:nvPr/>
          </p:nvSpPr>
          <p:spPr>
            <a:xfrm>
              <a:off x="9423435" y="1552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E2B5817-29C1-BAA0-A2B8-DB9537C76B6F}"/>
                </a:ext>
              </a:extLst>
            </p:cNvPr>
            <p:cNvSpPr txBox="1"/>
            <p:nvPr/>
          </p:nvSpPr>
          <p:spPr>
            <a:xfrm>
              <a:off x="7842563" y="4122928"/>
              <a:ext cx="308098" cy="369332"/>
            </a:xfrm>
            <a:prstGeom prst="rect">
              <a:avLst/>
            </a:prstGeom>
            <a:noFill/>
          </p:spPr>
          <p:txBody>
            <a:bodyPr wrap="none" rtlCol="0">
              <a:spAutoFit/>
            </a:bodyPr>
            <a:lstStyle/>
            <a:p>
              <a:r>
                <a:rPr lang="en-US" dirty="0"/>
                <a:t>C</a:t>
              </a:r>
            </a:p>
          </p:txBody>
        </p:sp>
        <p:sp>
          <p:nvSpPr>
            <p:cNvPr id="11" name="TextBox 10">
              <a:extLst>
                <a:ext uri="{FF2B5EF4-FFF2-40B4-BE49-F238E27FC236}">
                  <a16:creationId xmlns:a16="http://schemas.microsoft.com/office/drawing/2014/main" id="{D9ECEEE2-AD70-F389-0D97-D21501AA5E2F}"/>
                </a:ext>
              </a:extLst>
            </p:cNvPr>
            <p:cNvSpPr txBox="1"/>
            <p:nvPr/>
          </p:nvSpPr>
          <p:spPr>
            <a:xfrm>
              <a:off x="10982937" y="4122928"/>
              <a:ext cx="309700" cy="369332"/>
            </a:xfrm>
            <a:prstGeom prst="rect">
              <a:avLst/>
            </a:prstGeom>
            <a:noFill/>
          </p:spPr>
          <p:txBody>
            <a:bodyPr wrap="none" rtlCol="0">
              <a:spAutoFit/>
            </a:bodyPr>
            <a:lstStyle/>
            <a:p>
              <a:r>
                <a:rPr lang="en-US" dirty="0"/>
                <a:t>B</a:t>
              </a:r>
            </a:p>
          </p:txBody>
        </p:sp>
        <p:sp>
          <p:nvSpPr>
            <p:cNvPr id="12" name="Triangle 11">
              <a:extLst>
                <a:ext uri="{FF2B5EF4-FFF2-40B4-BE49-F238E27FC236}">
                  <a16:creationId xmlns:a16="http://schemas.microsoft.com/office/drawing/2014/main" id="{85DC8F98-9BB3-B485-4019-27CD2F12F848}"/>
                </a:ext>
              </a:extLst>
            </p:cNvPr>
            <p:cNvSpPr/>
            <p:nvPr/>
          </p:nvSpPr>
          <p:spPr>
            <a:xfrm>
              <a:off x="8279293" y="1948069"/>
              <a:ext cx="2265937" cy="1953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F6E6E0-A3DF-2AD5-1BFB-85254D2339DA}"/>
                </a:ext>
              </a:extLst>
            </p:cNvPr>
            <p:cNvSpPr/>
            <p:nvPr/>
          </p:nvSpPr>
          <p:spPr>
            <a:xfrm flipV="1">
              <a:off x="9143489" y="3636965"/>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CF5CBD-9794-C047-F010-4915A469CC87}"/>
                </a:ext>
              </a:extLst>
            </p:cNvPr>
            <p:cNvSpPr/>
            <p:nvPr/>
          </p:nvSpPr>
          <p:spPr>
            <a:xfrm rot="1803272" flipV="1">
              <a:off x="8559763" y="2710068"/>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8952F5-6522-EC59-527B-370CE809114A}"/>
                </a:ext>
              </a:extLst>
            </p:cNvPr>
            <p:cNvSpPr/>
            <p:nvPr/>
          </p:nvSpPr>
          <p:spPr>
            <a:xfrm rot="3587424" flipV="1">
              <a:off x="9727215" y="2710068"/>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852F271-5157-3600-CE3C-2A07140884E9}"/>
                </a:ext>
              </a:extLst>
            </p:cNvPr>
            <p:cNvGrpSpPr/>
            <p:nvPr/>
          </p:nvGrpSpPr>
          <p:grpSpPr>
            <a:xfrm flipV="1">
              <a:off x="2934898" y="1527711"/>
              <a:ext cx="3825699" cy="3361035"/>
              <a:chOff x="7400978" y="2114648"/>
              <a:chExt cx="3833104" cy="3014464"/>
            </a:xfrm>
          </p:grpSpPr>
          <p:grpSp>
            <p:nvGrpSpPr>
              <p:cNvPr id="38" name="Group 37">
                <a:extLst>
                  <a:ext uri="{FF2B5EF4-FFF2-40B4-BE49-F238E27FC236}">
                    <a16:creationId xmlns:a16="http://schemas.microsoft.com/office/drawing/2014/main" id="{F9B17E58-7100-B356-0C7B-A57A484A156F}"/>
                  </a:ext>
                </a:extLst>
              </p:cNvPr>
              <p:cNvGrpSpPr/>
              <p:nvPr/>
            </p:nvGrpSpPr>
            <p:grpSpPr>
              <a:xfrm>
                <a:off x="8619542" y="2702938"/>
                <a:ext cx="2075312" cy="1833950"/>
                <a:chOff x="8092492" y="2702938"/>
                <a:chExt cx="2075312" cy="1833950"/>
              </a:xfrm>
            </p:grpSpPr>
            <p:grpSp>
              <p:nvGrpSpPr>
                <p:cNvPr id="44" name="Group 43">
                  <a:extLst>
                    <a:ext uri="{FF2B5EF4-FFF2-40B4-BE49-F238E27FC236}">
                      <a16:creationId xmlns:a16="http://schemas.microsoft.com/office/drawing/2014/main" id="{F70B10CC-986D-8426-6CE2-67B5FEEF5E64}"/>
                    </a:ext>
                  </a:extLst>
                </p:cNvPr>
                <p:cNvGrpSpPr/>
                <p:nvPr/>
              </p:nvGrpSpPr>
              <p:grpSpPr>
                <a:xfrm>
                  <a:off x="8581467" y="3099133"/>
                  <a:ext cx="1097458" cy="921892"/>
                  <a:chOff x="4599441" y="3106839"/>
                  <a:chExt cx="1097458" cy="921892"/>
                </a:xfrm>
              </p:grpSpPr>
              <p:cxnSp>
                <p:nvCxnSpPr>
                  <p:cNvPr id="52" name="Straight Connector 51">
                    <a:extLst>
                      <a:ext uri="{FF2B5EF4-FFF2-40B4-BE49-F238E27FC236}">
                        <a16:creationId xmlns:a16="http://schemas.microsoft.com/office/drawing/2014/main" id="{C24BB38E-47CD-6584-4595-F315A8E27B91}"/>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5D9C5A-18D3-9399-9E24-3C14D46B9533}"/>
                      </a:ext>
                    </a:extLst>
                  </p:cNvPr>
                  <p:cNvCxnSpPr>
                    <a:cxnSpLocks/>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60566B3-9C66-60DB-BE38-19DFE93F121E}"/>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F989D388-14A0-BBBB-3A09-742C35A7F02D}"/>
                    </a:ext>
                  </a:extLst>
                </p:cNvPr>
                <p:cNvSpPr/>
                <p:nvPr/>
              </p:nvSpPr>
              <p:spPr>
                <a:xfrm rot="18012576">
                  <a:off x="8092492" y="2702938"/>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617DA3A-71D3-654D-F5E2-4EDD39E5566D}"/>
                    </a:ext>
                  </a:extLst>
                </p:cNvPr>
                <p:cNvSpPr/>
                <p:nvPr/>
              </p:nvSpPr>
              <p:spPr>
                <a:xfrm rot="19796728">
                  <a:off x="9647668" y="2703194"/>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5DB71A7-DEEB-68A3-F14E-811BD202B284}"/>
                    </a:ext>
                  </a:extLst>
                </p:cNvPr>
                <p:cNvGrpSpPr/>
                <p:nvPr/>
              </p:nvGrpSpPr>
              <p:grpSpPr>
                <a:xfrm>
                  <a:off x="8107438" y="2786837"/>
                  <a:ext cx="2025543" cy="1750051"/>
                  <a:chOff x="8107438" y="2786837"/>
                  <a:chExt cx="2025543" cy="1750051"/>
                </a:xfrm>
              </p:grpSpPr>
              <p:sp>
                <p:nvSpPr>
                  <p:cNvPr id="48" name="Rectangle 47">
                    <a:extLst>
                      <a:ext uri="{FF2B5EF4-FFF2-40B4-BE49-F238E27FC236}">
                        <a16:creationId xmlns:a16="http://schemas.microsoft.com/office/drawing/2014/main" id="{16A48C8A-52B0-CF87-2294-B2151F93BE25}"/>
                      </a:ext>
                    </a:extLst>
                  </p:cNvPr>
                  <p:cNvSpPr/>
                  <p:nvPr/>
                </p:nvSpPr>
                <p:spPr>
                  <a:xfrm>
                    <a:off x="8866928" y="4016752"/>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9044BCE-1AFA-6EDA-2F6D-646F09666786}"/>
                          </a:ext>
                        </a:extLst>
                      </p:cNvPr>
                      <p:cNvSpPr txBox="1"/>
                      <p:nvPr/>
                    </p:nvSpPr>
                    <p:spPr>
                      <a:xfrm rot="10800000">
                        <a:off x="8892071" y="409264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55" name="TextBox 54">
                        <a:extLst>
                          <a:ext uri="{FF2B5EF4-FFF2-40B4-BE49-F238E27FC236}">
                            <a16:creationId xmlns:a16="http://schemas.microsoft.com/office/drawing/2014/main" id="{C5F0F087-79CC-804C-BB4D-95164521DBA7}"/>
                          </a:ext>
                        </a:extLst>
                      </p:cNvPr>
                      <p:cNvSpPr txBox="1">
                        <a:spLocks noRot="1" noChangeAspect="1" noMove="1" noResize="1" noEditPoints="1" noAdjustHandles="1" noChangeArrowheads="1" noChangeShapeType="1" noTextEdit="1"/>
                      </p:cNvSpPr>
                      <p:nvPr/>
                    </p:nvSpPr>
                    <p:spPr>
                      <a:xfrm rot="10800000">
                        <a:off x="8892071" y="4092645"/>
                        <a:ext cx="48615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C0D2F29-5A63-995B-4788-35481A439664}"/>
                          </a:ext>
                        </a:extLst>
                      </p:cNvPr>
                      <p:cNvSpPr txBox="1"/>
                      <p:nvPr/>
                    </p:nvSpPr>
                    <p:spPr>
                      <a:xfrm rot="10800000">
                        <a:off x="9646822" y="278728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77" name="TextBox 76">
                        <a:extLst>
                          <a:ext uri="{FF2B5EF4-FFF2-40B4-BE49-F238E27FC236}">
                            <a16:creationId xmlns:a16="http://schemas.microsoft.com/office/drawing/2014/main" id="{09992909-6BBB-064B-B548-E069F2E366BD}"/>
                          </a:ext>
                        </a:extLst>
                      </p:cNvPr>
                      <p:cNvSpPr txBox="1">
                        <a:spLocks noRot="1" noChangeAspect="1" noMove="1" noResize="1" noEditPoints="1" noAdjustHandles="1" noChangeArrowheads="1" noChangeShapeType="1" noTextEdit="1"/>
                      </p:cNvSpPr>
                      <p:nvPr/>
                    </p:nvSpPr>
                    <p:spPr>
                      <a:xfrm rot="10800000">
                        <a:off x="9646822" y="2787285"/>
                        <a:ext cx="48615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0F2DED-A93E-139E-2761-64976C0D10E4}"/>
                          </a:ext>
                        </a:extLst>
                      </p:cNvPr>
                      <p:cNvSpPr txBox="1"/>
                      <p:nvPr/>
                    </p:nvSpPr>
                    <p:spPr>
                      <a:xfrm rot="10800000">
                        <a:off x="8107438" y="2786837"/>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4E842DB-402A-014A-8CA8-90AF5256BEE2}"/>
                          </a:ext>
                        </a:extLst>
                      </p:cNvPr>
                      <p:cNvSpPr txBox="1">
                        <a:spLocks noRot="1" noChangeAspect="1" noMove="1" noResize="1" noEditPoints="1" noAdjustHandles="1" noChangeArrowheads="1" noChangeShapeType="1" noTextEdit="1"/>
                      </p:cNvSpPr>
                      <p:nvPr/>
                    </p:nvSpPr>
                    <p:spPr>
                      <a:xfrm rot="10800000">
                        <a:off x="8107438" y="2786837"/>
                        <a:ext cx="486159" cy="369332"/>
                      </a:xfrm>
                      <a:prstGeom prst="rect">
                        <a:avLst/>
                      </a:prstGeom>
                      <a:blipFill>
                        <a:blip r:embed="rId5"/>
                        <a:stretch>
                          <a:fillRect/>
                        </a:stretch>
                      </a:blipFill>
                    </p:spPr>
                    <p:txBody>
                      <a:bodyPr/>
                      <a:lstStyle/>
                      <a:p>
                        <a:r>
                          <a:rPr lang="en-US">
                            <a:noFill/>
                          </a:rPr>
                          <a:t> </a:t>
                        </a:r>
                      </a:p>
                    </p:txBody>
                  </p:sp>
                </mc:Fallback>
              </mc:AlternateContent>
            </p:grpSp>
          </p:grpSp>
          <p:sp>
            <p:nvSpPr>
              <p:cNvPr id="39" name="Freeform 38">
                <a:extLst>
                  <a:ext uri="{FF2B5EF4-FFF2-40B4-BE49-F238E27FC236}">
                    <a16:creationId xmlns:a16="http://schemas.microsoft.com/office/drawing/2014/main" id="{40616E63-06C6-0527-4512-156A6ED637DA}"/>
                  </a:ext>
                </a:extLst>
              </p:cNvPr>
              <p:cNvSpPr/>
              <p:nvPr/>
            </p:nvSpPr>
            <p:spPr>
              <a:xfrm flipH="1">
                <a:off x="7400978" y="4531177"/>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13BF618-ACD6-4E35-6D72-0667BB1EC4BA}"/>
                  </a:ext>
                </a:extLst>
              </p:cNvPr>
              <p:cNvCxnSpPr>
                <a:cxnSpLocks/>
              </p:cNvCxnSpPr>
              <p:nvPr/>
            </p:nvCxnSpPr>
            <p:spPr>
              <a:xfrm>
                <a:off x="8056154" y="2494407"/>
                <a:ext cx="586331" cy="339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8F0B07B1-845B-3F9F-0E0D-B829CB6A9BFF}"/>
                  </a:ext>
                </a:extLst>
              </p:cNvPr>
              <p:cNvGrpSpPr/>
              <p:nvPr/>
            </p:nvGrpSpPr>
            <p:grpSpPr>
              <a:xfrm>
                <a:off x="7409138" y="2114648"/>
                <a:ext cx="3824944" cy="719486"/>
                <a:chOff x="7409138" y="2114648"/>
                <a:chExt cx="3824944" cy="719486"/>
              </a:xfrm>
            </p:grpSpPr>
            <p:cxnSp>
              <p:nvCxnSpPr>
                <p:cNvPr id="42" name="Straight Connector 41">
                  <a:extLst>
                    <a:ext uri="{FF2B5EF4-FFF2-40B4-BE49-F238E27FC236}">
                      <a16:creationId xmlns:a16="http://schemas.microsoft.com/office/drawing/2014/main" id="{61B3B9D6-D1EA-803B-C9C2-5188F8FDF752}"/>
                    </a:ext>
                  </a:extLst>
                </p:cNvPr>
                <p:cNvCxnSpPr>
                  <a:cxnSpLocks/>
                  <a:stCxn id="43" idx="0"/>
                </p:cNvCxnSpPr>
                <p:nvPr/>
              </p:nvCxnSpPr>
              <p:spPr>
                <a:xfrm flipH="1">
                  <a:off x="10675978" y="2503048"/>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Freeform 42">
                  <a:extLst>
                    <a:ext uri="{FF2B5EF4-FFF2-40B4-BE49-F238E27FC236}">
                      <a16:creationId xmlns:a16="http://schemas.microsoft.com/office/drawing/2014/main" id="{0FD163A9-6D14-C2FB-A283-AAE21AA67444}"/>
                    </a:ext>
                  </a:extLst>
                </p:cNvPr>
                <p:cNvSpPr/>
                <p:nvPr/>
              </p:nvSpPr>
              <p:spPr>
                <a:xfrm flipH="1" flipV="1">
                  <a:off x="7409138" y="2114648"/>
                  <a:ext cx="3824944"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F9566A2A-EE91-00EF-6B97-F2A10BCFEF29}"/>
                </a:ext>
              </a:extLst>
            </p:cNvPr>
            <p:cNvSpPr txBox="1"/>
            <p:nvPr/>
          </p:nvSpPr>
          <p:spPr>
            <a:xfrm>
              <a:off x="5205175" y="1552577"/>
              <a:ext cx="317102" cy="411794"/>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DB8313A3-8F35-42FB-54B1-C414876DD956}"/>
                </a:ext>
              </a:extLst>
            </p:cNvPr>
            <p:cNvSpPr txBox="1"/>
            <p:nvPr/>
          </p:nvSpPr>
          <p:spPr>
            <a:xfrm>
              <a:off x="3645455" y="4297283"/>
              <a:ext cx="307503" cy="411794"/>
            </a:xfrm>
            <a:prstGeom prst="rect">
              <a:avLst/>
            </a:prstGeom>
            <a:noFill/>
          </p:spPr>
          <p:txBody>
            <a:bodyPr wrap="none" rtlCol="0">
              <a:spAutoFit/>
            </a:bodyPr>
            <a:lstStyle/>
            <a:p>
              <a:r>
                <a:rPr lang="en-US" dirty="0"/>
                <a:t>C</a:t>
              </a:r>
            </a:p>
          </p:txBody>
        </p:sp>
        <p:sp>
          <p:nvSpPr>
            <p:cNvPr id="19" name="TextBox 18">
              <a:extLst>
                <a:ext uri="{FF2B5EF4-FFF2-40B4-BE49-F238E27FC236}">
                  <a16:creationId xmlns:a16="http://schemas.microsoft.com/office/drawing/2014/main" id="{59D451FC-C2A4-E5EE-9B5A-21D9A6614BBE}"/>
                </a:ext>
              </a:extLst>
            </p:cNvPr>
            <p:cNvSpPr txBox="1"/>
            <p:nvPr/>
          </p:nvSpPr>
          <p:spPr>
            <a:xfrm>
              <a:off x="6759147" y="4297283"/>
              <a:ext cx="309102" cy="411794"/>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8DA7C73-7D89-3CFA-7A0F-4F2F6E7CEACD}"/>
                    </a:ext>
                  </a:extLst>
                </p:cNvPr>
                <p:cNvSpPr txBox="1"/>
                <p:nvPr/>
              </p:nvSpPr>
              <p:spPr>
                <a:xfrm rot="10800000" flipV="1">
                  <a:off x="9170654" y="3723886"/>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20" name="TextBox 19">
                  <a:extLst>
                    <a:ext uri="{FF2B5EF4-FFF2-40B4-BE49-F238E27FC236}">
                      <a16:creationId xmlns:a16="http://schemas.microsoft.com/office/drawing/2014/main" id="{58DA7C73-7D89-3CFA-7A0F-4F2F6E7CEACD}"/>
                    </a:ext>
                  </a:extLst>
                </p:cNvPr>
                <p:cNvSpPr txBox="1">
                  <a:spLocks noRot="1" noChangeAspect="1" noMove="1" noResize="1" noEditPoints="1" noAdjustHandles="1" noChangeArrowheads="1" noChangeShapeType="1" noTextEdit="1"/>
                </p:cNvSpPr>
                <p:nvPr/>
              </p:nvSpPr>
              <p:spPr>
                <a:xfrm rot="10800000" flipV="1">
                  <a:off x="9170654" y="3723886"/>
                  <a:ext cx="47763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A29CDF-614B-A878-EABE-EFAEA49366C4}"/>
                    </a:ext>
                  </a:extLst>
                </p:cNvPr>
                <p:cNvSpPr txBox="1"/>
                <p:nvPr/>
              </p:nvSpPr>
              <p:spPr>
                <a:xfrm rot="10800000" flipV="1">
                  <a:off x="9748467" y="2790118"/>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21" name="TextBox 20">
                  <a:extLst>
                    <a:ext uri="{FF2B5EF4-FFF2-40B4-BE49-F238E27FC236}">
                      <a16:creationId xmlns:a16="http://schemas.microsoft.com/office/drawing/2014/main" id="{8EA29CDF-614B-A878-EABE-EFAEA49366C4}"/>
                    </a:ext>
                  </a:extLst>
                </p:cNvPr>
                <p:cNvSpPr txBox="1">
                  <a:spLocks noRot="1" noChangeAspect="1" noMove="1" noResize="1" noEditPoints="1" noAdjustHandles="1" noChangeArrowheads="1" noChangeShapeType="1" noTextEdit="1"/>
                </p:cNvSpPr>
                <p:nvPr/>
              </p:nvSpPr>
              <p:spPr>
                <a:xfrm rot="10800000" flipV="1">
                  <a:off x="9748467" y="2790118"/>
                  <a:ext cx="47763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6120AF6-8706-F890-0CE6-2479D2AD79C1}"/>
                    </a:ext>
                  </a:extLst>
                </p:cNvPr>
                <p:cNvSpPr txBox="1"/>
                <p:nvPr/>
              </p:nvSpPr>
              <p:spPr>
                <a:xfrm rot="10800000" flipV="1">
                  <a:off x="8581015" y="2793624"/>
                  <a:ext cx="4776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smtClean="0">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22" name="TextBox 21">
                  <a:extLst>
                    <a:ext uri="{FF2B5EF4-FFF2-40B4-BE49-F238E27FC236}">
                      <a16:creationId xmlns:a16="http://schemas.microsoft.com/office/drawing/2014/main" id="{26120AF6-8706-F890-0CE6-2479D2AD79C1}"/>
                    </a:ext>
                  </a:extLst>
                </p:cNvPr>
                <p:cNvSpPr txBox="1">
                  <a:spLocks noRot="1" noChangeAspect="1" noMove="1" noResize="1" noEditPoints="1" noAdjustHandles="1" noChangeArrowheads="1" noChangeShapeType="1" noTextEdit="1"/>
                </p:cNvSpPr>
                <p:nvPr/>
              </p:nvSpPr>
              <p:spPr>
                <a:xfrm rot="10800000" flipV="1">
                  <a:off x="8581015" y="2793624"/>
                  <a:ext cx="477631" cy="369332"/>
                </a:xfrm>
                <a:prstGeom prst="rect">
                  <a:avLst/>
                </a:prstGeom>
                <a:blipFill>
                  <a:blip r:embed="rId8"/>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504D3AD6-D80D-67F8-2D6E-FC7983822DD1}"/>
                </a:ext>
              </a:extLst>
            </p:cNvPr>
            <p:cNvCxnSpPr>
              <a:cxnSpLocks/>
            </p:cNvCxnSpPr>
            <p:nvPr/>
          </p:nvCxnSpPr>
          <p:spPr>
            <a:xfrm>
              <a:off x="7799011" y="4241243"/>
              <a:ext cx="0" cy="14381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A6A6B8-2910-E011-015D-51DEF665EF7A}"/>
                </a:ext>
              </a:extLst>
            </p:cNvPr>
            <p:cNvCxnSpPr>
              <a:cxnSpLocks/>
            </p:cNvCxnSpPr>
            <p:nvPr/>
          </p:nvCxnSpPr>
          <p:spPr>
            <a:xfrm>
              <a:off x="3588956" y="4455692"/>
              <a:ext cx="0" cy="12283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734B43-D390-6712-1C18-88ABD11B0CF7}"/>
                </a:ext>
              </a:extLst>
            </p:cNvPr>
            <p:cNvCxnSpPr>
              <a:cxnSpLocks/>
              <a:endCxn id="29" idx="3"/>
            </p:cNvCxnSpPr>
            <p:nvPr/>
          </p:nvCxnSpPr>
          <p:spPr>
            <a:xfrm flipH="1" flipV="1">
              <a:off x="2939231" y="5662137"/>
              <a:ext cx="4859781" cy="17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ACF072A-CDC7-DED6-B984-05217DE1F86A}"/>
                </a:ext>
              </a:extLst>
            </p:cNvPr>
            <p:cNvGrpSpPr/>
            <p:nvPr/>
          </p:nvGrpSpPr>
          <p:grpSpPr>
            <a:xfrm>
              <a:off x="2967573" y="1233008"/>
              <a:ext cx="519131" cy="579936"/>
              <a:chOff x="2420100" y="1237485"/>
              <a:chExt cx="519131" cy="579936"/>
            </a:xfrm>
            <a:solidFill>
              <a:schemeClr val="bg1"/>
            </a:solidFill>
          </p:grpSpPr>
          <p:sp>
            <p:nvSpPr>
              <p:cNvPr id="36" name="Rectangle 35">
                <a:extLst>
                  <a:ext uri="{FF2B5EF4-FFF2-40B4-BE49-F238E27FC236}">
                    <a16:creationId xmlns:a16="http://schemas.microsoft.com/office/drawing/2014/main" id="{3A2D6123-F56C-ABDA-7DFE-148BB5E57756}"/>
                  </a:ext>
                </a:extLst>
              </p:cNvPr>
              <p:cNvSpPr/>
              <p:nvPr/>
            </p:nvSpPr>
            <p:spPr>
              <a:xfrm flipV="1">
                <a:off x="2420100" y="1237485"/>
                <a:ext cx="519131" cy="5799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82FD09C-900D-0E65-F5F3-2C9C22F9AEE2}"/>
                      </a:ext>
                    </a:extLst>
                  </p:cNvPr>
                  <p:cNvSpPr txBox="1"/>
                  <p:nvPr/>
                </p:nvSpPr>
                <p:spPr>
                  <a:xfrm rot="10800000" flipV="1">
                    <a:off x="2443414" y="1342239"/>
                    <a:ext cx="472502"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59" name="TextBox 58">
                    <a:extLst>
                      <a:ext uri="{FF2B5EF4-FFF2-40B4-BE49-F238E27FC236}">
                        <a16:creationId xmlns:a16="http://schemas.microsoft.com/office/drawing/2014/main" id="{11B2FC36-7CC4-7348-9F71-7AA15A257508}"/>
                      </a:ext>
                    </a:extLst>
                  </p:cNvPr>
                  <p:cNvSpPr txBox="1">
                    <a:spLocks noRot="1" noChangeAspect="1" noMove="1" noResize="1" noEditPoints="1" noAdjustHandles="1" noChangeArrowheads="1" noChangeShapeType="1" noTextEdit="1"/>
                  </p:cNvSpPr>
                  <p:nvPr/>
                </p:nvSpPr>
                <p:spPr>
                  <a:xfrm rot="10800000" flipV="1">
                    <a:off x="2443414" y="1342239"/>
                    <a:ext cx="472502" cy="369332"/>
                  </a:xfrm>
                  <a:prstGeom prst="rect">
                    <a:avLst/>
                  </a:prstGeom>
                  <a:blipFill>
                    <a:blip r:embed="rId9"/>
                    <a:stretch>
                      <a:fillRect/>
                    </a:stretch>
                  </a:blipFill>
                </p:spPr>
                <p:txBody>
                  <a:bodyPr/>
                  <a:lstStyle/>
                  <a:p>
                    <a:r>
                      <a:rPr lang="en-US">
                        <a:noFill/>
                      </a:rPr>
                      <a:t> </a:t>
                    </a:r>
                  </a:p>
                </p:txBody>
              </p:sp>
            </mc:Fallback>
          </mc:AlternateContent>
        </p:grpSp>
        <p:sp>
          <p:nvSpPr>
            <p:cNvPr id="27" name="Rectangle 26">
              <a:extLst>
                <a:ext uri="{FF2B5EF4-FFF2-40B4-BE49-F238E27FC236}">
                  <a16:creationId xmlns:a16="http://schemas.microsoft.com/office/drawing/2014/main" id="{1081F742-314C-EE02-0BB6-5229BAEEC2BB}"/>
                </a:ext>
              </a:extLst>
            </p:cNvPr>
            <p:cNvSpPr/>
            <p:nvPr/>
          </p:nvSpPr>
          <p:spPr>
            <a:xfrm flipV="1">
              <a:off x="2420100" y="4588021"/>
              <a:ext cx="519131" cy="5799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CE8BCC-588E-5305-1769-30E8A3E40048}"/>
                    </a:ext>
                  </a:extLst>
                </p:cNvPr>
                <p:cNvSpPr txBox="1"/>
                <p:nvPr/>
              </p:nvSpPr>
              <p:spPr>
                <a:xfrm rot="10800000" flipV="1">
                  <a:off x="2443415" y="4692775"/>
                  <a:ext cx="472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28" name="TextBox 27">
                  <a:extLst>
                    <a:ext uri="{FF2B5EF4-FFF2-40B4-BE49-F238E27FC236}">
                      <a16:creationId xmlns:a16="http://schemas.microsoft.com/office/drawing/2014/main" id="{FDCE8BCC-588E-5305-1769-30E8A3E40048}"/>
                    </a:ext>
                  </a:extLst>
                </p:cNvPr>
                <p:cNvSpPr txBox="1">
                  <a:spLocks noRot="1" noChangeAspect="1" noMove="1" noResize="1" noEditPoints="1" noAdjustHandles="1" noChangeArrowheads="1" noChangeShapeType="1" noTextEdit="1"/>
                </p:cNvSpPr>
                <p:nvPr/>
              </p:nvSpPr>
              <p:spPr>
                <a:xfrm rot="10800000" flipV="1">
                  <a:off x="2443415" y="4692775"/>
                  <a:ext cx="472502" cy="369332"/>
                </a:xfrm>
                <a:prstGeom prst="rect">
                  <a:avLst/>
                </a:prstGeom>
                <a:blipFill>
                  <a:blip r:embed="rId10"/>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B0CB508-CBDD-F05B-9054-C59107D4F270}"/>
                </a:ext>
              </a:extLst>
            </p:cNvPr>
            <p:cNvSpPr/>
            <p:nvPr/>
          </p:nvSpPr>
          <p:spPr>
            <a:xfrm flipV="1">
              <a:off x="2420100" y="5372169"/>
              <a:ext cx="519131" cy="5799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DB0AFC-F8D6-FBED-1F7B-D42A588FEACF}"/>
                    </a:ext>
                  </a:extLst>
                </p:cNvPr>
                <p:cNvSpPr txBox="1"/>
                <p:nvPr/>
              </p:nvSpPr>
              <p:spPr>
                <a:xfrm rot="10800000" flipV="1">
                  <a:off x="2443415" y="5476923"/>
                  <a:ext cx="472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30" name="TextBox 29">
                  <a:extLst>
                    <a:ext uri="{FF2B5EF4-FFF2-40B4-BE49-F238E27FC236}">
                      <a16:creationId xmlns:a16="http://schemas.microsoft.com/office/drawing/2014/main" id="{A3DB0AFC-F8D6-FBED-1F7B-D42A588FEACF}"/>
                    </a:ext>
                  </a:extLst>
                </p:cNvPr>
                <p:cNvSpPr txBox="1">
                  <a:spLocks noRot="1" noChangeAspect="1" noMove="1" noResize="1" noEditPoints="1" noAdjustHandles="1" noChangeArrowheads="1" noChangeShapeType="1" noTextEdit="1"/>
                </p:cNvSpPr>
                <p:nvPr/>
              </p:nvSpPr>
              <p:spPr>
                <a:xfrm rot="10800000" flipV="1">
                  <a:off x="2443415" y="5476923"/>
                  <a:ext cx="472502" cy="369332"/>
                </a:xfrm>
                <a:prstGeom prst="rect">
                  <a:avLst/>
                </a:prstGeom>
                <a:blipFill>
                  <a:blip r:embed="rId11"/>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26E9E5E9-CC7E-849A-AD4D-F233211C847C}"/>
                </a:ext>
              </a:extLst>
            </p:cNvPr>
            <p:cNvCxnSpPr>
              <a:cxnSpLocks/>
            </p:cNvCxnSpPr>
            <p:nvPr/>
          </p:nvCxnSpPr>
          <p:spPr>
            <a:xfrm flipH="1">
              <a:off x="1629193" y="5661589"/>
              <a:ext cx="7857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E0EFA5-822A-9BA9-0E54-74442BCE8A26}"/>
                </a:ext>
              </a:extLst>
            </p:cNvPr>
            <p:cNvCxnSpPr>
              <a:cxnSpLocks/>
            </p:cNvCxnSpPr>
            <p:nvPr/>
          </p:nvCxnSpPr>
          <p:spPr>
            <a:xfrm flipH="1">
              <a:off x="1629193" y="4888746"/>
              <a:ext cx="792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7FF2A3-4BC6-B26C-A1DE-9ED63CF20EE8}"/>
                </a:ext>
              </a:extLst>
            </p:cNvPr>
            <p:cNvCxnSpPr>
              <a:cxnSpLocks/>
            </p:cNvCxnSpPr>
            <p:nvPr/>
          </p:nvCxnSpPr>
          <p:spPr>
            <a:xfrm flipH="1" flipV="1">
              <a:off x="1629193" y="1527711"/>
              <a:ext cx="1338380" cy="2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A244369-BB43-0C69-C638-5F06E4E02DD3}"/>
                </a:ext>
              </a:extLst>
            </p:cNvPr>
            <p:cNvCxnSpPr>
              <a:cxnSpLocks/>
            </p:cNvCxnSpPr>
            <p:nvPr/>
          </p:nvCxnSpPr>
          <p:spPr>
            <a:xfrm>
              <a:off x="1629193" y="1565707"/>
              <a:ext cx="0" cy="325347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B15884-5A36-5F3B-7666-8ACF5533DFA1}"/>
                    </a:ext>
                  </a:extLst>
                </p:cNvPr>
                <p:cNvSpPr txBox="1"/>
                <p:nvPr/>
              </p:nvSpPr>
              <p:spPr>
                <a:xfrm>
                  <a:off x="862787" y="3007779"/>
                  <a:ext cx="8251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480 </m:t>
                        </m:r>
                        <m:r>
                          <a:rPr lang="en-US" i="1" dirty="0" smtClean="0">
                            <a:latin typeface="Cambria Math" panose="02040503050406030204" pitchFamily="18" charset="0"/>
                          </a:rPr>
                          <m:t>𝑉</m:t>
                        </m:r>
                      </m:oMath>
                    </m:oMathPara>
                  </a14:m>
                  <a:endParaRPr lang="en-US" dirty="0"/>
                </a:p>
              </p:txBody>
            </p:sp>
          </mc:Choice>
          <mc:Fallback xmlns="">
            <p:sp>
              <p:nvSpPr>
                <p:cNvPr id="35" name="TextBox 34">
                  <a:extLst>
                    <a:ext uri="{FF2B5EF4-FFF2-40B4-BE49-F238E27FC236}">
                      <a16:creationId xmlns:a16="http://schemas.microsoft.com/office/drawing/2014/main" id="{C6B15884-5A36-5F3B-7666-8ACF5533DFA1}"/>
                    </a:ext>
                  </a:extLst>
                </p:cNvPr>
                <p:cNvSpPr txBox="1">
                  <a:spLocks noRot="1" noChangeAspect="1" noMove="1" noResize="1" noEditPoints="1" noAdjustHandles="1" noChangeArrowheads="1" noChangeShapeType="1" noTextEdit="1"/>
                </p:cNvSpPr>
                <p:nvPr/>
              </p:nvSpPr>
              <p:spPr>
                <a:xfrm>
                  <a:off x="862787" y="3007779"/>
                  <a:ext cx="825162" cy="369332"/>
                </a:xfrm>
                <a:prstGeom prst="rect">
                  <a:avLst/>
                </a:prstGeom>
                <a:blipFill>
                  <a:blip r:embed="rId12"/>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175B038-5684-13A4-F75B-546F3D17DCBD}"/>
                  </a:ext>
                </a:extLst>
              </p:cNvPr>
              <p:cNvSpPr txBox="1"/>
              <p:nvPr/>
            </p:nvSpPr>
            <p:spPr>
              <a:xfrm>
                <a:off x="2927411" y="6222935"/>
                <a:ext cx="7451709" cy="523220"/>
              </a:xfrm>
              <a:prstGeom prst="rect">
                <a:avLst/>
              </a:prstGeom>
              <a:noFill/>
            </p:spPr>
            <p:txBody>
              <a:bodyPr wrap="square">
                <a:spAutoFit/>
              </a:bodyPr>
              <a:lstStyle/>
              <a:p>
                <a14:m>
                  <m:oMath xmlns:m="http://schemas.openxmlformats.org/officeDocument/2006/math">
                    <m:sSub>
                      <m:sSubPr>
                        <m:ctrlPr>
                          <a:rPr lang="en-US" sz="2800" i="1" smtClean="0">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𝑌</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rPr>
                  <a:t> </a:t>
                </a:r>
                <a:endParaRPr lang="en-US" sz="2800" dirty="0"/>
              </a:p>
            </p:txBody>
          </p:sp>
        </mc:Choice>
        <mc:Fallback xmlns="">
          <p:sp>
            <p:nvSpPr>
              <p:cNvPr id="58" name="TextBox 57">
                <a:extLst>
                  <a:ext uri="{FF2B5EF4-FFF2-40B4-BE49-F238E27FC236}">
                    <a16:creationId xmlns:a16="http://schemas.microsoft.com/office/drawing/2014/main" id="{D175B038-5684-13A4-F75B-546F3D17DCBD}"/>
                  </a:ext>
                </a:extLst>
              </p:cNvPr>
              <p:cNvSpPr txBox="1">
                <a:spLocks noRot="1" noChangeAspect="1" noMove="1" noResize="1" noEditPoints="1" noAdjustHandles="1" noChangeArrowheads="1" noChangeShapeType="1" noTextEdit="1"/>
              </p:cNvSpPr>
              <p:nvPr/>
            </p:nvSpPr>
            <p:spPr>
              <a:xfrm>
                <a:off x="2927411" y="6222935"/>
                <a:ext cx="7451709" cy="523220"/>
              </a:xfrm>
              <a:prstGeom prst="rect">
                <a:avLst/>
              </a:prstGeom>
              <a:blipFill>
                <a:blip r:embed="rId13"/>
                <a:stretch>
                  <a:fillRect l="-340" t="-14286" b="-28571"/>
                </a:stretch>
              </a:blipFill>
            </p:spPr>
            <p:txBody>
              <a:bodyPr/>
              <a:lstStyle/>
              <a:p>
                <a:r>
                  <a:rPr lang="en-US">
                    <a:noFill/>
                  </a:rPr>
                  <a:t> </a:t>
                </a:r>
              </a:p>
            </p:txBody>
          </p:sp>
        </mc:Fallback>
      </mc:AlternateContent>
    </p:spTree>
    <p:extLst>
      <p:ext uri="{BB962C8B-B14F-4D97-AF65-F5344CB8AC3E}">
        <p14:creationId xmlns:p14="http://schemas.microsoft.com/office/powerpoint/2010/main" val="61664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BBB0-A7A7-0483-A394-081B3A927443}"/>
              </a:ext>
            </a:extLst>
          </p:cNvPr>
          <p:cNvSpPr>
            <a:spLocks noGrp="1"/>
          </p:cNvSpPr>
          <p:nvPr>
            <p:ph type="title"/>
          </p:nvPr>
        </p:nvSpPr>
        <p:spPr>
          <a:xfrm>
            <a:off x="838200" y="365125"/>
            <a:ext cx="10805932" cy="1009363"/>
          </a:xfrm>
        </p:spPr>
        <p:txBody>
          <a:bodyPr>
            <a:noAutofit/>
          </a:bodyPr>
          <a:lstStyle/>
          <a:p>
            <a:r>
              <a:rPr lang="en-US" dirty="0"/>
              <a:t>Example 4.3: </a:t>
            </a:r>
            <a:r>
              <a:rPr lang="en-US" dirty="0">
                <a:effectLst/>
                <a:ea typeface="Calibri" panose="020F0502020204030204" pitchFamily="34" charset="0"/>
                <a:cs typeface="Times New Roman" panose="02020603050405020304" pitchFamily="18" charset="0"/>
              </a:rPr>
              <a:t>Y-</a:t>
            </a:r>
            <a:r>
              <a:rPr lang="en-US" dirty="0">
                <a:effectLst/>
                <a:ea typeface="Times New Roman" panose="02020603050405020304" pitchFamily="18" charset="0"/>
                <a:cs typeface="Times New Roman" panose="02020603050405020304" pitchFamily="18" charset="0"/>
              </a:rPr>
              <a:t>Δ equivalent</a:t>
            </a:r>
            <a:endParaRPr lang="en-US" dirty="0"/>
          </a:p>
        </p:txBody>
      </p:sp>
      <p:sp>
        <p:nvSpPr>
          <p:cNvPr id="3" name="Date Placeholder 2">
            <a:extLst>
              <a:ext uri="{FF2B5EF4-FFF2-40B4-BE49-F238E27FC236}">
                <a16:creationId xmlns:a16="http://schemas.microsoft.com/office/drawing/2014/main" id="{9CC274F5-26C7-CB93-CE76-037B9EE460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9C1EAB46-D0C1-C213-4CC7-BD336F559D5C}"/>
              </a:ext>
            </a:extLst>
          </p:cNvPr>
          <p:cNvSpPr>
            <a:spLocks noGrp="1"/>
          </p:cNvSpPr>
          <p:nvPr>
            <p:ph type="sldNum" sz="quarter" idx="12"/>
          </p:nvPr>
        </p:nvSpPr>
        <p:spPr/>
        <p:txBody>
          <a:bodyPr/>
          <a:lstStyle/>
          <a:p>
            <a:fld id="{697646A6-6B76-9347-9EA0-ECEE7D8FD72D}" type="slidenum">
              <a:rPr lang="en-US" smtClean="0"/>
              <a:t>53</a:t>
            </a:fld>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175B038-5684-13A4-F75B-546F3D17DCBD}"/>
                  </a:ext>
                </a:extLst>
              </p:cNvPr>
              <p:cNvSpPr txBox="1"/>
              <p:nvPr/>
            </p:nvSpPr>
            <p:spPr>
              <a:xfrm>
                <a:off x="2927411" y="6222935"/>
                <a:ext cx="7451709" cy="523220"/>
              </a:xfrm>
              <a:prstGeom prst="rect">
                <a:avLst/>
              </a:prstGeom>
              <a:noFill/>
            </p:spPr>
            <p:txBody>
              <a:bodyPr wrap="square">
                <a:spAutoFit/>
              </a:bodyPr>
              <a:lstStyle/>
              <a:p>
                <a14:m>
                  <m:oMath xmlns:m="http://schemas.openxmlformats.org/officeDocument/2006/math">
                    <m:sSub>
                      <m:sSubPr>
                        <m:ctrlPr>
                          <a:rPr lang="en-US" sz="2800" i="1" smtClean="0">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𝑌</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sz="2800" dirty="0">
                    <a:effectLst/>
                  </a:rPr>
                  <a:t> </a:t>
                </a:r>
                <a:endParaRPr lang="en-US" sz="2800" dirty="0"/>
              </a:p>
            </p:txBody>
          </p:sp>
        </mc:Choice>
        <mc:Fallback xmlns="">
          <p:sp>
            <p:nvSpPr>
              <p:cNvPr id="58" name="TextBox 57">
                <a:extLst>
                  <a:ext uri="{FF2B5EF4-FFF2-40B4-BE49-F238E27FC236}">
                    <a16:creationId xmlns:a16="http://schemas.microsoft.com/office/drawing/2014/main" id="{D175B038-5684-13A4-F75B-546F3D17DCBD}"/>
                  </a:ext>
                </a:extLst>
              </p:cNvPr>
              <p:cNvSpPr txBox="1">
                <a:spLocks noRot="1" noChangeAspect="1" noMove="1" noResize="1" noEditPoints="1" noAdjustHandles="1" noChangeArrowheads="1" noChangeShapeType="1" noTextEdit="1"/>
              </p:cNvSpPr>
              <p:nvPr/>
            </p:nvSpPr>
            <p:spPr>
              <a:xfrm>
                <a:off x="2927411" y="6222935"/>
                <a:ext cx="7451709" cy="523220"/>
              </a:xfrm>
              <a:prstGeom prst="rect">
                <a:avLst/>
              </a:prstGeom>
              <a:blipFill>
                <a:blip r:embed="rId2"/>
                <a:stretch>
                  <a:fillRect l="-340" t="-14286" b="-28571"/>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4F3708D0-1291-3D99-D6B6-998B7E0AEB4C}"/>
              </a:ext>
            </a:extLst>
          </p:cNvPr>
          <p:cNvGrpSpPr/>
          <p:nvPr/>
        </p:nvGrpSpPr>
        <p:grpSpPr>
          <a:xfrm>
            <a:off x="1058633" y="1392023"/>
            <a:ext cx="9952109" cy="4897484"/>
            <a:chOff x="989182" y="1033681"/>
            <a:chExt cx="9952109" cy="4897484"/>
          </a:xfrm>
        </p:grpSpPr>
        <p:cxnSp>
          <p:nvCxnSpPr>
            <p:cNvPr id="59" name="Straight Connector 58">
              <a:extLst>
                <a:ext uri="{FF2B5EF4-FFF2-40B4-BE49-F238E27FC236}">
                  <a16:creationId xmlns:a16="http://schemas.microsoft.com/office/drawing/2014/main" id="{F17BA5C0-53C1-1FAF-F527-00FF49001742}"/>
                </a:ext>
              </a:extLst>
            </p:cNvPr>
            <p:cNvCxnSpPr>
              <a:cxnSpLocks/>
            </p:cNvCxnSpPr>
            <p:nvPr/>
          </p:nvCxnSpPr>
          <p:spPr>
            <a:xfrm flipH="1" flipV="1">
              <a:off x="9524142" y="3686297"/>
              <a:ext cx="1045600" cy="7061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EA47FD-CAD2-CD08-5742-9F54033937E9}"/>
                </a:ext>
              </a:extLst>
            </p:cNvPr>
            <p:cNvCxnSpPr>
              <a:cxnSpLocks/>
            </p:cNvCxnSpPr>
            <p:nvPr/>
          </p:nvCxnSpPr>
          <p:spPr>
            <a:xfrm flipV="1">
              <a:off x="7621944" y="4071527"/>
              <a:ext cx="478259" cy="331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D8ABF80-1DCF-62F0-59BF-4DB98CF4A7C4}"/>
                </a:ext>
              </a:extLst>
            </p:cNvPr>
            <p:cNvSpPr txBox="1"/>
            <p:nvPr/>
          </p:nvSpPr>
          <p:spPr>
            <a:xfrm>
              <a:off x="9111845" y="1574099"/>
              <a:ext cx="317716" cy="369332"/>
            </a:xfrm>
            <a:prstGeom prst="rect">
              <a:avLst/>
            </a:prstGeom>
            <a:noFill/>
          </p:spPr>
          <p:txBody>
            <a:bodyPr wrap="none" rtlCol="0">
              <a:spAutoFit/>
            </a:bodyPr>
            <a:lstStyle/>
            <a:p>
              <a:r>
                <a:rPr lang="en-US" dirty="0"/>
                <a:t>A</a:t>
              </a:r>
            </a:p>
          </p:txBody>
        </p:sp>
        <p:sp>
          <p:nvSpPr>
            <p:cNvPr id="62" name="TextBox 61">
              <a:extLst>
                <a:ext uri="{FF2B5EF4-FFF2-40B4-BE49-F238E27FC236}">
                  <a16:creationId xmlns:a16="http://schemas.microsoft.com/office/drawing/2014/main" id="{06676D45-5787-22E8-149A-24E8F6430299}"/>
                </a:ext>
              </a:extLst>
            </p:cNvPr>
            <p:cNvSpPr txBox="1"/>
            <p:nvPr/>
          </p:nvSpPr>
          <p:spPr>
            <a:xfrm>
              <a:off x="7715367" y="4368851"/>
              <a:ext cx="308098" cy="369332"/>
            </a:xfrm>
            <a:prstGeom prst="rect">
              <a:avLst/>
            </a:prstGeom>
            <a:noFill/>
          </p:spPr>
          <p:txBody>
            <a:bodyPr wrap="none" rtlCol="0">
              <a:spAutoFit/>
            </a:bodyPr>
            <a:lstStyle/>
            <a:p>
              <a:r>
                <a:rPr lang="en-US" dirty="0"/>
                <a:t>C</a:t>
              </a:r>
            </a:p>
          </p:txBody>
        </p:sp>
        <p:sp>
          <p:nvSpPr>
            <p:cNvPr id="63" name="TextBox 62">
              <a:extLst>
                <a:ext uri="{FF2B5EF4-FFF2-40B4-BE49-F238E27FC236}">
                  <a16:creationId xmlns:a16="http://schemas.microsoft.com/office/drawing/2014/main" id="{4AAD39FA-6003-DC13-A257-50211A5BA8E9}"/>
                </a:ext>
              </a:extLst>
            </p:cNvPr>
            <p:cNvSpPr txBox="1"/>
            <p:nvPr/>
          </p:nvSpPr>
          <p:spPr>
            <a:xfrm>
              <a:off x="10631591" y="4368851"/>
              <a:ext cx="309700" cy="369332"/>
            </a:xfrm>
            <a:prstGeom prst="rect">
              <a:avLst/>
            </a:prstGeom>
            <a:noFill/>
          </p:spPr>
          <p:txBody>
            <a:bodyPr wrap="none" rtlCol="0">
              <a:spAutoFit/>
            </a:bodyPr>
            <a:lstStyle/>
            <a:p>
              <a:r>
                <a:rPr lang="en-US" dirty="0"/>
                <a:t>B</a:t>
              </a:r>
            </a:p>
          </p:txBody>
        </p:sp>
        <p:grpSp>
          <p:nvGrpSpPr>
            <p:cNvPr id="64" name="Group 63">
              <a:extLst>
                <a:ext uri="{FF2B5EF4-FFF2-40B4-BE49-F238E27FC236}">
                  <a16:creationId xmlns:a16="http://schemas.microsoft.com/office/drawing/2014/main" id="{D224DDA9-532D-E081-F2CB-36F25240A84D}"/>
                </a:ext>
              </a:extLst>
            </p:cNvPr>
            <p:cNvGrpSpPr/>
            <p:nvPr/>
          </p:nvGrpSpPr>
          <p:grpSpPr>
            <a:xfrm flipV="1">
              <a:off x="3034126" y="1506771"/>
              <a:ext cx="3825699" cy="3361035"/>
              <a:chOff x="7400978" y="2114648"/>
              <a:chExt cx="3833104" cy="3014464"/>
            </a:xfrm>
          </p:grpSpPr>
          <p:grpSp>
            <p:nvGrpSpPr>
              <p:cNvPr id="101" name="Group 100">
                <a:extLst>
                  <a:ext uri="{FF2B5EF4-FFF2-40B4-BE49-F238E27FC236}">
                    <a16:creationId xmlns:a16="http://schemas.microsoft.com/office/drawing/2014/main" id="{A65CECDE-DBF0-6B7B-A287-230E4006B73D}"/>
                  </a:ext>
                </a:extLst>
              </p:cNvPr>
              <p:cNvGrpSpPr/>
              <p:nvPr/>
            </p:nvGrpSpPr>
            <p:grpSpPr>
              <a:xfrm>
                <a:off x="8619542" y="2702938"/>
                <a:ext cx="2075312" cy="1833950"/>
                <a:chOff x="8092492" y="2702938"/>
                <a:chExt cx="2075312" cy="1833950"/>
              </a:xfrm>
            </p:grpSpPr>
            <p:grpSp>
              <p:nvGrpSpPr>
                <p:cNvPr id="107" name="Group 106">
                  <a:extLst>
                    <a:ext uri="{FF2B5EF4-FFF2-40B4-BE49-F238E27FC236}">
                      <a16:creationId xmlns:a16="http://schemas.microsoft.com/office/drawing/2014/main" id="{1006340E-95F4-DC1D-FE36-B31AD33B2D02}"/>
                    </a:ext>
                  </a:extLst>
                </p:cNvPr>
                <p:cNvGrpSpPr/>
                <p:nvPr/>
              </p:nvGrpSpPr>
              <p:grpSpPr>
                <a:xfrm>
                  <a:off x="8581467" y="3099133"/>
                  <a:ext cx="1097458" cy="921892"/>
                  <a:chOff x="4599441" y="3106839"/>
                  <a:chExt cx="1097458" cy="921892"/>
                </a:xfrm>
              </p:grpSpPr>
              <p:cxnSp>
                <p:nvCxnSpPr>
                  <p:cNvPr id="115" name="Straight Connector 114">
                    <a:extLst>
                      <a:ext uri="{FF2B5EF4-FFF2-40B4-BE49-F238E27FC236}">
                        <a16:creationId xmlns:a16="http://schemas.microsoft.com/office/drawing/2014/main" id="{3E1A0999-7527-DE33-BF17-2D44B7E801C7}"/>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4017C9-B936-D62E-1C9B-40232D250972}"/>
                      </a:ext>
                    </a:extLst>
                  </p:cNvPr>
                  <p:cNvCxnSpPr>
                    <a:cxnSpLocks/>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626C466-94CC-6170-313F-580CE27FA3AC}"/>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84EA10B2-31C3-CD82-2CC2-182853431160}"/>
                    </a:ext>
                  </a:extLst>
                </p:cNvPr>
                <p:cNvSpPr/>
                <p:nvPr/>
              </p:nvSpPr>
              <p:spPr>
                <a:xfrm rot="18012576">
                  <a:off x="8092492" y="2702938"/>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E611B77-AF93-3792-9907-49B4D73DF121}"/>
                    </a:ext>
                  </a:extLst>
                </p:cNvPr>
                <p:cNvSpPr/>
                <p:nvPr/>
              </p:nvSpPr>
              <p:spPr>
                <a:xfrm rot="19796728">
                  <a:off x="9647668" y="2703194"/>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DA9C3F94-5B06-10A5-8125-93A0D49620E1}"/>
                    </a:ext>
                  </a:extLst>
                </p:cNvPr>
                <p:cNvGrpSpPr/>
                <p:nvPr/>
              </p:nvGrpSpPr>
              <p:grpSpPr>
                <a:xfrm>
                  <a:off x="8107438" y="2786837"/>
                  <a:ext cx="2025543" cy="1750051"/>
                  <a:chOff x="8107438" y="2786837"/>
                  <a:chExt cx="2025543" cy="1750051"/>
                </a:xfrm>
              </p:grpSpPr>
              <p:sp>
                <p:nvSpPr>
                  <p:cNvPr id="111" name="Rectangle 110">
                    <a:extLst>
                      <a:ext uri="{FF2B5EF4-FFF2-40B4-BE49-F238E27FC236}">
                        <a16:creationId xmlns:a16="http://schemas.microsoft.com/office/drawing/2014/main" id="{7BD7DAF0-AE9C-DC1A-6F60-949B4F9E1A21}"/>
                      </a:ext>
                    </a:extLst>
                  </p:cNvPr>
                  <p:cNvSpPr/>
                  <p:nvPr/>
                </p:nvSpPr>
                <p:spPr>
                  <a:xfrm>
                    <a:off x="8866928" y="4016752"/>
                    <a:ext cx="520136" cy="5201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C5B98A8-B8F0-157E-32B1-BA7CBA93D62F}"/>
                          </a:ext>
                        </a:extLst>
                      </p:cNvPr>
                      <p:cNvSpPr txBox="1"/>
                      <p:nvPr/>
                    </p:nvSpPr>
                    <p:spPr>
                      <a:xfrm rot="10800000">
                        <a:off x="8892071" y="409264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55" name="TextBox 54">
                        <a:extLst>
                          <a:ext uri="{FF2B5EF4-FFF2-40B4-BE49-F238E27FC236}">
                            <a16:creationId xmlns:a16="http://schemas.microsoft.com/office/drawing/2014/main" id="{C5F0F087-79CC-804C-BB4D-95164521DBA7}"/>
                          </a:ext>
                        </a:extLst>
                      </p:cNvPr>
                      <p:cNvSpPr txBox="1">
                        <a:spLocks noRot="1" noChangeAspect="1" noMove="1" noResize="1" noEditPoints="1" noAdjustHandles="1" noChangeArrowheads="1" noChangeShapeType="1" noTextEdit="1"/>
                      </p:cNvSpPr>
                      <p:nvPr/>
                    </p:nvSpPr>
                    <p:spPr>
                      <a:xfrm rot="10800000">
                        <a:off x="8892071" y="4092645"/>
                        <a:ext cx="48615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1D31C88-07C0-E0EB-D3A9-B254008D9C46}"/>
                          </a:ext>
                        </a:extLst>
                      </p:cNvPr>
                      <p:cNvSpPr txBox="1"/>
                      <p:nvPr/>
                    </p:nvSpPr>
                    <p:spPr>
                      <a:xfrm rot="10800000">
                        <a:off x="9646822" y="2787285"/>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77" name="TextBox 76">
                        <a:extLst>
                          <a:ext uri="{FF2B5EF4-FFF2-40B4-BE49-F238E27FC236}">
                            <a16:creationId xmlns:a16="http://schemas.microsoft.com/office/drawing/2014/main" id="{09992909-6BBB-064B-B548-E069F2E366BD}"/>
                          </a:ext>
                        </a:extLst>
                      </p:cNvPr>
                      <p:cNvSpPr txBox="1">
                        <a:spLocks noRot="1" noChangeAspect="1" noMove="1" noResize="1" noEditPoints="1" noAdjustHandles="1" noChangeArrowheads="1" noChangeShapeType="1" noTextEdit="1"/>
                      </p:cNvSpPr>
                      <p:nvPr/>
                    </p:nvSpPr>
                    <p:spPr>
                      <a:xfrm rot="10800000">
                        <a:off x="9646822" y="2787285"/>
                        <a:ext cx="48615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20DD522-5D04-4064-8544-115CD987E478}"/>
                          </a:ext>
                        </a:extLst>
                      </p:cNvPr>
                      <p:cNvSpPr txBox="1"/>
                      <p:nvPr/>
                    </p:nvSpPr>
                    <p:spPr>
                      <a:xfrm rot="10800000">
                        <a:off x="8107438" y="2786837"/>
                        <a:ext cx="4861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𝑌</m:t>
                                  </m:r>
                                </m:sub>
                              </m:sSub>
                            </m:oMath>
                          </m:oMathPara>
                        </a14:m>
                        <a:endParaRPr lang="en-US" dirty="0"/>
                      </a:p>
                    </p:txBody>
                  </p:sp>
                </mc:Choice>
                <mc:Fallback xmlns="">
                  <p:sp>
                    <p:nvSpPr>
                      <p:cNvPr id="81" name="TextBox 80">
                        <a:extLst>
                          <a:ext uri="{FF2B5EF4-FFF2-40B4-BE49-F238E27FC236}">
                            <a16:creationId xmlns:a16="http://schemas.microsoft.com/office/drawing/2014/main" id="{54E842DB-402A-014A-8CA8-90AF5256BEE2}"/>
                          </a:ext>
                        </a:extLst>
                      </p:cNvPr>
                      <p:cNvSpPr txBox="1">
                        <a:spLocks noRot="1" noChangeAspect="1" noMove="1" noResize="1" noEditPoints="1" noAdjustHandles="1" noChangeArrowheads="1" noChangeShapeType="1" noTextEdit="1"/>
                      </p:cNvSpPr>
                      <p:nvPr/>
                    </p:nvSpPr>
                    <p:spPr>
                      <a:xfrm rot="10800000">
                        <a:off x="8107438" y="2786837"/>
                        <a:ext cx="486159" cy="369332"/>
                      </a:xfrm>
                      <a:prstGeom prst="rect">
                        <a:avLst/>
                      </a:prstGeom>
                      <a:blipFill>
                        <a:blip r:embed="rId5"/>
                        <a:stretch>
                          <a:fillRect/>
                        </a:stretch>
                      </a:blipFill>
                    </p:spPr>
                    <p:txBody>
                      <a:bodyPr/>
                      <a:lstStyle/>
                      <a:p>
                        <a:r>
                          <a:rPr lang="en-US">
                            <a:noFill/>
                          </a:rPr>
                          <a:t> </a:t>
                        </a:r>
                      </a:p>
                    </p:txBody>
                  </p:sp>
                </mc:Fallback>
              </mc:AlternateContent>
            </p:grpSp>
          </p:grpSp>
          <p:sp>
            <p:nvSpPr>
              <p:cNvPr id="102" name="Freeform 101">
                <a:extLst>
                  <a:ext uri="{FF2B5EF4-FFF2-40B4-BE49-F238E27FC236}">
                    <a16:creationId xmlns:a16="http://schemas.microsoft.com/office/drawing/2014/main" id="{1FF87666-5157-B945-04D2-CD3932625DE0}"/>
                  </a:ext>
                </a:extLst>
              </p:cNvPr>
              <p:cNvSpPr/>
              <p:nvPr/>
            </p:nvSpPr>
            <p:spPr>
              <a:xfrm flipH="1">
                <a:off x="7400978" y="4531177"/>
                <a:ext cx="2258749" cy="597935"/>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946FEAE2-8BEE-D825-0373-D942EB49FE6E}"/>
                  </a:ext>
                </a:extLst>
              </p:cNvPr>
              <p:cNvCxnSpPr>
                <a:cxnSpLocks/>
              </p:cNvCxnSpPr>
              <p:nvPr/>
            </p:nvCxnSpPr>
            <p:spPr>
              <a:xfrm>
                <a:off x="8056154" y="2494407"/>
                <a:ext cx="586331" cy="339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B155D16-4EA2-8463-AD39-E8CAA487A547}"/>
                  </a:ext>
                </a:extLst>
              </p:cNvPr>
              <p:cNvGrpSpPr/>
              <p:nvPr/>
            </p:nvGrpSpPr>
            <p:grpSpPr>
              <a:xfrm>
                <a:off x="7409138" y="2114648"/>
                <a:ext cx="3824944" cy="719486"/>
                <a:chOff x="7409138" y="2114648"/>
                <a:chExt cx="3824944" cy="719486"/>
              </a:xfrm>
            </p:grpSpPr>
            <p:cxnSp>
              <p:nvCxnSpPr>
                <p:cNvPr id="105" name="Straight Connector 104">
                  <a:extLst>
                    <a:ext uri="{FF2B5EF4-FFF2-40B4-BE49-F238E27FC236}">
                      <a16:creationId xmlns:a16="http://schemas.microsoft.com/office/drawing/2014/main" id="{D5E7285C-69D0-5CCC-3673-F9CCCB0B8CF0}"/>
                    </a:ext>
                  </a:extLst>
                </p:cNvPr>
                <p:cNvCxnSpPr>
                  <a:cxnSpLocks/>
                  <a:stCxn id="106" idx="0"/>
                </p:cNvCxnSpPr>
                <p:nvPr/>
              </p:nvCxnSpPr>
              <p:spPr>
                <a:xfrm flipH="1">
                  <a:off x="10675978" y="2503048"/>
                  <a:ext cx="558104" cy="33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Freeform 105">
                  <a:extLst>
                    <a:ext uri="{FF2B5EF4-FFF2-40B4-BE49-F238E27FC236}">
                      <a16:creationId xmlns:a16="http://schemas.microsoft.com/office/drawing/2014/main" id="{1BD70959-A448-6117-E113-FE20CC06AD1B}"/>
                    </a:ext>
                  </a:extLst>
                </p:cNvPr>
                <p:cNvSpPr/>
                <p:nvPr/>
              </p:nvSpPr>
              <p:spPr>
                <a:xfrm flipH="1" flipV="1">
                  <a:off x="7409138" y="2114648"/>
                  <a:ext cx="3824944" cy="388400"/>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5" name="TextBox 64">
              <a:extLst>
                <a:ext uri="{FF2B5EF4-FFF2-40B4-BE49-F238E27FC236}">
                  <a16:creationId xmlns:a16="http://schemas.microsoft.com/office/drawing/2014/main" id="{E20A7A87-C1C7-2E26-2EB4-AA7DFE29AC90}"/>
                </a:ext>
              </a:extLst>
            </p:cNvPr>
            <p:cNvSpPr txBox="1"/>
            <p:nvPr/>
          </p:nvSpPr>
          <p:spPr>
            <a:xfrm>
              <a:off x="5304403" y="1531637"/>
              <a:ext cx="317102" cy="411794"/>
            </a:xfrm>
            <a:prstGeom prst="rect">
              <a:avLst/>
            </a:prstGeom>
            <a:noFill/>
          </p:spPr>
          <p:txBody>
            <a:bodyPr wrap="none" rtlCol="0">
              <a:spAutoFit/>
            </a:bodyPr>
            <a:lstStyle/>
            <a:p>
              <a:r>
                <a:rPr lang="en-US" dirty="0"/>
                <a:t>A</a:t>
              </a:r>
            </a:p>
          </p:txBody>
        </p:sp>
        <p:sp>
          <p:nvSpPr>
            <p:cNvPr id="66" name="TextBox 65">
              <a:extLst>
                <a:ext uri="{FF2B5EF4-FFF2-40B4-BE49-F238E27FC236}">
                  <a16:creationId xmlns:a16="http://schemas.microsoft.com/office/drawing/2014/main" id="{0909ECB3-71E3-6497-ACE4-AC5A8362D7C3}"/>
                </a:ext>
              </a:extLst>
            </p:cNvPr>
            <p:cNvSpPr txBox="1"/>
            <p:nvPr/>
          </p:nvSpPr>
          <p:spPr>
            <a:xfrm>
              <a:off x="3744683" y="4326389"/>
              <a:ext cx="307503" cy="411794"/>
            </a:xfrm>
            <a:prstGeom prst="rect">
              <a:avLst/>
            </a:prstGeom>
            <a:noFill/>
          </p:spPr>
          <p:txBody>
            <a:bodyPr wrap="none" rtlCol="0">
              <a:spAutoFit/>
            </a:bodyPr>
            <a:lstStyle/>
            <a:p>
              <a:r>
                <a:rPr lang="en-US" dirty="0"/>
                <a:t>C</a:t>
              </a:r>
            </a:p>
          </p:txBody>
        </p:sp>
        <p:sp>
          <p:nvSpPr>
            <p:cNvPr id="67" name="TextBox 66">
              <a:extLst>
                <a:ext uri="{FF2B5EF4-FFF2-40B4-BE49-F238E27FC236}">
                  <a16:creationId xmlns:a16="http://schemas.microsoft.com/office/drawing/2014/main" id="{40A39F66-F383-D891-B0A1-A6C06D3DCCC0}"/>
                </a:ext>
              </a:extLst>
            </p:cNvPr>
            <p:cNvSpPr txBox="1"/>
            <p:nvPr/>
          </p:nvSpPr>
          <p:spPr>
            <a:xfrm>
              <a:off x="6858375" y="4326389"/>
              <a:ext cx="309102" cy="411794"/>
            </a:xfrm>
            <a:prstGeom prst="rect">
              <a:avLst/>
            </a:prstGeom>
            <a:noFill/>
          </p:spPr>
          <p:txBody>
            <a:bodyPr wrap="none" rtlCol="0">
              <a:spAutoFit/>
            </a:bodyPr>
            <a:lstStyle/>
            <a:p>
              <a:r>
                <a:rPr lang="en-US" dirty="0"/>
                <a:t>B</a:t>
              </a:r>
            </a:p>
          </p:txBody>
        </p:sp>
        <p:cxnSp>
          <p:nvCxnSpPr>
            <p:cNvPr id="68" name="Straight Connector 67">
              <a:extLst>
                <a:ext uri="{FF2B5EF4-FFF2-40B4-BE49-F238E27FC236}">
                  <a16:creationId xmlns:a16="http://schemas.microsoft.com/office/drawing/2014/main" id="{2CB3F0AE-70C5-DD38-5885-40685CAEFD69}"/>
                </a:ext>
              </a:extLst>
            </p:cNvPr>
            <p:cNvCxnSpPr>
              <a:cxnSpLocks/>
            </p:cNvCxnSpPr>
            <p:nvPr/>
          </p:nvCxnSpPr>
          <p:spPr>
            <a:xfrm>
              <a:off x="7618536" y="4392427"/>
              <a:ext cx="0" cy="1259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B6E871-C053-FC84-055A-C56A9BDC1A4A}"/>
                </a:ext>
              </a:extLst>
            </p:cNvPr>
            <p:cNvCxnSpPr>
              <a:cxnSpLocks/>
            </p:cNvCxnSpPr>
            <p:nvPr/>
          </p:nvCxnSpPr>
          <p:spPr>
            <a:xfrm>
              <a:off x="3688184" y="4434752"/>
              <a:ext cx="0" cy="12283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611AB5A-CCFB-5B8A-4135-CA1DF9D03001}"/>
                </a:ext>
              </a:extLst>
            </p:cNvPr>
            <p:cNvCxnSpPr>
              <a:cxnSpLocks/>
              <a:endCxn id="74" idx="3"/>
            </p:cNvCxnSpPr>
            <p:nvPr/>
          </p:nvCxnSpPr>
          <p:spPr>
            <a:xfrm flipH="1">
              <a:off x="3038459" y="5640649"/>
              <a:ext cx="4580077" cy="5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4AFF5894-5143-E15D-C156-64086F908EF5}"/>
                </a:ext>
              </a:extLst>
            </p:cNvPr>
            <p:cNvGrpSpPr/>
            <p:nvPr/>
          </p:nvGrpSpPr>
          <p:grpSpPr>
            <a:xfrm>
              <a:off x="3034778" y="1227560"/>
              <a:ext cx="519131" cy="579936"/>
              <a:chOff x="2519328" y="1216545"/>
              <a:chExt cx="519131" cy="579936"/>
            </a:xfrm>
            <a:solidFill>
              <a:schemeClr val="bg1"/>
            </a:solidFill>
          </p:grpSpPr>
          <p:sp>
            <p:nvSpPr>
              <p:cNvPr id="99" name="Rectangle 98">
                <a:extLst>
                  <a:ext uri="{FF2B5EF4-FFF2-40B4-BE49-F238E27FC236}">
                    <a16:creationId xmlns:a16="http://schemas.microsoft.com/office/drawing/2014/main" id="{8EDF0421-6B72-DB9B-1CF8-9528831A0212}"/>
                  </a:ext>
                </a:extLst>
              </p:cNvPr>
              <p:cNvSpPr/>
              <p:nvPr/>
            </p:nvSpPr>
            <p:spPr>
              <a:xfrm flipV="1">
                <a:off x="2519328" y="1216545"/>
                <a:ext cx="519131" cy="579936"/>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B04B7D6-97D6-F2B1-3DB5-CED3463A4361}"/>
                      </a:ext>
                    </a:extLst>
                  </p:cNvPr>
                  <p:cNvSpPr txBox="1"/>
                  <p:nvPr/>
                </p:nvSpPr>
                <p:spPr>
                  <a:xfrm rot="10800000" flipV="1">
                    <a:off x="2542642" y="1321299"/>
                    <a:ext cx="472502"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59" name="TextBox 58">
                    <a:extLst>
                      <a:ext uri="{FF2B5EF4-FFF2-40B4-BE49-F238E27FC236}">
                        <a16:creationId xmlns:a16="http://schemas.microsoft.com/office/drawing/2014/main" id="{11B2FC36-7CC4-7348-9F71-7AA15A257508}"/>
                      </a:ext>
                    </a:extLst>
                  </p:cNvPr>
                  <p:cNvSpPr txBox="1">
                    <a:spLocks noRot="1" noChangeAspect="1" noMove="1" noResize="1" noEditPoints="1" noAdjustHandles="1" noChangeArrowheads="1" noChangeShapeType="1" noTextEdit="1"/>
                  </p:cNvSpPr>
                  <p:nvPr/>
                </p:nvSpPr>
                <p:spPr>
                  <a:xfrm rot="10800000" flipV="1">
                    <a:off x="2542642" y="1321299"/>
                    <a:ext cx="472502" cy="369332"/>
                  </a:xfrm>
                  <a:prstGeom prst="rect">
                    <a:avLst/>
                  </a:prstGeom>
                  <a:blipFill>
                    <a:blip r:embed="rId6"/>
                    <a:stretch>
                      <a:fillRect/>
                    </a:stretch>
                  </a:blipFill>
                </p:spPr>
                <p:txBody>
                  <a:bodyPr/>
                  <a:lstStyle/>
                  <a:p>
                    <a:r>
                      <a:rPr lang="en-US">
                        <a:noFill/>
                      </a:rPr>
                      <a:t> </a:t>
                    </a:r>
                  </a:p>
                </p:txBody>
              </p:sp>
            </mc:Fallback>
          </mc:AlternateContent>
        </p:grpSp>
        <p:sp>
          <p:nvSpPr>
            <p:cNvPr id="72" name="Rectangle 71">
              <a:extLst>
                <a:ext uri="{FF2B5EF4-FFF2-40B4-BE49-F238E27FC236}">
                  <a16:creationId xmlns:a16="http://schemas.microsoft.com/office/drawing/2014/main" id="{9D9657CA-26AC-7E91-5B8E-B69E76940028}"/>
                </a:ext>
              </a:extLst>
            </p:cNvPr>
            <p:cNvSpPr/>
            <p:nvPr/>
          </p:nvSpPr>
          <p:spPr>
            <a:xfrm flipV="1">
              <a:off x="2519328" y="4567081"/>
              <a:ext cx="519131" cy="5799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22B3548-345D-982F-C7EA-464EC61BB487}"/>
                    </a:ext>
                  </a:extLst>
                </p:cNvPr>
                <p:cNvSpPr txBox="1"/>
                <p:nvPr/>
              </p:nvSpPr>
              <p:spPr>
                <a:xfrm rot="10800000" flipV="1">
                  <a:off x="2542643" y="4671835"/>
                  <a:ext cx="472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73" name="TextBox 72">
                  <a:extLst>
                    <a:ext uri="{FF2B5EF4-FFF2-40B4-BE49-F238E27FC236}">
                      <a16:creationId xmlns:a16="http://schemas.microsoft.com/office/drawing/2014/main" id="{C22B3548-345D-982F-C7EA-464EC61BB487}"/>
                    </a:ext>
                  </a:extLst>
                </p:cNvPr>
                <p:cNvSpPr txBox="1">
                  <a:spLocks noRot="1" noChangeAspect="1" noMove="1" noResize="1" noEditPoints="1" noAdjustHandles="1" noChangeArrowheads="1" noChangeShapeType="1" noTextEdit="1"/>
                </p:cNvSpPr>
                <p:nvPr/>
              </p:nvSpPr>
              <p:spPr>
                <a:xfrm rot="10800000" flipV="1">
                  <a:off x="2542643" y="4671835"/>
                  <a:ext cx="472502" cy="369332"/>
                </a:xfrm>
                <a:prstGeom prst="rect">
                  <a:avLst/>
                </a:prstGeom>
                <a:blipFill>
                  <a:blip r:embed="rId7"/>
                  <a:stretch>
                    <a:fillRect/>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5FFAC21-EE72-8173-882E-948DA563D341}"/>
                </a:ext>
              </a:extLst>
            </p:cNvPr>
            <p:cNvSpPr/>
            <p:nvPr/>
          </p:nvSpPr>
          <p:spPr>
            <a:xfrm flipV="1">
              <a:off x="2519328" y="5351229"/>
              <a:ext cx="519131" cy="5799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507C674-C6CF-508D-AC76-0E0C5C36B9C4}"/>
                    </a:ext>
                  </a:extLst>
                </p:cNvPr>
                <p:cNvSpPr txBox="1"/>
                <p:nvPr/>
              </p:nvSpPr>
              <p:spPr>
                <a:xfrm rot="10800000" flipV="1">
                  <a:off x="2542643" y="5455983"/>
                  <a:ext cx="472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oMath>
                    </m:oMathPara>
                  </a14:m>
                  <a:endParaRPr lang="en-US" dirty="0"/>
                </a:p>
              </p:txBody>
            </p:sp>
          </mc:Choice>
          <mc:Fallback xmlns="">
            <p:sp>
              <p:nvSpPr>
                <p:cNvPr id="75" name="TextBox 74">
                  <a:extLst>
                    <a:ext uri="{FF2B5EF4-FFF2-40B4-BE49-F238E27FC236}">
                      <a16:creationId xmlns:a16="http://schemas.microsoft.com/office/drawing/2014/main" id="{C507C674-C6CF-508D-AC76-0E0C5C36B9C4}"/>
                    </a:ext>
                  </a:extLst>
                </p:cNvPr>
                <p:cNvSpPr txBox="1">
                  <a:spLocks noRot="1" noChangeAspect="1" noMove="1" noResize="1" noEditPoints="1" noAdjustHandles="1" noChangeArrowheads="1" noChangeShapeType="1" noTextEdit="1"/>
                </p:cNvSpPr>
                <p:nvPr/>
              </p:nvSpPr>
              <p:spPr>
                <a:xfrm rot="10800000" flipV="1">
                  <a:off x="2542643" y="5455983"/>
                  <a:ext cx="472502" cy="369332"/>
                </a:xfrm>
                <a:prstGeom prst="rect">
                  <a:avLst/>
                </a:prstGeom>
                <a:blipFill>
                  <a:blip r:embed="rId8"/>
                  <a:stretch>
                    <a:fillRect/>
                  </a:stretch>
                </a:blipFill>
              </p:spPr>
              <p:txBody>
                <a:bodyPr/>
                <a:lstStyle/>
                <a:p>
                  <a:r>
                    <a:rPr lang="en-US">
                      <a:noFill/>
                    </a:rPr>
                    <a:t> </a:t>
                  </a:r>
                </a:p>
              </p:txBody>
            </p:sp>
          </mc:Fallback>
        </mc:AlternateContent>
        <p:cxnSp>
          <p:nvCxnSpPr>
            <p:cNvPr id="76" name="Straight Connector 75">
              <a:extLst>
                <a:ext uri="{FF2B5EF4-FFF2-40B4-BE49-F238E27FC236}">
                  <a16:creationId xmlns:a16="http://schemas.microsoft.com/office/drawing/2014/main" id="{3C40E660-C68F-E42B-AC27-2959895BC9DC}"/>
                </a:ext>
              </a:extLst>
            </p:cNvPr>
            <p:cNvCxnSpPr>
              <a:cxnSpLocks/>
            </p:cNvCxnSpPr>
            <p:nvPr/>
          </p:nvCxnSpPr>
          <p:spPr>
            <a:xfrm flipH="1">
              <a:off x="1728421" y="5640649"/>
              <a:ext cx="7857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6D3A1B6-476F-46BB-89D0-941F2A81AA01}"/>
                </a:ext>
              </a:extLst>
            </p:cNvPr>
            <p:cNvCxnSpPr>
              <a:cxnSpLocks/>
            </p:cNvCxnSpPr>
            <p:nvPr/>
          </p:nvCxnSpPr>
          <p:spPr>
            <a:xfrm flipH="1">
              <a:off x="1728421" y="4867806"/>
              <a:ext cx="792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CCD8E8-937A-494A-ECE6-8893D7ED3B44}"/>
                </a:ext>
              </a:extLst>
            </p:cNvPr>
            <p:cNvCxnSpPr>
              <a:cxnSpLocks/>
              <a:stCxn id="99" idx="1"/>
            </p:cNvCxnSpPr>
            <p:nvPr/>
          </p:nvCxnSpPr>
          <p:spPr>
            <a:xfrm flipH="1">
              <a:off x="1728421" y="1517528"/>
              <a:ext cx="1306357" cy="59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5010B18-035B-D478-87A5-EF3549DA882A}"/>
                </a:ext>
              </a:extLst>
            </p:cNvPr>
            <p:cNvCxnSpPr>
              <a:cxnSpLocks/>
            </p:cNvCxnSpPr>
            <p:nvPr/>
          </p:nvCxnSpPr>
          <p:spPr>
            <a:xfrm>
              <a:off x="1728421" y="1544767"/>
              <a:ext cx="0" cy="1852464"/>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B840A44-B8B6-AC9D-06D2-C189A73D0BE9}"/>
                    </a:ext>
                  </a:extLst>
                </p:cNvPr>
                <p:cNvSpPr txBox="1"/>
                <p:nvPr/>
              </p:nvSpPr>
              <p:spPr>
                <a:xfrm>
                  <a:off x="989182" y="2142595"/>
                  <a:ext cx="812338" cy="6646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i="1" dirty="0">
                                <a:latin typeface="Cambria Math" panose="02040503050406030204" pitchFamily="18" charset="0"/>
                              </a:rPr>
                              <m:t>480</m:t>
                            </m:r>
                          </m:num>
                          <m:den>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3</m:t>
                                </m:r>
                              </m:e>
                            </m:rad>
                          </m:den>
                        </m:f>
                        <m:r>
                          <a:rPr lang="en-US" b="0" i="1" dirty="0" smtClean="0">
                            <a:latin typeface="Cambria Math" panose="02040503050406030204" pitchFamily="18" charset="0"/>
                          </a:rPr>
                          <m:t>𝑉</m:t>
                        </m:r>
                      </m:oMath>
                    </m:oMathPara>
                  </a14:m>
                  <a:endParaRPr lang="en-US" dirty="0"/>
                </a:p>
              </p:txBody>
            </p:sp>
          </mc:Choice>
          <mc:Fallback xmlns="">
            <p:sp>
              <p:nvSpPr>
                <p:cNvPr id="80" name="TextBox 79">
                  <a:extLst>
                    <a:ext uri="{FF2B5EF4-FFF2-40B4-BE49-F238E27FC236}">
                      <a16:creationId xmlns:a16="http://schemas.microsoft.com/office/drawing/2014/main" id="{3B840A44-B8B6-AC9D-06D2-C189A73D0BE9}"/>
                    </a:ext>
                  </a:extLst>
                </p:cNvPr>
                <p:cNvSpPr txBox="1">
                  <a:spLocks noRot="1" noChangeAspect="1" noMove="1" noResize="1" noEditPoints="1" noAdjustHandles="1" noChangeArrowheads="1" noChangeShapeType="1" noTextEdit="1"/>
                </p:cNvSpPr>
                <p:nvPr/>
              </p:nvSpPr>
              <p:spPr>
                <a:xfrm>
                  <a:off x="989182" y="2142595"/>
                  <a:ext cx="812338" cy="664606"/>
                </a:xfrm>
                <a:prstGeom prst="rect">
                  <a:avLst/>
                </a:prstGeom>
                <a:blipFill>
                  <a:blip r:embed="rId9"/>
                  <a:stretch>
                    <a:fillRect/>
                  </a:stretch>
                </a:blipFill>
              </p:spPr>
              <p:txBody>
                <a:bodyPr/>
                <a:lstStyle/>
                <a:p>
                  <a:r>
                    <a:rPr lang="en-US">
                      <a:noFill/>
                    </a:rPr>
                    <a:t> </a:t>
                  </a:r>
                </a:p>
              </p:txBody>
            </p:sp>
          </mc:Fallback>
        </mc:AlternateContent>
        <p:sp>
          <p:nvSpPr>
            <p:cNvPr id="81" name="Freeform 80">
              <a:extLst>
                <a:ext uri="{FF2B5EF4-FFF2-40B4-BE49-F238E27FC236}">
                  <a16:creationId xmlns:a16="http://schemas.microsoft.com/office/drawing/2014/main" id="{44087537-76D8-2FD8-3DB3-61558947184D}"/>
                </a:ext>
              </a:extLst>
            </p:cNvPr>
            <p:cNvSpPr/>
            <p:nvPr/>
          </p:nvSpPr>
          <p:spPr>
            <a:xfrm flipH="1" flipV="1">
              <a:off x="5273649" y="1523874"/>
              <a:ext cx="3817556" cy="666679"/>
            </a:xfrm>
            <a:custGeom>
              <a:avLst/>
              <a:gdLst>
                <a:gd name="connsiteX0" fmla="*/ 0 w 2258749"/>
                <a:gd name="connsiteY0" fmla="*/ 0 h 472339"/>
                <a:gd name="connsiteX1" fmla="*/ 6055 w 2258749"/>
                <a:gd name="connsiteY1" fmla="*/ 460228 h 472339"/>
                <a:gd name="connsiteX2" fmla="*/ 2258749 w 2258749"/>
                <a:gd name="connsiteY2" fmla="*/ 472339 h 472339"/>
              </a:gdLst>
              <a:ahLst/>
              <a:cxnLst>
                <a:cxn ang="0">
                  <a:pos x="connsiteX0" y="connsiteY0"/>
                </a:cxn>
                <a:cxn ang="0">
                  <a:pos x="connsiteX1" y="connsiteY1"/>
                </a:cxn>
                <a:cxn ang="0">
                  <a:pos x="connsiteX2" y="connsiteY2"/>
                </a:cxn>
              </a:cxnLst>
              <a:rect l="l" t="t" r="r" b="b"/>
              <a:pathLst>
                <a:path w="2258749" h="472339">
                  <a:moveTo>
                    <a:pt x="0" y="0"/>
                  </a:moveTo>
                  <a:cubicBezTo>
                    <a:pt x="2018" y="153409"/>
                    <a:pt x="4037" y="306819"/>
                    <a:pt x="6055" y="460228"/>
                  </a:cubicBezTo>
                  <a:lnTo>
                    <a:pt x="2258749" y="47233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F3CFF664-FF35-1FA9-23BD-40B9AC5BEA25}"/>
                </a:ext>
              </a:extLst>
            </p:cNvPr>
            <p:cNvGrpSpPr/>
            <p:nvPr/>
          </p:nvGrpSpPr>
          <p:grpSpPr>
            <a:xfrm flipV="1">
              <a:off x="8053030" y="2141210"/>
              <a:ext cx="2071303" cy="2065908"/>
              <a:chOff x="8092492" y="2697561"/>
              <a:chExt cx="2075312" cy="1852883"/>
            </a:xfrm>
          </p:grpSpPr>
          <p:grpSp>
            <p:nvGrpSpPr>
              <p:cNvPr id="88" name="Group 87">
                <a:extLst>
                  <a:ext uri="{FF2B5EF4-FFF2-40B4-BE49-F238E27FC236}">
                    <a16:creationId xmlns:a16="http://schemas.microsoft.com/office/drawing/2014/main" id="{7894442B-3E7F-FD64-8448-426703D5865F}"/>
                  </a:ext>
                </a:extLst>
              </p:cNvPr>
              <p:cNvGrpSpPr/>
              <p:nvPr/>
            </p:nvGrpSpPr>
            <p:grpSpPr>
              <a:xfrm>
                <a:off x="8581467" y="3099133"/>
                <a:ext cx="1097458" cy="921892"/>
                <a:chOff x="4599441" y="3106839"/>
                <a:chExt cx="1097458" cy="921892"/>
              </a:xfrm>
            </p:grpSpPr>
            <p:cxnSp>
              <p:nvCxnSpPr>
                <p:cNvPr id="96" name="Straight Connector 95">
                  <a:extLst>
                    <a:ext uri="{FF2B5EF4-FFF2-40B4-BE49-F238E27FC236}">
                      <a16:creationId xmlns:a16="http://schemas.microsoft.com/office/drawing/2014/main" id="{735C2B8E-A9B2-7134-17B1-2B57ED25A4AA}"/>
                    </a:ext>
                  </a:extLst>
                </p:cNvPr>
                <p:cNvCxnSpPr>
                  <a:cxnSpLocks/>
                </p:cNvCxnSpPr>
                <p:nvPr/>
              </p:nvCxnSpPr>
              <p:spPr>
                <a:xfrm>
                  <a:off x="4599441" y="3108795"/>
                  <a:ext cx="550447" cy="3228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5BA64E-FA5F-3300-29D7-93DBCC7835C1}"/>
                    </a:ext>
                  </a:extLst>
                </p:cNvPr>
                <p:cNvCxnSpPr>
                  <a:cxnSpLocks/>
                </p:cNvCxnSpPr>
                <p:nvPr/>
              </p:nvCxnSpPr>
              <p:spPr>
                <a:xfrm flipV="1">
                  <a:off x="5149889" y="3431643"/>
                  <a:ext cx="6472" cy="597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72FF09-2276-DD6C-388D-1047012C868D}"/>
                    </a:ext>
                  </a:extLst>
                </p:cNvPr>
                <p:cNvCxnSpPr>
                  <a:cxnSpLocks/>
                </p:cNvCxnSpPr>
                <p:nvPr/>
              </p:nvCxnSpPr>
              <p:spPr>
                <a:xfrm flipH="1">
                  <a:off x="5149888" y="3106839"/>
                  <a:ext cx="547011" cy="324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206E765A-8532-2DA7-DFDD-94207781ACB5}"/>
                  </a:ext>
                </a:extLst>
              </p:cNvPr>
              <p:cNvSpPr/>
              <p:nvPr/>
            </p:nvSpPr>
            <p:spPr>
              <a:xfrm rot="18012576">
                <a:off x="8092492" y="2702938"/>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7D7CC20-E1A4-ED79-F2E8-9D335A97EA94}"/>
                  </a:ext>
                </a:extLst>
              </p:cNvPr>
              <p:cNvSpPr/>
              <p:nvPr/>
            </p:nvSpPr>
            <p:spPr>
              <a:xfrm rot="19796728">
                <a:off x="9647668" y="2703194"/>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9B0FF21A-245E-5275-00FD-0658783F0256}"/>
                  </a:ext>
                </a:extLst>
              </p:cNvPr>
              <p:cNvGrpSpPr/>
              <p:nvPr/>
            </p:nvGrpSpPr>
            <p:grpSpPr>
              <a:xfrm>
                <a:off x="8111240" y="2697561"/>
                <a:ext cx="2017939" cy="1852883"/>
                <a:chOff x="8111240" y="2697561"/>
                <a:chExt cx="2017939" cy="1852883"/>
              </a:xfrm>
            </p:grpSpPr>
            <p:sp>
              <p:nvSpPr>
                <p:cNvPr id="92" name="Rectangle 91">
                  <a:extLst>
                    <a:ext uri="{FF2B5EF4-FFF2-40B4-BE49-F238E27FC236}">
                      <a16:creationId xmlns:a16="http://schemas.microsoft.com/office/drawing/2014/main" id="{A9390E4B-159E-F7FE-49A8-EA7FFBDB91E2}"/>
                    </a:ext>
                  </a:extLst>
                </p:cNvPr>
                <p:cNvSpPr/>
                <p:nvPr/>
              </p:nvSpPr>
              <p:spPr>
                <a:xfrm>
                  <a:off x="8866928" y="4016752"/>
                  <a:ext cx="520136" cy="5201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8D7A9C3-F168-D932-38B6-4CD71501633D}"/>
                        </a:ext>
                      </a:extLst>
                    </p:cNvPr>
                    <p:cNvSpPr txBox="1"/>
                    <p:nvPr/>
                  </p:nvSpPr>
                  <p:spPr>
                    <a:xfrm rot="10800000">
                      <a:off x="8895874" y="4004172"/>
                      <a:ext cx="478554" cy="546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ea typeface="Cambria Math" panose="02040503050406030204" pitchFamily="18" charset="0"/>
                                      </a:rPr>
                                      <m:t>∆</m:t>
                                    </m:r>
                                  </m:sub>
                                </m:sSub>
                              </m:num>
                              <m:den>
                                <m:r>
                                  <a:rPr lang="en-US" b="0" i="1" smtClean="0">
                                    <a:latin typeface="Cambria Math" panose="02040503050406030204" pitchFamily="18" charset="0"/>
                                  </a:rPr>
                                  <m:t>3</m:t>
                                </m:r>
                              </m:den>
                            </m:f>
                          </m:oMath>
                        </m:oMathPara>
                      </a14:m>
                      <a:endParaRPr lang="en-US" dirty="0"/>
                    </a:p>
                  </p:txBody>
                </p:sp>
              </mc:Choice>
              <mc:Fallback xmlns="">
                <p:sp>
                  <p:nvSpPr>
                    <p:cNvPr id="93" name="TextBox 92">
                      <a:extLst>
                        <a:ext uri="{FF2B5EF4-FFF2-40B4-BE49-F238E27FC236}">
                          <a16:creationId xmlns:a16="http://schemas.microsoft.com/office/drawing/2014/main" id="{6B4B644B-B5CB-4748-B6AC-BA9D3AFFFB99}"/>
                        </a:ext>
                      </a:extLst>
                    </p:cNvPr>
                    <p:cNvSpPr txBox="1">
                      <a:spLocks noRot="1" noChangeAspect="1" noMove="1" noResize="1" noEditPoints="1" noAdjustHandles="1" noChangeArrowheads="1" noChangeShapeType="1" noTextEdit="1"/>
                    </p:cNvSpPr>
                    <p:nvPr/>
                  </p:nvSpPr>
                  <p:spPr>
                    <a:xfrm rot="10800000">
                      <a:off x="8895874" y="4004172"/>
                      <a:ext cx="478554" cy="546272"/>
                    </a:xfrm>
                    <a:prstGeom prst="rect">
                      <a:avLst/>
                    </a:prstGeom>
                    <a:blipFill>
                      <a:blip r:embed="rId15"/>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819EE61-A8E3-F80F-2EEC-35A62C621AFD}"/>
                        </a:ext>
                      </a:extLst>
                    </p:cNvPr>
                    <p:cNvSpPr txBox="1"/>
                    <p:nvPr/>
                  </p:nvSpPr>
                  <p:spPr>
                    <a:xfrm rot="10800000">
                      <a:off x="9650624" y="2698009"/>
                      <a:ext cx="478555" cy="5478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ea typeface="Cambria Math" panose="02040503050406030204" pitchFamily="18" charset="0"/>
                                      </a:rPr>
                                      <m:t>∆</m:t>
                                    </m:r>
                                  </m:sub>
                                </m:sSub>
                              </m:num>
                              <m:den>
                                <m:r>
                                  <a:rPr lang="en-US" i="1">
                                    <a:latin typeface="Cambria Math" panose="02040503050406030204" pitchFamily="18" charset="0"/>
                                  </a:rPr>
                                  <m:t>3</m:t>
                                </m:r>
                              </m:den>
                            </m:f>
                          </m:oMath>
                        </m:oMathPara>
                      </a14:m>
                      <a:endParaRPr lang="en-US" dirty="0"/>
                    </a:p>
                  </p:txBody>
                </p:sp>
              </mc:Choice>
              <mc:Fallback xmlns="">
                <p:sp>
                  <p:nvSpPr>
                    <p:cNvPr id="94" name="TextBox 93">
                      <a:extLst>
                        <a:ext uri="{FF2B5EF4-FFF2-40B4-BE49-F238E27FC236}">
                          <a16:creationId xmlns:a16="http://schemas.microsoft.com/office/drawing/2014/main" id="{CDE8E1CC-4E47-E048-A038-90F201CDEDC5}"/>
                        </a:ext>
                      </a:extLst>
                    </p:cNvPr>
                    <p:cNvSpPr txBox="1">
                      <a:spLocks noRot="1" noChangeAspect="1" noMove="1" noResize="1" noEditPoints="1" noAdjustHandles="1" noChangeArrowheads="1" noChangeShapeType="1" noTextEdit="1"/>
                    </p:cNvSpPr>
                    <p:nvPr/>
                  </p:nvSpPr>
                  <p:spPr>
                    <a:xfrm rot="10800000">
                      <a:off x="9650624" y="2698009"/>
                      <a:ext cx="478555" cy="547883"/>
                    </a:xfrm>
                    <a:prstGeom prst="rect">
                      <a:avLst/>
                    </a:prstGeom>
                    <a:blipFill>
                      <a:blip r:embed="rId16"/>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D0642A0-54A2-A3BB-BD1A-105B0CBB5730}"/>
                        </a:ext>
                      </a:extLst>
                    </p:cNvPr>
                    <p:cNvSpPr txBox="1"/>
                    <p:nvPr/>
                  </p:nvSpPr>
                  <p:spPr>
                    <a:xfrm rot="10800000">
                      <a:off x="8111240" y="2697561"/>
                      <a:ext cx="478554" cy="5478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ea typeface="Cambria Math" panose="02040503050406030204" pitchFamily="18" charset="0"/>
                                      </a:rPr>
                                      <m:t>∆</m:t>
                                    </m:r>
                                  </m:sub>
                                </m:sSub>
                              </m:num>
                              <m:den>
                                <m:r>
                                  <a:rPr lang="en-US" i="1">
                                    <a:latin typeface="Cambria Math" panose="02040503050406030204" pitchFamily="18" charset="0"/>
                                  </a:rPr>
                                  <m:t>3</m:t>
                                </m:r>
                              </m:den>
                            </m:f>
                          </m:oMath>
                        </m:oMathPara>
                      </a14:m>
                      <a:endParaRPr lang="en-US" dirty="0"/>
                    </a:p>
                  </p:txBody>
                </p:sp>
              </mc:Choice>
              <mc:Fallback xmlns="">
                <p:sp>
                  <p:nvSpPr>
                    <p:cNvPr id="95" name="TextBox 94">
                      <a:extLst>
                        <a:ext uri="{FF2B5EF4-FFF2-40B4-BE49-F238E27FC236}">
                          <a16:creationId xmlns:a16="http://schemas.microsoft.com/office/drawing/2014/main" id="{DFA73089-8910-2543-9BB8-65A9D7AF3E84}"/>
                        </a:ext>
                      </a:extLst>
                    </p:cNvPr>
                    <p:cNvSpPr txBox="1">
                      <a:spLocks noRot="1" noChangeAspect="1" noMove="1" noResize="1" noEditPoints="1" noAdjustHandles="1" noChangeArrowheads="1" noChangeShapeType="1" noTextEdit="1"/>
                    </p:cNvSpPr>
                    <p:nvPr/>
                  </p:nvSpPr>
                  <p:spPr>
                    <a:xfrm rot="10800000">
                      <a:off x="8111240" y="2697561"/>
                      <a:ext cx="478554" cy="547883"/>
                    </a:xfrm>
                    <a:prstGeom prst="rect">
                      <a:avLst/>
                    </a:prstGeom>
                    <a:blipFill>
                      <a:blip r:embed="rId16"/>
                      <a:stretch>
                        <a:fillRect b="-4082"/>
                      </a:stretch>
                    </a:blipFill>
                  </p:spPr>
                  <p:txBody>
                    <a:bodyPr/>
                    <a:lstStyle/>
                    <a:p>
                      <a:r>
                        <a:rPr lang="en-US">
                          <a:noFill/>
                        </a:rPr>
                        <a:t> </a:t>
                      </a:r>
                    </a:p>
                  </p:txBody>
                </p:sp>
              </mc:Fallback>
            </mc:AlternateContent>
          </p:grpSp>
        </p:grpSp>
        <p:cxnSp>
          <p:nvCxnSpPr>
            <p:cNvPr id="83" name="Straight Connector 82">
              <a:extLst>
                <a:ext uri="{FF2B5EF4-FFF2-40B4-BE49-F238E27FC236}">
                  <a16:creationId xmlns:a16="http://schemas.microsoft.com/office/drawing/2014/main" id="{A1BAACBE-8046-1EE9-AC08-C53350619B9D}"/>
                </a:ext>
              </a:extLst>
            </p:cNvPr>
            <p:cNvCxnSpPr>
              <a:cxnSpLocks/>
            </p:cNvCxnSpPr>
            <p:nvPr/>
          </p:nvCxnSpPr>
          <p:spPr>
            <a:xfrm flipH="1">
              <a:off x="5996031" y="4856291"/>
              <a:ext cx="4580077" cy="5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B26EFEA-A52F-6C72-3268-FDB34F4BC376}"/>
                </a:ext>
              </a:extLst>
            </p:cNvPr>
            <p:cNvCxnSpPr>
              <a:cxnSpLocks/>
            </p:cNvCxnSpPr>
            <p:nvPr/>
          </p:nvCxnSpPr>
          <p:spPr>
            <a:xfrm>
              <a:off x="10569742" y="4377393"/>
              <a:ext cx="0" cy="4904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D32A999-18D9-736A-A07E-9D4EEC51216F}"/>
                </a:ext>
              </a:extLst>
            </p:cNvPr>
            <p:cNvCxnSpPr>
              <a:cxnSpLocks/>
            </p:cNvCxnSpPr>
            <p:nvPr/>
          </p:nvCxnSpPr>
          <p:spPr>
            <a:xfrm flipH="1">
              <a:off x="1718660" y="3399098"/>
              <a:ext cx="7371167" cy="1536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759450F-A88B-4FBC-04ED-09123C471CFF}"/>
                    </a:ext>
                  </a:extLst>
                </p:cNvPr>
                <p:cNvSpPr txBox="1"/>
                <p:nvPr/>
              </p:nvSpPr>
              <p:spPr>
                <a:xfrm>
                  <a:off x="2118234" y="1033681"/>
                  <a:ext cx="395959"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836967"/>
                                </a:solidFill>
                                <a:latin typeface="Cambria Math" panose="02040503050406030204" pitchFamily="18" charset="0"/>
                              </a:rPr>
                            </m:ctrlPr>
                          </m:acc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sub>
                            </m:sSub>
                          </m:e>
                        </m:acc>
                      </m:oMath>
                    </m:oMathPara>
                  </a14:m>
                  <a:endParaRPr lang="en-US" dirty="0"/>
                </a:p>
              </p:txBody>
            </p:sp>
          </mc:Choice>
          <mc:Fallback xmlns="">
            <p:sp>
              <p:nvSpPr>
                <p:cNvPr id="86" name="TextBox 85">
                  <a:extLst>
                    <a:ext uri="{FF2B5EF4-FFF2-40B4-BE49-F238E27FC236}">
                      <a16:creationId xmlns:a16="http://schemas.microsoft.com/office/drawing/2014/main" id="{8759450F-A88B-4FBC-04ED-09123C471CFF}"/>
                    </a:ext>
                  </a:extLst>
                </p:cNvPr>
                <p:cNvSpPr txBox="1">
                  <a:spLocks noRot="1" noChangeAspect="1" noMove="1" noResize="1" noEditPoints="1" noAdjustHandles="1" noChangeArrowheads="1" noChangeShapeType="1" noTextEdit="1"/>
                </p:cNvSpPr>
                <p:nvPr/>
              </p:nvSpPr>
              <p:spPr>
                <a:xfrm>
                  <a:off x="2118234" y="1033681"/>
                  <a:ext cx="395959" cy="369332"/>
                </a:xfrm>
                <a:prstGeom prst="rect">
                  <a:avLst/>
                </a:prstGeom>
                <a:blipFill>
                  <a:blip r:embed="rId17"/>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90E2ED61-16C8-05DE-593E-6985F6F47FA7}"/>
                </a:ext>
              </a:extLst>
            </p:cNvPr>
            <p:cNvCxnSpPr>
              <a:cxnSpLocks/>
            </p:cNvCxnSpPr>
            <p:nvPr/>
          </p:nvCxnSpPr>
          <p:spPr>
            <a:xfrm>
              <a:off x="1930724" y="1403013"/>
              <a:ext cx="77097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408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BBB0-A7A7-0483-A394-081B3A927443}"/>
              </a:ext>
            </a:extLst>
          </p:cNvPr>
          <p:cNvSpPr>
            <a:spLocks noGrp="1"/>
          </p:cNvSpPr>
          <p:nvPr>
            <p:ph type="title"/>
          </p:nvPr>
        </p:nvSpPr>
        <p:spPr/>
        <p:txBody>
          <a:bodyPr>
            <a:noAutofit/>
          </a:bodyPr>
          <a:lstStyle/>
          <a:p>
            <a:r>
              <a:rPr lang="en-US" dirty="0"/>
              <a:t>Example 4.3: </a:t>
            </a:r>
            <a:r>
              <a:rPr lang="en-US" dirty="0">
                <a:effectLst/>
                <a:ea typeface="Calibri" panose="020F0502020204030204" pitchFamily="34" charset="0"/>
                <a:cs typeface="Times New Roman" panose="02020603050405020304" pitchFamily="18" charset="0"/>
              </a:rPr>
              <a:t>Per-phase analysis</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8A1A89-A3BC-9E28-A335-180FF0B1ED9A}"/>
                  </a:ext>
                </a:extLst>
              </p:cNvPr>
              <p:cNvSpPr>
                <a:spLocks noGrp="1"/>
              </p:cNvSpPr>
              <p:nvPr>
                <p:ph idx="1"/>
              </p:nvPr>
            </p:nvSpPr>
            <p:spPr/>
            <p:txBody>
              <a:bodyPr/>
              <a:lstStyle/>
              <a:p>
                <a:pPr marL="0" marR="0" indent="0">
                  <a:lnSpc>
                    <a:spcPct val="120000"/>
                  </a:lnSpc>
                  <a:spcBef>
                    <a:spcPts val="0"/>
                  </a:spcBef>
                  <a:spcAft>
                    <a:spcPts val="600"/>
                  </a:spcAft>
                  <a:buNone/>
                </a:pPr>
                <a:r>
                  <a:rPr lang="en-US" dirty="0">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mpedance in each phase:</a:t>
                </a:r>
              </a:p>
              <a:p>
                <a:pPr marL="0" marR="0" indent="0">
                  <a:lnSpc>
                    <a:spcPct val="120000"/>
                  </a:lnSpc>
                  <a:spcBef>
                    <a:spcPts val="0"/>
                  </a:spcBef>
                  <a:spcAft>
                    <a:spcPts val="60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𝑌</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b>
                            </m:sSub>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den>
                        </m:f>
                      </m:e>
                    </m:d>
                    <m:r>
                      <a:rPr lang="en-US" i="1">
                        <a:effectLst/>
                        <a:latin typeface="Cambria Math" panose="02040503050406030204" pitchFamily="18" charset="0"/>
                        <a:ea typeface="Times New Roman" panose="02020603050405020304" pitchFamily="18" charset="0"/>
                        <a:cs typeface="Times New Roman" panose="02020603050405020304" pitchFamily="18" charset="0"/>
                      </a:rPr>
                      <m:t>=0.2+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d>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4+</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num>
                      <m:den>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10+</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4+</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=3.486∠28.68°</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Ω</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𝐿</m:t>
                            </m:r>
                          </m:sub>
                        </m:sSub>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𝐿𝑁</m:t>
                                </m:r>
                              </m:sub>
                            </m:sSub>
                          </m:e>
                        </m:acc>
                      </m:num>
                      <m:den>
                        <m:r>
                          <a:rPr lang="en-US" i="1">
                            <a:effectLst/>
                            <a:latin typeface="Cambria Math" panose="02040503050406030204" pitchFamily="18" charset="0"/>
                            <a:ea typeface="Calibri" panose="020F0502020204030204" pitchFamily="34" charset="0"/>
                            <a:cs typeface="Times New Roman" panose="02020603050405020304" pitchFamily="18" charset="0"/>
                          </a:rPr>
                          <m:t>𝑍</m:t>
                        </m:r>
                      </m:den>
                    </m:f>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480</m:t>
                            </m:r>
                          </m:num>
                          <m:den>
                            <m:rad>
                              <m:radPr>
                                <m:degHide m:val="on"/>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∠0°</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3.486∠28.68°</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=79.49∠−28.68° </m:t>
                    </m:r>
                    <m:r>
                      <m:rPr>
                        <m:sty m:val="p"/>
                      </m:rPr>
                      <a:rPr lang="en-US" i="0">
                        <a:effectLst/>
                        <a:latin typeface="Cambria Math" panose="02040503050406030204" pitchFamily="18" charset="0"/>
                        <a:ea typeface="Times New Roman" panose="02020603050405020304" pitchFamily="18" charset="0"/>
                        <a:cs typeface="Times New Roman" panose="02020603050405020304" pitchFamily="18" charset="0"/>
                      </a:rPr>
                      <m:t>A</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r>
                          <a:rPr lang="en-US" i="1">
                            <a:effectLst/>
                            <a:latin typeface="Cambria Math" panose="02040503050406030204" pitchFamily="18" charset="0"/>
                            <a:ea typeface="Calibri" panose="020F0502020204030204" pitchFamily="34" charset="0"/>
                            <a:cs typeface="Times New Roman" panose="02020603050405020304" pitchFamily="18" charset="0"/>
                          </a:rPr>
                          <m:t>𝜙</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𝐿𝑁</m:t>
                            </m:r>
                          </m:sub>
                        </m:sSub>
                      </m:e>
                    </m:acc>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sSubSup>
                          <m:sSub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𝐿</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bSup>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=19.326+</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i="1">
                        <a:effectLst/>
                        <a:latin typeface="Cambria Math" panose="02040503050406030204" pitchFamily="18" charset="0"/>
                        <a:ea typeface="Times New Roman" panose="02020603050405020304" pitchFamily="18" charset="0"/>
                        <a:cs typeface="Times New Roman" panose="02020603050405020304" pitchFamily="18" charset="0"/>
                      </a:rPr>
                      <m:t>10.572 </m:t>
                    </m:r>
                    <m:r>
                      <m:rPr>
                        <m:sty m:val="p"/>
                      </m:rPr>
                      <a:rPr lang="en-US" i="0">
                        <a:effectLst/>
                        <a:latin typeface="Cambria Math" panose="02040503050406030204" pitchFamily="18" charset="0"/>
                        <a:ea typeface="Times New Roman" panose="02020603050405020304" pitchFamily="18" charset="0"/>
                        <a:cs typeface="Times New Roman" panose="02020603050405020304" pitchFamily="18" charset="0"/>
                      </a:rPr>
                      <m:t>kVA</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i="1">
                            <a:effectLst/>
                            <a:latin typeface="Cambria Math" panose="02040503050406030204" pitchFamily="18" charset="0"/>
                            <a:ea typeface="Calibri" panose="020F0502020204030204" pitchFamily="34" charset="0"/>
                            <a:cs typeface="Times New Roman" panose="02020603050405020304" pitchFamily="18" charset="0"/>
                          </a:rPr>
                          <m:t>3</m:t>
                        </m:r>
                        <m:r>
                          <a:rPr lang="en-US" i="1">
                            <a:effectLst/>
                            <a:latin typeface="Cambria Math" panose="02040503050406030204" pitchFamily="18" charset="0"/>
                            <a:ea typeface="Calibri" panose="020F0502020204030204" pitchFamily="34" charset="0"/>
                            <a:cs typeface="Times New Roman" panose="02020603050405020304" pitchFamily="18" charset="0"/>
                          </a:rPr>
                          <m:t>𝜙</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3×</m:t>
                        </m:r>
                        <m:r>
                          <a:rPr lang="en-US"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r>
                          <a:rPr lang="en-US" i="1">
                            <a:effectLst/>
                            <a:latin typeface="Cambria Math" panose="02040503050406030204" pitchFamily="18" charset="0"/>
                            <a:ea typeface="Calibri" panose="020F0502020204030204" pitchFamily="34" charset="0"/>
                            <a:cs typeface="Times New Roman" panose="02020603050405020304" pitchFamily="18" charset="0"/>
                          </a:rPr>
                          <m:t>𝜙</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=57.979 </m:t>
                    </m:r>
                    <m:r>
                      <m:rPr>
                        <m:sty m:val="p"/>
                      </m:rPr>
                      <a:rPr lang="en-US" i="0">
                        <a:effectLst/>
                        <a:latin typeface="Cambria Math" panose="02040503050406030204" pitchFamily="18" charset="0"/>
                        <a:ea typeface="Calibri" panose="020F0502020204030204" pitchFamily="34" charset="0"/>
                        <a:cs typeface="Times New Roman" panose="02020603050405020304" pitchFamily="18" charset="0"/>
                      </a:rPr>
                      <m:t>kW</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20000"/>
                  </a:lnSpc>
                  <a:spcBef>
                    <a:spcPts val="0"/>
                  </a:spcBef>
                  <a:spcAft>
                    <a:spcPts val="600"/>
                  </a:spcAft>
                  <a:buNone/>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US" i="1">
                            <a:effectLst/>
                            <a:latin typeface="Cambria Math" panose="02040503050406030204" pitchFamily="18" charset="0"/>
                            <a:ea typeface="Calibri" panose="020F0502020204030204" pitchFamily="34" charset="0"/>
                            <a:cs typeface="Times New Roman" panose="02020603050405020304" pitchFamily="18" charset="0"/>
                          </a:rPr>
                          <m:t>3</m:t>
                        </m:r>
                        <m:r>
                          <a:rPr lang="en-US" i="1">
                            <a:effectLst/>
                            <a:latin typeface="Cambria Math" panose="02040503050406030204" pitchFamily="18" charset="0"/>
                            <a:ea typeface="Calibri" panose="020F0502020204030204" pitchFamily="34" charset="0"/>
                            <a:cs typeface="Times New Roman" panose="02020603050405020304" pitchFamily="18" charset="0"/>
                          </a:rPr>
                          <m:t>𝜙</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3×</m:t>
                        </m:r>
                        <m:r>
                          <a:rPr lang="en-US" i="1">
                            <a:effectLst/>
                            <a:latin typeface="Cambria Math" panose="02040503050406030204" pitchFamily="18" charset="0"/>
                            <a:ea typeface="Calibri" panose="020F0502020204030204" pitchFamily="34" charset="0"/>
                            <a:cs typeface="Times New Roman" panose="02020603050405020304" pitchFamily="18" charset="0"/>
                          </a:rPr>
                          <m:t>𝑄</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r>
                          <a:rPr lang="en-US" i="1">
                            <a:effectLst/>
                            <a:latin typeface="Cambria Math" panose="02040503050406030204" pitchFamily="18" charset="0"/>
                            <a:ea typeface="Calibri" panose="020F0502020204030204" pitchFamily="34" charset="0"/>
                            <a:cs typeface="Times New Roman" panose="02020603050405020304" pitchFamily="18" charset="0"/>
                          </a:rPr>
                          <m:t>𝜙</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=31.717</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i="0">
                        <a:effectLst/>
                        <a:latin typeface="Cambria Math" panose="02040503050406030204" pitchFamily="18" charset="0"/>
                        <a:ea typeface="Times New Roman" panose="02020603050405020304" pitchFamily="18" charset="0"/>
                        <a:cs typeface="Times New Roman" panose="02020603050405020304" pitchFamily="18" charset="0"/>
                      </a:rPr>
                      <m:t>k</m:t>
                    </m:r>
                    <m:r>
                      <m:rPr>
                        <m:sty m:val="p"/>
                      </m:rPr>
                      <a:rPr lang="en-US" b="0" i="0" smtClean="0">
                        <a:effectLst/>
                        <a:latin typeface="Cambria Math" panose="02040503050406030204" pitchFamily="18" charset="0"/>
                        <a:ea typeface="Times New Roman" panose="02020603050405020304" pitchFamily="18" charset="0"/>
                        <a:cs typeface="Times New Roman" panose="02020603050405020304" pitchFamily="18" charset="0"/>
                      </a:rPr>
                      <m:t>va</m:t>
                    </m:r>
                    <m:r>
                      <m:rPr>
                        <m:sty m:val="p"/>
                      </m:rPr>
                      <a:rPr lang="en-US" i="0">
                        <a:effectLst/>
                        <a:latin typeface="Cambria Math" panose="02040503050406030204" pitchFamily="18" charset="0"/>
                        <a:ea typeface="Times New Roman" panose="02020603050405020304" pitchFamily="18" charset="0"/>
                        <a:cs typeface="Times New Roman" panose="02020603050405020304" pitchFamily="18" charset="0"/>
                      </a:rPr>
                      <m:t>r</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878A1A89-A3BC-9E28-A335-180FF0B1ED9A}"/>
                  </a:ext>
                </a:extLst>
              </p:cNvPr>
              <p:cNvSpPr>
                <a:spLocks noGrp="1" noRot="1" noChangeAspect="1" noMove="1" noResize="1" noEditPoints="1" noAdjustHandles="1" noChangeArrowheads="1" noChangeShapeType="1" noTextEdit="1"/>
              </p:cNvSpPr>
              <p:nvPr>
                <p:ph idx="1"/>
              </p:nvPr>
            </p:nvSpPr>
            <p:spPr>
              <a:blipFill>
                <a:blip r:embed="rId2"/>
                <a:stretch>
                  <a:fillRect l="-1206" t="-27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CC274F5-26C7-CB93-CE76-037B9EE460AF}"/>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9C1EAB46-D0C1-C213-4CC7-BD336F559D5C}"/>
              </a:ext>
            </a:extLst>
          </p:cNvPr>
          <p:cNvSpPr>
            <a:spLocks noGrp="1"/>
          </p:cNvSpPr>
          <p:nvPr>
            <p:ph type="sldNum" sz="quarter" idx="12"/>
          </p:nvPr>
        </p:nvSpPr>
        <p:spPr/>
        <p:txBody>
          <a:bodyPr/>
          <a:lstStyle/>
          <a:p>
            <a:fld id="{697646A6-6B76-9347-9EA0-ECEE7D8FD72D}" type="slidenum">
              <a:rPr lang="en-US" smtClean="0"/>
              <a:t>54</a:t>
            </a:fld>
            <a:endParaRPr lang="en-US"/>
          </a:p>
        </p:txBody>
      </p:sp>
    </p:spTree>
    <p:extLst>
      <p:ext uri="{BB962C8B-B14F-4D97-AF65-F5344CB8AC3E}">
        <p14:creationId xmlns:p14="http://schemas.microsoft.com/office/powerpoint/2010/main" val="192776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377A-F448-1A3E-4035-EE06452CC4F4}"/>
              </a:ext>
            </a:extLst>
          </p:cNvPr>
          <p:cNvSpPr>
            <a:spLocks noGrp="1"/>
          </p:cNvSpPr>
          <p:nvPr>
            <p:ph type="title"/>
          </p:nvPr>
        </p:nvSpPr>
        <p:spPr/>
        <p:txBody>
          <a:bodyPr/>
          <a:lstStyle/>
          <a:p>
            <a:r>
              <a:rPr lang="en-US" dirty="0"/>
              <a:t>Powers in balanced three-phase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542447-E8B3-76CA-B43B-0DF210B60E87}"/>
                  </a:ext>
                </a:extLst>
              </p:cNvPr>
              <p:cNvSpPr>
                <a:spLocks noGrp="1"/>
              </p:cNvSpPr>
              <p:nvPr>
                <p:ph idx="1"/>
              </p:nvPr>
            </p:nvSpPr>
            <p:spPr/>
            <p:txBody>
              <a:bodyPr>
                <a:normAutofit lnSpcReduction="10000"/>
              </a:bodyPr>
              <a:lstStyle/>
              <a:p>
                <a:r>
                  <a:rPr lang="en-US" dirty="0"/>
                  <a:t>Power in each phase:</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𝑝h𝑎𝑠𝑒</m:t>
                        </m:r>
                      </m:sub>
                    </m:sSub>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𝑝h𝑎𝑠𝑒</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oMath>
                </a14:m>
                <a:endParaRPr lang="en-US"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𝑝h𝑎𝑠𝑒</m:t>
                        </m:r>
                      </m:sub>
                    </m:sSub>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𝑝h𝑎𝑠𝑒</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oMath>
                </a14:m>
                <a:endParaRPr lang="en-US" dirty="0">
                  <a:ea typeface="Cambria Math" panose="02040503050406030204" pitchFamily="18" charset="0"/>
                </a:endParaRPr>
              </a:p>
              <a:p>
                <a:r>
                  <a:rPr lang="en-US" dirty="0"/>
                  <a:t>Power in balanced three-phase system</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b="0" i="0" smtClean="0">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3 </m:t>
                        </m:r>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𝑝h𝑎𝑠𝑒</m:t>
                        </m:r>
                      </m:sub>
                    </m:sSub>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𝑝h𝑎𝑠𝑒</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oMath>
                </a14:m>
                <a:endParaRPr lang="en-US"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𝑄</m:t>
                        </m:r>
                      </m:e>
                      <m:sub>
                        <m:r>
                          <a:rPr lang="en-US" b="0" i="0" smtClean="0">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3 </m:t>
                        </m:r>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𝑝h𝑎𝑠𝑒</m:t>
                        </m:r>
                      </m:sub>
                    </m:sSub>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𝑝h𝑎𝑠𝑒</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oMath>
                </a14:m>
                <a:endParaRPr lang="en-US" dirty="0"/>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𝑝h𝑎𝑠𝑒</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𝑝h𝑎𝑠𝑒</m:t>
                        </m:r>
                      </m:sub>
                    </m:sSub>
                  </m:oMath>
                </a14:m>
                <a:r>
                  <a:rPr lang="en-US" dirty="0"/>
                  <a:t> depends on whether the load is Y- or </a:t>
                </a:r>
                <a:r>
                  <a:rPr lang="en-US" dirty="0" err="1">
                    <a:ea typeface="Times New Roman" panose="02020603050405020304" pitchFamily="18" charset="0"/>
                    <a:cs typeface="Times New Roman" panose="02020603050405020304" pitchFamily="18" charset="0"/>
                  </a:rPr>
                  <a:t>Δ</a:t>
                </a:r>
                <a:r>
                  <a:rPr lang="en-US" dirty="0">
                    <a:ea typeface="Times New Roman" panose="02020603050405020304" pitchFamily="18" charset="0"/>
                    <a:cs typeface="Times New Roman" panose="02020603050405020304" pitchFamily="18" charset="0"/>
                  </a:rPr>
                  <a:t>-connected</a:t>
                </a:r>
              </a:p>
              <a:p>
                <a:r>
                  <a:rPr lang="en-US" dirty="0">
                    <a:cs typeface="Times New Roman" panose="02020603050405020304" pitchFamily="18" charset="0"/>
                  </a:rPr>
                  <a:t>Need uniform way of calculating the powers</a:t>
                </a:r>
              </a:p>
              <a:p>
                <a:r>
                  <a:rPr lang="en-US" dirty="0">
                    <a:cs typeface="Times New Roman" panose="02020603050405020304" pitchFamily="18" charset="0"/>
                  </a:rPr>
                  <a:t>Express the powers in terms of line-to-line voltage and line current</a:t>
                </a:r>
              </a:p>
              <a:p>
                <a:r>
                  <a:rPr lang="en-US" dirty="0">
                    <a:cs typeface="Times New Roman" panose="02020603050405020304" pitchFamily="18" charset="0"/>
                  </a:rPr>
                  <a:t>Those quantities are easily accessible</a:t>
                </a:r>
                <a:endParaRPr lang="en-US" dirty="0"/>
              </a:p>
            </p:txBody>
          </p:sp>
        </mc:Choice>
        <mc:Fallback xmlns="">
          <p:sp>
            <p:nvSpPr>
              <p:cNvPr id="3" name="Content Placeholder 2">
                <a:extLst>
                  <a:ext uri="{FF2B5EF4-FFF2-40B4-BE49-F238E27FC236}">
                    <a16:creationId xmlns:a16="http://schemas.microsoft.com/office/drawing/2014/main" id="{78542447-E8B3-76CA-B43B-0DF210B60E87}"/>
                  </a:ext>
                </a:extLst>
              </p:cNvPr>
              <p:cNvSpPr>
                <a:spLocks noGrp="1" noRot="1" noChangeAspect="1" noMove="1" noResize="1" noEditPoints="1" noAdjustHandles="1" noChangeArrowheads="1" noChangeShapeType="1" noTextEdit="1"/>
              </p:cNvSpPr>
              <p:nvPr>
                <p:ph idx="1"/>
              </p:nvPr>
            </p:nvSpPr>
            <p:spPr>
              <a:blipFill>
                <a:blip r:embed="rId2"/>
                <a:stretch>
                  <a:fillRect l="-1086" t="-30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5398324-5C24-9577-3DFF-838E9320D43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FA646FC-A058-E75D-1C6B-6B2AB2927A46}"/>
              </a:ext>
            </a:extLst>
          </p:cNvPr>
          <p:cNvSpPr>
            <a:spLocks noGrp="1"/>
          </p:cNvSpPr>
          <p:nvPr>
            <p:ph type="sldNum" sz="quarter" idx="12"/>
          </p:nvPr>
        </p:nvSpPr>
        <p:spPr/>
        <p:txBody>
          <a:bodyPr/>
          <a:lstStyle/>
          <a:p>
            <a:fld id="{697646A6-6B76-9347-9EA0-ECEE7D8FD72D}" type="slidenum">
              <a:rPr lang="en-US" smtClean="0"/>
              <a:t>55</a:t>
            </a:fld>
            <a:endParaRPr lang="en-US"/>
          </a:p>
        </p:txBody>
      </p:sp>
    </p:spTree>
    <p:extLst>
      <p:ext uri="{BB962C8B-B14F-4D97-AF65-F5344CB8AC3E}">
        <p14:creationId xmlns:p14="http://schemas.microsoft.com/office/powerpoint/2010/main" val="3287262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377A-F448-1A3E-4035-EE06452CC4F4}"/>
              </a:ext>
            </a:extLst>
          </p:cNvPr>
          <p:cNvSpPr>
            <a:spLocks noGrp="1"/>
          </p:cNvSpPr>
          <p:nvPr>
            <p:ph type="title"/>
          </p:nvPr>
        </p:nvSpPr>
        <p:spPr/>
        <p:txBody>
          <a:bodyPr/>
          <a:lstStyle/>
          <a:p>
            <a:r>
              <a:rPr lang="en-US" dirty="0"/>
              <a:t>Powers in balanced three-phase systems</a:t>
            </a:r>
          </a:p>
        </p:txBody>
      </p:sp>
      <p:sp>
        <p:nvSpPr>
          <p:cNvPr id="4" name="Date Placeholder 3">
            <a:extLst>
              <a:ext uri="{FF2B5EF4-FFF2-40B4-BE49-F238E27FC236}">
                <a16:creationId xmlns:a16="http://schemas.microsoft.com/office/drawing/2014/main" id="{35398324-5C24-9577-3DFF-838E9320D43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FA646FC-A058-E75D-1C6B-6B2AB2927A46}"/>
              </a:ext>
            </a:extLst>
          </p:cNvPr>
          <p:cNvSpPr>
            <a:spLocks noGrp="1"/>
          </p:cNvSpPr>
          <p:nvPr>
            <p:ph type="sldNum" sz="quarter" idx="12"/>
          </p:nvPr>
        </p:nvSpPr>
        <p:spPr/>
        <p:txBody>
          <a:bodyPr/>
          <a:lstStyle/>
          <a:p>
            <a:fld id="{697646A6-6B76-9347-9EA0-ECEE7D8FD72D}" type="slidenum">
              <a:rPr lang="en-US" smtClean="0"/>
              <a:t>56</a:t>
            </a:fld>
            <a:endParaRPr lang="en-US"/>
          </a:p>
        </p:txBody>
      </p:sp>
      <p:grpSp>
        <p:nvGrpSpPr>
          <p:cNvPr id="3" name="Group 2">
            <a:extLst>
              <a:ext uri="{FF2B5EF4-FFF2-40B4-BE49-F238E27FC236}">
                <a16:creationId xmlns:a16="http://schemas.microsoft.com/office/drawing/2014/main" id="{442BACA4-EEF5-E099-5356-D020FBEE2DBD}"/>
              </a:ext>
            </a:extLst>
          </p:cNvPr>
          <p:cNvGrpSpPr/>
          <p:nvPr/>
        </p:nvGrpSpPr>
        <p:grpSpPr>
          <a:xfrm>
            <a:off x="1354239" y="5335492"/>
            <a:ext cx="4847918" cy="1554933"/>
            <a:chOff x="901930" y="3995053"/>
            <a:chExt cx="3611093" cy="155493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16DB68-A342-C91B-14DE-0624D210F9E5}"/>
                    </a:ext>
                  </a:extLst>
                </p:cNvPr>
                <p:cNvSpPr txBox="1"/>
                <p:nvPr/>
              </p:nvSpPr>
              <p:spPr>
                <a:xfrm>
                  <a:off x="977590" y="3995053"/>
                  <a:ext cx="3535433" cy="469296"/>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3 </m:t>
                          </m:r>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𝑐𝑜𝑠</m:t>
                      </m:r>
                      <m:r>
                        <a:rPr lang="en-US" sz="2800" b="0" i="1" smtClean="0">
                          <a:solidFill>
                            <a:schemeClr val="tx1"/>
                          </a:solidFill>
                          <a:latin typeface="Cambria Math" panose="02040503050406030204" pitchFamily="18" charset="0"/>
                          <a:ea typeface="Cambria Math" panose="02040503050406030204" pitchFamily="18" charset="0"/>
                        </a:rPr>
                        <m:t>𝜃</m:t>
                      </m:r>
                    </m:oMath>
                  </a14:m>
                  <a:endParaRPr lang="en-US" sz="2800" dirty="0">
                    <a:solidFill>
                      <a:schemeClr val="tx1"/>
                    </a:solidFill>
                  </a:endParaRPr>
                </a:p>
              </p:txBody>
            </p:sp>
          </mc:Choice>
          <mc:Fallback xmlns="">
            <p:sp>
              <p:nvSpPr>
                <p:cNvPr id="6" name="TextBox 5">
                  <a:extLst>
                    <a:ext uri="{FF2B5EF4-FFF2-40B4-BE49-F238E27FC236}">
                      <a16:creationId xmlns:a16="http://schemas.microsoft.com/office/drawing/2014/main" id="{C116DB68-A342-C91B-14DE-0624D210F9E5}"/>
                    </a:ext>
                  </a:extLst>
                </p:cNvPr>
                <p:cNvSpPr txBox="1">
                  <a:spLocks noRot="1" noChangeAspect="1" noMove="1" noResize="1" noEditPoints="1" noAdjustHandles="1" noChangeArrowheads="1" noChangeShapeType="1" noTextEdit="1"/>
                </p:cNvSpPr>
                <p:nvPr/>
              </p:nvSpPr>
              <p:spPr>
                <a:xfrm>
                  <a:off x="977590" y="3995053"/>
                  <a:ext cx="3535433" cy="469296"/>
                </a:xfrm>
                <a:prstGeom prst="rect">
                  <a:avLst/>
                </a:prstGeom>
                <a:blipFill>
                  <a:blip r:embed="rId3"/>
                  <a:stretch>
                    <a:fillRect l="-24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334180-1B06-3CAD-1B9C-8C146163D82B}"/>
                    </a:ext>
                  </a:extLst>
                </p:cNvPr>
                <p:cNvSpPr txBox="1"/>
                <p:nvPr/>
              </p:nvSpPr>
              <p:spPr>
                <a:xfrm>
                  <a:off x="901930" y="4524256"/>
                  <a:ext cx="3518079" cy="1025730"/>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𝑠𝑖𝑛</m:t>
                      </m:r>
                      <m:r>
                        <a:rPr lang="en-US" sz="2800" b="0" i="1" smtClean="0">
                          <a:solidFill>
                            <a:schemeClr val="tx1"/>
                          </a:solidFill>
                          <a:latin typeface="Cambria Math" panose="02040503050406030204" pitchFamily="18" charset="0"/>
                          <a:ea typeface="Cambria Math" panose="02040503050406030204" pitchFamily="18" charset="0"/>
                        </a:rPr>
                        <m:t>𝜃</m:t>
                      </m:r>
                    </m:oMath>
                  </a14:m>
                  <a:r>
                    <a:rPr lang="en-US" sz="2800" dirty="0">
                      <a:solidFill>
                        <a:schemeClr val="tx1"/>
                      </a:solidFill>
                    </a:rPr>
                    <a:t> </a:t>
                  </a:r>
                </a:p>
              </p:txBody>
            </p:sp>
          </mc:Choice>
          <mc:Fallback xmlns="">
            <p:sp>
              <p:nvSpPr>
                <p:cNvPr id="7" name="TextBox 6">
                  <a:extLst>
                    <a:ext uri="{FF2B5EF4-FFF2-40B4-BE49-F238E27FC236}">
                      <a16:creationId xmlns:a16="http://schemas.microsoft.com/office/drawing/2014/main" id="{EE334180-1B06-3CAD-1B9C-8C146163D82B}"/>
                    </a:ext>
                  </a:extLst>
                </p:cNvPr>
                <p:cNvSpPr txBox="1">
                  <a:spLocks noRot="1" noChangeAspect="1" noMove="1" noResize="1" noEditPoints="1" noAdjustHandles="1" noChangeArrowheads="1" noChangeShapeType="1" noTextEdit="1"/>
                </p:cNvSpPr>
                <p:nvPr/>
              </p:nvSpPr>
              <p:spPr>
                <a:xfrm>
                  <a:off x="901930" y="4524256"/>
                  <a:ext cx="3518079" cy="1025730"/>
                </a:xfrm>
                <a:prstGeom prst="rect">
                  <a:avLst/>
                </a:prstGeom>
                <a:blipFill>
                  <a:blip r:embed="rId4"/>
                  <a:stretch>
                    <a:fillRect l="-1340"/>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C915C5B8-A500-1DB2-707C-3AB971EDB90D}"/>
              </a:ext>
            </a:extLst>
          </p:cNvPr>
          <p:cNvGrpSpPr/>
          <p:nvPr/>
        </p:nvGrpSpPr>
        <p:grpSpPr>
          <a:xfrm>
            <a:off x="3711365" y="1643900"/>
            <a:ext cx="4769270" cy="2520176"/>
            <a:chOff x="1752601" y="1288656"/>
            <a:chExt cx="4769270" cy="2520176"/>
          </a:xfrm>
        </p:grpSpPr>
        <p:sp>
          <p:nvSpPr>
            <p:cNvPr id="9" name="Rectangle 8">
              <a:extLst>
                <a:ext uri="{FF2B5EF4-FFF2-40B4-BE49-F238E27FC236}">
                  <a16:creationId xmlns:a16="http://schemas.microsoft.com/office/drawing/2014/main" id="{76788B6A-61E3-10F0-0FB2-FD2647CD6206}"/>
                </a:ext>
              </a:extLst>
            </p:cNvPr>
            <p:cNvSpPr/>
            <p:nvPr/>
          </p:nvSpPr>
          <p:spPr bwMode="auto">
            <a:xfrm>
              <a:off x="3968242" y="1288656"/>
              <a:ext cx="2553629" cy="252017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3-phase load</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or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combination of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3-phase loads</a:t>
              </a:r>
              <a:endPar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161DF859-D258-6A2E-D48A-58185327654C}"/>
                </a:ext>
              </a:extLst>
            </p:cNvPr>
            <p:cNvGrpSpPr/>
            <p:nvPr/>
          </p:nvGrpSpPr>
          <p:grpSpPr>
            <a:xfrm>
              <a:off x="1752601" y="1807029"/>
              <a:ext cx="2209800" cy="1483430"/>
              <a:chOff x="1752601" y="1807029"/>
              <a:chExt cx="2209800" cy="1483430"/>
            </a:xfrm>
          </p:grpSpPr>
          <p:cxnSp>
            <p:nvCxnSpPr>
              <p:cNvPr id="11" name="Straight Connector 10">
                <a:extLst>
                  <a:ext uri="{FF2B5EF4-FFF2-40B4-BE49-F238E27FC236}">
                    <a16:creationId xmlns:a16="http://schemas.microsoft.com/office/drawing/2014/main" id="{DF38C6C4-A564-E26E-818E-5F1E3418F115}"/>
                  </a:ext>
                </a:extLst>
              </p:cNvPr>
              <p:cNvCxnSpPr>
                <a:cxnSpLocks/>
              </p:cNvCxnSpPr>
              <p:nvPr/>
            </p:nvCxnSpPr>
            <p:spPr bwMode="auto">
              <a:xfrm>
                <a:off x="1752601" y="180702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7EEF3973-CEE0-2C86-84F9-C651CE0A531D}"/>
                  </a:ext>
                </a:extLst>
              </p:cNvPr>
              <p:cNvCxnSpPr>
                <a:cxnSpLocks/>
              </p:cNvCxnSpPr>
              <p:nvPr/>
            </p:nvCxnSpPr>
            <p:spPr bwMode="auto">
              <a:xfrm>
                <a:off x="1752601" y="2548744"/>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1D5D15D-0B06-914D-EF97-8EEEBE76B857}"/>
                  </a:ext>
                </a:extLst>
              </p:cNvPr>
              <p:cNvCxnSpPr>
                <a:cxnSpLocks/>
              </p:cNvCxnSpPr>
              <p:nvPr/>
            </p:nvCxnSpPr>
            <p:spPr bwMode="auto">
              <a:xfrm>
                <a:off x="1752601" y="329045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DBA0A9-9CCD-EA5E-0036-134124C9478E}"/>
                  </a:ext>
                </a:extLst>
              </p:cNvPr>
              <p:cNvSpPr txBox="1"/>
              <p:nvPr/>
            </p:nvSpPr>
            <p:spPr>
              <a:xfrm>
                <a:off x="7087076" y="5422843"/>
                <a:ext cx="1905000" cy="1020536"/>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oMath>
                </a14:m>
                <a:r>
                  <a:rPr lang="en-US" sz="2800" dirty="0"/>
                  <a:t> </a:t>
                </a: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𝐼</m:t>
                        </m:r>
                      </m:e>
                      <m:sub>
                        <m:r>
                          <a:rPr lang="en-US" sz="2800" i="1">
                            <a:latin typeface="Cambria Math" panose="02040503050406030204" pitchFamily="18" charset="0"/>
                          </a:rPr>
                          <m:t>𝑝h𝑎𝑠𝑒</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 </m:t>
                    </m:r>
                    <m:r>
                      <a:rPr lang="en-US" sz="2800" i="1">
                        <a:latin typeface="Cambria Math" panose="02040503050406030204" pitchFamily="18" charset="0"/>
                      </a:rPr>
                      <m:t>?</m:t>
                    </m:r>
                  </m:oMath>
                </a14:m>
                <a:r>
                  <a:rPr lang="en-US" sz="2800" dirty="0"/>
                  <a:t> </a:t>
                </a:r>
              </a:p>
            </p:txBody>
          </p:sp>
        </mc:Choice>
        <mc:Fallback xmlns="">
          <p:sp>
            <p:nvSpPr>
              <p:cNvPr id="14" name="TextBox 13">
                <a:extLst>
                  <a:ext uri="{FF2B5EF4-FFF2-40B4-BE49-F238E27FC236}">
                    <a16:creationId xmlns:a16="http://schemas.microsoft.com/office/drawing/2014/main" id="{0FDBA0A9-9CCD-EA5E-0036-134124C9478E}"/>
                  </a:ext>
                </a:extLst>
              </p:cNvPr>
              <p:cNvSpPr txBox="1">
                <a:spLocks noRot="1" noChangeAspect="1" noMove="1" noResize="1" noEditPoints="1" noAdjustHandles="1" noChangeArrowheads="1" noChangeShapeType="1" noTextEdit="1"/>
              </p:cNvSpPr>
              <p:nvPr/>
            </p:nvSpPr>
            <p:spPr>
              <a:xfrm>
                <a:off x="7087076" y="5422843"/>
                <a:ext cx="1905000" cy="1020536"/>
              </a:xfrm>
              <a:prstGeom prst="rect">
                <a:avLst/>
              </a:prstGeom>
              <a:blipFill>
                <a:blip r:embed="rId5"/>
                <a:stretch>
                  <a:fillRect l="-2000"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F903B8-07DB-EF7F-3ADB-534C2D06102B}"/>
                  </a:ext>
                </a:extLst>
              </p:cNvPr>
              <p:cNvSpPr txBox="1"/>
              <p:nvPr/>
            </p:nvSpPr>
            <p:spPr>
              <a:xfrm>
                <a:off x="1354238" y="2661040"/>
                <a:ext cx="2351286" cy="56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𝑄</m:t>
                          </m:r>
                        </m:e>
                        <m:sub>
                          <m:r>
                            <a:rPr lang="en-US" sz="2800">
                              <a:latin typeface="Cambria Math" panose="02040503050406030204" pitchFamily="18" charset="0"/>
                            </a:rPr>
                            <m:t>3</m:t>
                          </m:r>
                          <m:r>
                            <a:rPr lang="en-US" sz="2800" i="1">
                              <a:latin typeface="Cambria Math" panose="02040503050406030204" pitchFamily="18" charset="0"/>
                            </a:rPr>
                            <m:t>𝜙</m:t>
                          </m:r>
                        </m:sub>
                      </m:sSub>
                      <m:r>
                        <a:rPr lang="en-US" sz="2800" b="0" i="1" smtClean="0">
                          <a:latin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A3F903B8-07DB-EF7F-3ADB-534C2D06102B}"/>
                  </a:ext>
                </a:extLst>
              </p:cNvPr>
              <p:cNvSpPr txBox="1">
                <a:spLocks noRot="1" noChangeAspect="1" noMove="1" noResize="1" noEditPoints="1" noAdjustHandles="1" noChangeArrowheads="1" noChangeShapeType="1" noTextEdit="1"/>
              </p:cNvSpPr>
              <p:nvPr/>
            </p:nvSpPr>
            <p:spPr>
              <a:xfrm>
                <a:off x="1354238" y="2661040"/>
                <a:ext cx="2351286" cy="561629"/>
              </a:xfrm>
              <a:prstGeom prst="rect">
                <a:avLst/>
              </a:prstGeom>
              <a:blipFill>
                <a:blip r:embed="rId6"/>
                <a:stretch>
                  <a:fillRect b="-15556"/>
                </a:stretch>
              </a:blipFill>
            </p:spPr>
            <p:txBody>
              <a:bodyPr/>
              <a:lstStyle/>
              <a:p>
                <a:r>
                  <a:rPr lang="en-US">
                    <a:noFill/>
                  </a:rPr>
                  <a:t> </a:t>
                </a:r>
              </a:p>
            </p:txBody>
          </p:sp>
        </mc:Fallback>
      </mc:AlternateContent>
    </p:spTree>
    <p:extLst>
      <p:ext uri="{BB962C8B-B14F-4D97-AF65-F5344CB8AC3E}">
        <p14:creationId xmlns:p14="http://schemas.microsoft.com/office/powerpoint/2010/main" val="239318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377A-F448-1A3E-4035-EE06452CC4F4}"/>
              </a:ext>
            </a:extLst>
          </p:cNvPr>
          <p:cNvSpPr>
            <a:spLocks noGrp="1"/>
          </p:cNvSpPr>
          <p:nvPr>
            <p:ph type="title"/>
          </p:nvPr>
        </p:nvSpPr>
        <p:spPr/>
        <p:txBody>
          <a:bodyPr/>
          <a:lstStyle/>
          <a:p>
            <a:r>
              <a:rPr lang="en-US" dirty="0"/>
              <a:t>Powers in balanced three-phase systems</a:t>
            </a:r>
          </a:p>
        </p:txBody>
      </p:sp>
      <p:sp>
        <p:nvSpPr>
          <p:cNvPr id="4" name="Date Placeholder 3">
            <a:extLst>
              <a:ext uri="{FF2B5EF4-FFF2-40B4-BE49-F238E27FC236}">
                <a16:creationId xmlns:a16="http://schemas.microsoft.com/office/drawing/2014/main" id="{35398324-5C24-9577-3DFF-838E9320D431}"/>
              </a:ext>
            </a:extLst>
          </p:cNvPr>
          <p:cNvSpPr>
            <a:spLocks noGrp="1"/>
          </p:cNvSpPr>
          <p:nvPr>
            <p:ph type="dt" sz="half" idx="10"/>
          </p:nvPr>
        </p:nvSpPr>
        <p:spPr/>
        <p:txBody>
          <a:bodyPr/>
          <a:lstStyle/>
          <a:p>
            <a:r>
              <a:rPr lang="en-US">
                <a:solidFill>
                  <a:schemeClr val="bg2">
                    <a:lumMod val="75000"/>
                  </a:schemeClr>
                </a:solidFill>
              </a:rPr>
              <a:t>© 2023 Daniel Kirschen</a:t>
            </a:r>
            <a:endParaRPr lang="en-US" dirty="0">
              <a:solidFill>
                <a:schemeClr val="bg2">
                  <a:lumMod val="75000"/>
                </a:schemeClr>
              </a:solidFill>
            </a:endParaRPr>
          </a:p>
        </p:txBody>
      </p:sp>
      <p:sp>
        <p:nvSpPr>
          <p:cNvPr id="5" name="Slide Number Placeholder 4">
            <a:extLst>
              <a:ext uri="{FF2B5EF4-FFF2-40B4-BE49-F238E27FC236}">
                <a16:creationId xmlns:a16="http://schemas.microsoft.com/office/drawing/2014/main" id="{4FA646FC-A058-E75D-1C6B-6B2AB2927A46}"/>
              </a:ext>
            </a:extLst>
          </p:cNvPr>
          <p:cNvSpPr>
            <a:spLocks noGrp="1"/>
          </p:cNvSpPr>
          <p:nvPr>
            <p:ph type="sldNum" sz="quarter" idx="12"/>
          </p:nvPr>
        </p:nvSpPr>
        <p:spPr/>
        <p:txBody>
          <a:bodyPr/>
          <a:lstStyle/>
          <a:p>
            <a:fld id="{697646A6-6B76-9347-9EA0-ECEE7D8FD72D}" type="slidenum">
              <a:rPr lang="en-US" smtClean="0">
                <a:solidFill>
                  <a:schemeClr val="bg2">
                    <a:lumMod val="75000"/>
                  </a:schemeClr>
                </a:solidFill>
              </a:rPr>
              <a:t>57</a:t>
            </a:fld>
            <a:endParaRPr lang="en-US" dirty="0">
              <a:solidFill>
                <a:schemeClr val="bg2">
                  <a:lumMod val="75000"/>
                </a:schemeClr>
              </a:solidFill>
            </a:endParaRPr>
          </a:p>
        </p:txBody>
      </p:sp>
      <p:grpSp>
        <p:nvGrpSpPr>
          <p:cNvPr id="10" name="Group 9">
            <a:extLst>
              <a:ext uri="{FF2B5EF4-FFF2-40B4-BE49-F238E27FC236}">
                <a16:creationId xmlns:a16="http://schemas.microsoft.com/office/drawing/2014/main" id="{1F281FF3-47FA-C753-8D42-9720BF098147}"/>
              </a:ext>
            </a:extLst>
          </p:cNvPr>
          <p:cNvGrpSpPr/>
          <p:nvPr/>
        </p:nvGrpSpPr>
        <p:grpSpPr>
          <a:xfrm>
            <a:off x="995425" y="5664682"/>
            <a:ext cx="4787271" cy="1090832"/>
            <a:chOff x="901930" y="3995053"/>
            <a:chExt cx="3615661" cy="1090832"/>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01CCDE-E818-26C8-C4DF-3549C40328D4}"/>
                    </a:ext>
                  </a:extLst>
                </p:cNvPr>
                <p:cNvSpPr txBox="1"/>
                <p:nvPr/>
              </p:nvSpPr>
              <p:spPr>
                <a:xfrm>
                  <a:off x="977590" y="3995053"/>
                  <a:ext cx="3047459" cy="469296"/>
                </a:xfrm>
                <a:prstGeom prst="rect">
                  <a:avLst/>
                </a:prstGeom>
                <a:noFill/>
              </p:spPr>
              <p:txBody>
                <a:bodyPr wrap="none" lIns="0" tIns="0" rIns="0" bIns="0" rtlCol="0">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3 </m:t>
                          </m:r>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𝑐𝑜𝑠</m:t>
                      </m:r>
                      <m:r>
                        <a:rPr lang="en-US" sz="2800" b="0" i="1" smtClean="0">
                          <a:solidFill>
                            <a:schemeClr val="tx1"/>
                          </a:solidFill>
                          <a:latin typeface="Cambria Math" panose="02040503050406030204" pitchFamily="18" charset="0"/>
                          <a:ea typeface="Cambria Math" panose="02040503050406030204" pitchFamily="18" charset="0"/>
                        </a:rPr>
                        <m:t>𝜃</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F201CCDE-E818-26C8-C4DF-3549C40328D4}"/>
                    </a:ext>
                  </a:extLst>
                </p:cNvPr>
                <p:cNvSpPr txBox="1">
                  <a:spLocks noRot="1" noChangeAspect="1" noMove="1" noResize="1" noEditPoints="1" noAdjustHandles="1" noChangeArrowheads="1" noChangeShapeType="1" noTextEdit="1"/>
                </p:cNvSpPr>
                <p:nvPr/>
              </p:nvSpPr>
              <p:spPr>
                <a:xfrm>
                  <a:off x="977590" y="3995053"/>
                  <a:ext cx="3047459" cy="469296"/>
                </a:xfrm>
                <a:prstGeom prst="rect">
                  <a:avLst/>
                </a:prstGeom>
                <a:blipFill>
                  <a:blip r:embed="rId3"/>
                  <a:stretch>
                    <a:fillRect l="-3135" t="-2632" r="-1567"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A34718-5323-4BB4-2716-4D6B16EA6473}"/>
                    </a:ext>
                  </a:extLst>
                </p:cNvPr>
                <p:cNvSpPr txBox="1"/>
                <p:nvPr/>
              </p:nvSpPr>
              <p:spPr>
                <a:xfrm>
                  <a:off x="901930" y="4524256"/>
                  <a:ext cx="3615661" cy="561629"/>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𝑉</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𝑝h𝑎𝑠𝑒</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𝑠𝑖𝑛</m:t>
                      </m:r>
                      <m:r>
                        <a:rPr lang="en-US" sz="2800" b="0" i="1" smtClean="0">
                          <a:solidFill>
                            <a:schemeClr val="tx1"/>
                          </a:solidFill>
                          <a:latin typeface="Cambria Math" panose="02040503050406030204" pitchFamily="18" charset="0"/>
                          <a:ea typeface="Cambria Math" panose="02040503050406030204" pitchFamily="18" charset="0"/>
                        </a:rPr>
                        <m:t>𝜃</m:t>
                      </m:r>
                    </m:oMath>
                  </a14:m>
                  <a:r>
                    <a:rPr lang="en-US" sz="2800" dirty="0">
                      <a:solidFill>
                        <a:schemeClr val="tx1"/>
                      </a:solidFill>
                    </a:rPr>
                    <a:t> </a:t>
                  </a:r>
                </a:p>
              </p:txBody>
            </p:sp>
          </mc:Choice>
          <mc:Fallback xmlns="">
            <p:sp>
              <p:nvSpPr>
                <p:cNvPr id="12" name="TextBox 11">
                  <a:extLst>
                    <a:ext uri="{FF2B5EF4-FFF2-40B4-BE49-F238E27FC236}">
                      <a16:creationId xmlns:a16="http://schemas.microsoft.com/office/drawing/2014/main" id="{4FA34718-5323-4BB4-2716-4D6B16EA6473}"/>
                    </a:ext>
                  </a:extLst>
                </p:cNvPr>
                <p:cNvSpPr txBox="1">
                  <a:spLocks noRot="1" noChangeAspect="1" noMove="1" noResize="1" noEditPoints="1" noAdjustHandles="1" noChangeArrowheads="1" noChangeShapeType="1" noTextEdit="1"/>
                </p:cNvSpPr>
                <p:nvPr/>
              </p:nvSpPr>
              <p:spPr>
                <a:xfrm>
                  <a:off x="901930" y="4524256"/>
                  <a:ext cx="3615661" cy="561629"/>
                </a:xfrm>
                <a:prstGeom prst="rect">
                  <a:avLst/>
                </a:prstGeom>
                <a:blipFill>
                  <a:blip r:embed="rId4"/>
                  <a:stretch>
                    <a:fillRect l="-1323" b="-1555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38FBCBE7-E682-494D-851F-0EEFF72FC5FA}"/>
              </a:ext>
            </a:extLst>
          </p:cNvPr>
          <p:cNvGrpSpPr/>
          <p:nvPr/>
        </p:nvGrpSpPr>
        <p:grpSpPr>
          <a:xfrm>
            <a:off x="3627003" y="1489238"/>
            <a:ext cx="4769270" cy="2520176"/>
            <a:chOff x="1752601" y="1288656"/>
            <a:chExt cx="4769270" cy="2520176"/>
          </a:xfrm>
        </p:grpSpPr>
        <p:sp>
          <p:nvSpPr>
            <p:cNvPr id="14" name="Rectangle 13">
              <a:extLst>
                <a:ext uri="{FF2B5EF4-FFF2-40B4-BE49-F238E27FC236}">
                  <a16:creationId xmlns:a16="http://schemas.microsoft.com/office/drawing/2014/main" id="{776C5432-664F-63A9-A98E-10DE7BEA2AE1}"/>
                </a:ext>
              </a:extLst>
            </p:cNvPr>
            <p:cNvSpPr/>
            <p:nvPr/>
          </p:nvSpPr>
          <p:spPr bwMode="auto">
            <a:xfrm>
              <a:off x="3968242" y="1288656"/>
              <a:ext cx="2553629" cy="252017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3-phase load</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or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combination of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3-phase loads</a:t>
              </a:r>
              <a:endPar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6E6EB02D-D534-A3B9-239B-1085215A7155}"/>
                </a:ext>
              </a:extLst>
            </p:cNvPr>
            <p:cNvGrpSpPr/>
            <p:nvPr/>
          </p:nvGrpSpPr>
          <p:grpSpPr>
            <a:xfrm>
              <a:off x="1752601" y="1807029"/>
              <a:ext cx="2209800" cy="1483430"/>
              <a:chOff x="1752601" y="1807029"/>
              <a:chExt cx="2209800" cy="1483430"/>
            </a:xfrm>
          </p:grpSpPr>
          <p:cxnSp>
            <p:nvCxnSpPr>
              <p:cNvPr id="16" name="Straight Connector 15">
                <a:extLst>
                  <a:ext uri="{FF2B5EF4-FFF2-40B4-BE49-F238E27FC236}">
                    <a16:creationId xmlns:a16="http://schemas.microsoft.com/office/drawing/2014/main" id="{B4F4CBD1-177B-20DC-3FF4-7BC4750AD151}"/>
                  </a:ext>
                </a:extLst>
              </p:cNvPr>
              <p:cNvCxnSpPr>
                <a:cxnSpLocks/>
              </p:cNvCxnSpPr>
              <p:nvPr/>
            </p:nvCxnSpPr>
            <p:spPr bwMode="auto">
              <a:xfrm>
                <a:off x="1752601" y="180702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F2BB16DF-AE4B-591E-806A-8FB778103C0A}"/>
                  </a:ext>
                </a:extLst>
              </p:cNvPr>
              <p:cNvCxnSpPr>
                <a:cxnSpLocks/>
              </p:cNvCxnSpPr>
              <p:nvPr/>
            </p:nvCxnSpPr>
            <p:spPr bwMode="auto">
              <a:xfrm>
                <a:off x="1752601" y="2548744"/>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419FAFE5-2CC0-0582-DE29-69897F5E62A8}"/>
                  </a:ext>
                </a:extLst>
              </p:cNvPr>
              <p:cNvCxnSpPr>
                <a:cxnSpLocks/>
              </p:cNvCxnSpPr>
              <p:nvPr/>
            </p:nvCxnSpPr>
            <p:spPr bwMode="auto">
              <a:xfrm>
                <a:off x="1752601" y="329045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82DC07-9F2C-4F52-B862-5B002DE60E50}"/>
                  </a:ext>
                </a:extLst>
              </p:cNvPr>
              <p:cNvSpPr txBox="1"/>
              <p:nvPr/>
            </p:nvSpPr>
            <p:spPr>
              <a:xfrm>
                <a:off x="1319514" y="2506378"/>
                <a:ext cx="2301648" cy="56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6" name="TextBox 25">
                <a:extLst>
                  <a:ext uri="{FF2B5EF4-FFF2-40B4-BE49-F238E27FC236}">
                    <a16:creationId xmlns:a16="http://schemas.microsoft.com/office/drawing/2014/main" id="{0F82DC07-9F2C-4F52-B862-5B002DE60E50}"/>
                  </a:ext>
                </a:extLst>
              </p:cNvPr>
              <p:cNvSpPr txBox="1">
                <a:spLocks noRot="1" noChangeAspect="1" noMove="1" noResize="1" noEditPoints="1" noAdjustHandles="1" noChangeArrowheads="1" noChangeShapeType="1" noTextEdit="1"/>
              </p:cNvSpPr>
              <p:nvPr/>
            </p:nvSpPr>
            <p:spPr>
              <a:xfrm>
                <a:off x="1319514" y="2506378"/>
                <a:ext cx="2301648" cy="561629"/>
              </a:xfrm>
              <a:prstGeom prst="rect">
                <a:avLst/>
              </a:prstGeom>
              <a:blipFill>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6C4D88-AD49-F4E8-CD8A-99F7F0C128F3}"/>
                  </a:ext>
                </a:extLst>
              </p:cNvPr>
              <p:cNvSpPr txBox="1"/>
              <p:nvPr/>
            </p:nvSpPr>
            <p:spPr>
              <a:xfrm>
                <a:off x="4232009" y="1346530"/>
                <a:ext cx="5047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e>
                      </m:acc>
                    </m:oMath>
                  </m:oMathPara>
                </a14:m>
                <a:endParaRPr lang="en-US" sz="2800" dirty="0">
                  <a:solidFill>
                    <a:schemeClr val="tx1"/>
                  </a:solidFill>
                </a:endParaRPr>
              </a:p>
            </p:txBody>
          </p:sp>
        </mc:Choice>
        <mc:Fallback xmlns="">
          <p:sp>
            <p:nvSpPr>
              <p:cNvPr id="27" name="TextBox 26">
                <a:extLst>
                  <a:ext uri="{FF2B5EF4-FFF2-40B4-BE49-F238E27FC236}">
                    <a16:creationId xmlns:a16="http://schemas.microsoft.com/office/drawing/2014/main" id="{7D6C4D88-AD49-F4E8-CD8A-99F7F0C128F3}"/>
                  </a:ext>
                </a:extLst>
              </p:cNvPr>
              <p:cNvSpPr txBox="1">
                <a:spLocks noRot="1" noChangeAspect="1" noMove="1" noResize="1" noEditPoints="1" noAdjustHandles="1" noChangeArrowheads="1" noChangeShapeType="1" noTextEdit="1"/>
              </p:cNvSpPr>
              <p:nvPr/>
            </p:nvSpPr>
            <p:spPr>
              <a:xfrm>
                <a:off x="4232009" y="1346530"/>
                <a:ext cx="504748" cy="523220"/>
              </a:xfrm>
              <a:prstGeom prst="rect">
                <a:avLst/>
              </a:prstGeom>
              <a:blipFill>
                <a:blip r:embed="rId6"/>
                <a:stretch>
                  <a:fillRect l="-2500" b="-238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0DB4F1D-ADB7-5582-D526-884A081DD558}"/>
              </a:ext>
            </a:extLst>
          </p:cNvPr>
          <p:cNvCxnSpPr>
            <a:cxnSpLocks/>
          </p:cNvCxnSpPr>
          <p:nvPr/>
        </p:nvCxnSpPr>
        <p:spPr>
          <a:xfrm>
            <a:off x="4059148" y="1818459"/>
            <a:ext cx="713008" cy="0"/>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60241D2-B8BE-CDD1-8BC7-C41633CFA0BC}"/>
                  </a:ext>
                </a:extLst>
              </p:cNvPr>
              <p:cNvSpPr txBox="1"/>
              <p:nvPr/>
            </p:nvSpPr>
            <p:spPr>
              <a:xfrm>
                <a:off x="3578866" y="2148568"/>
                <a:ext cx="6531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m:t>
                              </m:r>
                              <m:r>
                                <a:rPr lang="en-US" sz="2800" b="0" i="1" smtClean="0">
                                  <a:solidFill>
                                    <a:schemeClr val="tx1"/>
                                  </a:solidFill>
                                  <a:latin typeface="Cambria Math" panose="02040503050406030204" pitchFamily="18" charset="0"/>
                                </a:rPr>
                                <m:t>𝐿</m:t>
                              </m:r>
                            </m:sub>
                          </m:sSub>
                        </m:e>
                      </m:acc>
                    </m:oMath>
                  </m:oMathPara>
                </a14:m>
                <a:endParaRPr lang="en-US" sz="2800" dirty="0">
                  <a:solidFill>
                    <a:schemeClr val="tx1"/>
                  </a:solidFill>
                </a:endParaRPr>
              </a:p>
            </p:txBody>
          </p:sp>
        </mc:Choice>
        <mc:Fallback xmlns="">
          <p:sp>
            <p:nvSpPr>
              <p:cNvPr id="29" name="TextBox 28">
                <a:extLst>
                  <a:ext uri="{FF2B5EF4-FFF2-40B4-BE49-F238E27FC236}">
                    <a16:creationId xmlns:a16="http://schemas.microsoft.com/office/drawing/2014/main" id="{460241D2-B8BE-CDD1-8BC7-C41633CFA0BC}"/>
                  </a:ext>
                </a:extLst>
              </p:cNvPr>
              <p:cNvSpPr txBox="1">
                <a:spLocks noRot="1" noChangeAspect="1" noMove="1" noResize="1" noEditPoints="1" noAdjustHandles="1" noChangeArrowheads="1" noChangeShapeType="1" noTextEdit="1"/>
              </p:cNvSpPr>
              <p:nvPr/>
            </p:nvSpPr>
            <p:spPr>
              <a:xfrm>
                <a:off x="3578866" y="2148568"/>
                <a:ext cx="653143" cy="523220"/>
              </a:xfrm>
              <a:prstGeom prst="rect">
                <a:avLst/>
              </a:prstGeom>
              <a:blipFill>
                <a:blip r:embed="rId7"/>
                <a:stretch>
                  <a:fillRect l="-3774" b="-2326"/>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5673D835-6A1E-A100-CC4E-365ECBA4A6C9}"/>
              </a:ext>
            </a:extLst>
          </p:cNvPr>
          <p:cNvCxnSpPr>
            <a:cxnSpLocks/>
          </p:cNvCxnSpPr>
          <p:nvPr/>
        </p:nvCxnSpPr>
        <p:spPr>
          <a:xfrm flipH="1">
            <a:off x="4232009" y="2019079"/>
            <a:ext cx="2476" cy="697589"/>
          </a:xfrm>
          <a:prstGeom prst="straightConnector1">
            <a:avLst/>
          </a:prstGeom>
          <a:noFill/>
          <a:ln w="28575" cap="flat" cmpd="sng" algn="ctr">
            <a:solidFill>
              <a:sysClr val="windowText" lastClr="000000"/>
            </a:solidFill>
            <a:prstDash val="solid"/>
            <a:miter lim="800000"/>
            <a:headEnd type="arrow" w="med" len="med"/>
            <a:tailEnd type="arrow" w="med" len="med"/>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522E7F-58CC-9A9B-85CD-890348AF5C0D}"/>
                  </a:ext>
                </a:extLst>
              </p:cNvPr>
              <p:cNvSpPr txBox="1"/>
              <p:nvPr/>
            </p:nvSpPr>
            <p:spPr>
              <a:xfrm>
                <a:off x="995424" y="4189176"/>
                <a:ext cx="8546548" cy="728084"/>
              </a:xfrm>
              <a:prstGeom prst="rect">
                <a:avLst/>
              </a:prstGeom>
              <a:noFill/>
            </p:spPr>
            <p:txBody>
              <a:bodyPr wrap="square">
                <a:spAutoFit/>
              </a:bodyPr>
              <a:lstStyle/>
              <a:p>
                <a:r>
                  <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Y-connected load </a:t>
                </a:r>
                <a:r>
                  <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r>
                  <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𝑝h𝑎𝑠𝑒</m:t>
                        </m:r>
                      </m:sub>
                    </m:s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a:solidFill>
                              <a:schemeClr val="tx1"/>
                            </a:solidFill>
                            <a:effectLst/>
                            <a:latin typeface="Cambria Math" panose="02040503050406030204" pitchFamily="18" charset="0"/>
                          </a:rPr>
                        </m:ctrlPr>
                      </m:fPr>
                      <m:num>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ad>
                          <m:radPr>
                            <m:degHide m:val="on"/>
                            <m:ctrlPr>
                              <a:rPr lang="en-US" sz="2800" i="1">
                                <a:solidFill>
                                  <a:schemeClr val="tx1"/>
                                </a:solidFill>
                                <a:effectLst/>
                                <a:latin typeface="Cambria Math" panose="02040503050406030204" pitchFamily="18" charset="0"/>
                              </a:rPr>
                            </m:ctrlPr>
                          </m:radPr>
                          <m:deg/>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e>
                        </m:rad>
                      </m:den>
                    </m:f>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𝐿𝐿</m:t>
                        </m:r>
                      </m:sub>
                    </m:sSub>
                  </m:oMath>
                </a14:m>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𝑝h𝑎𝑠𝑒</m:t>
                        </m:r>
                      </m:sub>
                    </m:s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m:t>
                        </m:r>
                      </m:sub>
                    </m:sSub>
                  </m:oMath>
                </a14:m>
                <a:r>
                  <a:rPr lang="en-US" sz="2800" dirty="0">
                    <a:solidFill>
                      <a:schemeClr val="tx1"/>
                    </a:solidFill>
                    <a:effectLst/>
                  </a:rPr>
                  <a:t> </a:t>
                </a:r>
                <a:endParaRPr lang="en-US" sz="2800" dirty="0">
                  <a:solidFill>
                    <a:schemeClr val="tx1"/>
                  </a:solidFill>
                </a:endParaRPr>
              </a:p>
            </p:txBody>
          </p:sp>
        </mc:Choice>
        <mc:Fallback xmlns="">
          <p:sp>
            <p:nvSpPr>
              <p:cNvPr id="31" name="TextBox 30">
                <a:extLst>
                  <a:ext uri="{FF2B5EF4-FFF2-40B4-BE49-F238E27FC236}">
                    <a16:creationId xmlns:a16="http://schemas.microsoft.com/office/drawing/2014/main" id="{02522E7F-58CC-9A9B-85CD-890348AF5C0D}"/>
                  </a:ext>
                </a:extLst>
              </p:cNvPr>
              <p:cNvSpPr txBox="1">
                <a:spLocks noRot="1" noChangeAspect="1" noMove="1" noResize="1" noEditPoints="1" noAdjustHandles="1" noChangeArrowheads="1" noChangeShapeType="1" noTextEdit="1"/>
              </p:cNvSpPr>
              <p:nvPr/>
            </p:nvSpPr>
            <p:spPr>
              <a:xfrm>
                <a:off x="995424" y="4189176"/>
                <a:ext cx="8546548" cy="728084"/>
              </a:xfrm>
              <a:prstGeom prst="rect">
                <a:avLst/>
              </a:prstGeom>
              <a:blipFill>
                <a:blip r:embed="rId8"/>
                <a:stretch>
                  <a:fillRect l="-1484"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62B3D-CC8F-4B1C-AE95-D63F72DC1E87}"/>
                  </a:ext>
                </a:extLst>
              </p:cNvPr>
              <p:cNvSpPr txBox="1"/>
              <p:nvPr/>
            </p:nvSpPr>
            <p:spPr>
              <a:xfrm>
                <a:off x="995424" y="4833748"/>
                <a:ext cx="8417619" cy="728084"/>
              </a:xfrm>
              <a:prstGeom prst="rect">
                <a:avLst/>
              </a:prstGeom>
              <a:noFill/>
            </p:spPr>
            <p:txBody>
              <a:bodyPr wrap="square">
                <a:spAutoFit/>
              </a:bodyPr>
              <a:lstStyle/>
              <a:p>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Δ-connected load </a:t>
                </a:r>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a:t>
                </a:r>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𝑝h𝑎𝑠𝑒</m:t>
                        </m:r>
                      </m:sub>
                    </m:s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𝐿𝐿</m:t>
                        </m:r>
                      </m:sub>
                    </m:sSub>
                  </m:oMath>
                </a14:m>
                <a:r>
                  <a:rPr lang="en-US" sz="2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solidFill>
                              <a:schemeClr val="tx1"/>
                            </a:solidFill>
                            <a:effectLst/>
                            <a:latin typeface="Cambria Math" panose="02040503050406030204" pitchFamily="18" charset="0"/>
                          </a:rPr>
                        </m:ctrlPr>
                      </m:sSubPr>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𝑝h𝑎𝑠𝑒</m:t>
                        </m:r>
                      </m:sub>
                    </m:s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a:solidFill>
                              <a:schemeClr val="tx1"/>
                            </a:solidFill>
                            <a:effectLst/>
                            <a:latin typeface="Cambria Math" panose="02040503050406030204" pitchFamily="18" charset="0"/>
                          </a:rPr>
                        </m:ctrlPr>
                      </m:sSubPr>
                      <m:e>
                        <m:f>
                          <m:fPr>
                            <m:ctrlPr>
                              <a:rPr lang="en-US" sz="2800" i="1">
                                <a:solidFill>
                                  <a:schemeClr val="tx1"/>
                                </a:solidFill>
                                <a:effectLst/>
                                <a:latin typeface="Cambria Math" panose="02040503050406030204" pitchFamily="18" charset="0"/>
                              </a:rPr>
                            </m:ctrlPr>
                          </m:fPr>
                          <m:num>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ad>
                              <m:radPr>
                                <m:degHide m:val="on"/>
                                <m:ctrlPr>
                                  <a:rPr lang="en-US" sz="2800" i="1">
                                    <a:solidFill>
                                      <a:schemeClr val="tx1"/>
                                    </a:solidFill>
                                    <a:effectLst/>
                                    <a:latin typeface="Cambria Math" panose="02040503050406030204" pitchFamily="18" charset="0"/>
                                  </a:rPr>
                                </m:ctrlPr>
                              </m:radPr>
                              <m:deg/>
                              <m:e>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e>
                            </m:rad>
                          </m:den>
                        </m:f>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m:t>
                        </m:r>
                      </m:sub>
                    </m:sSub>
                  </m:oMath>
                </a14:m>
                <a:r>
                  <a:rPr lang="en-US" sz="2800" dirty="0">
                    <a:solidFill>
                      <a:schemeClr val="tx1"/>
                    </a:solidFill>
                    <a:effectLst/>
                  </a:rPr>
                  <a:t> </a:t>
                </a:r>
                <a:endParaRPr lang="en-US" sz="2800" dirty="0">
                  <a:solidFill>
                    <a:schemeClr val="tx1"/>
                  </a:solidFill>
                </a:endParaRPr>
              </a:p>
            </p:txBody>
          </p:sp>
        </mc:Choice>
        <mc:Fallback xmlns="">
          <p:sp>
            <p:nvSpPr>
              <p:cNvPr id="32" name="TextBox 31">
                <a:extLst>
                  <a:ext uri="{FF2B5EF4-FFF2-40B4-BE49-F238E27FC236}">
                    <a16:creationId xmlns:a16="http://schemas.microsoft.com/office/drawing/2014/main" id="{5B662B3D-CC8F-4B1C-AE95-D63F72DC1E87}"/>
                  </a:ext>
                </a:extLst>
              </p:cNvPr>
              <p:cNvSpPr txBox="1">
                <a:spLocks noRot="1" noChangeAspect="1" noMove="1" noResize="1" noEditPoints="1" noAdjustHandles="1" noChangeArrowheads="1" noChangeShapeType="1" noTextEdit="1"/>
              </p:cNvSpPr>
              <p:nvPr/>
            </p:nvSpPr>
            <p:spPr>
              <a:xfrm>
                <a:off x="995424" y="4833748"/>
                <a:ext cx="8417619" cy="728084"/>
              </a:xfrm>
              <a:prstGeom prst="rect">
                <a:avLst/>
              </a:prstGeom>
              <a:blipFill>
                <a:blip r:embed="rId9"/>
                <a:stretch>
                  <a:fillRect l="-1506" b="-6897"/>
                </a:stretch>
              </a:blipFill>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6E61EC63-4FA5-5EBD-69F3-1347A941425F}"/>
              </a:ext>
            </a:extLst>
          </p:cNvPr>
          <p:cNvSpPr/>
          <p:nvPr/>
        </p:nvSpPr>
        <p:spPr bwMode="auto">
          <a:xfrm>
            <a:off x="5652896" y="5696376"/>
            <a:ext cx="367813" cy="1023762"/>
          </a:xfrm>
          <a:prstGeom prst="rightBrace">
            <a:avLst>
              <a:gd name="adj1" fmla="val 37929"/>
              <a:gd name="adj2" fmla="val 50000"/>
            </a:avLst>
          </a:prstGeom>
          <a:noFill/>
          <a:ln w="2857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effectLst/>
              <a:latin typeface="Times New Roman" pitchFamily="18"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1BAD12-76D9-1369-E657-0A19FC0712BB}"/>
                  </a:ext>
                </a:extLst>
              </p:cNvPr>
              <p:cNvSpPr txBox="1"/>
              <p:nvPr/>
            </p:nvSpPr>
            <p:spPr>
              <a:xfrm>
                <a:off x="6157690" y="5644374"/>
                <a:ext cx="3858207" cy="622286"/>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ad>
                          <m:radPr>
                            <m:degHide m:val="on"/>
                            <m:ctrlPr>
                              <a:rPr lang="en-US" sz="2800" i="1">
                                <a:solidFill>
                                  <a:schemeClr val="tx1"/>
                                </a:solidFill>
                                <a:latin typeface="Cambria Math" panose="02040503050406030204" pitchFamily="18" charset="0"/>
                              </a:rPr>
                            </m:ctrlPr>
                          </m:radPr>
                          <m:deg/>
                          <m:e>
                            <m:r>
                              <a:rPr lang="en-US" sz="2800" i="0">
                                <a:solidFill>
                                  <a:schemeClr val="tx1"/>
                                </a:solidFill>
                                <a:latin typeface="Cambria Math" panose="02040503050406030204" pitchFamily="18" charset="0"/>
                              </a:rPr>
                              <m:t>3</m:t>
                            </m:r>
                          </m:e>
                        </m:rad>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𝐿𝐿</m:t>
                        </m:r>
                      </m:sub>
                    </m:sSub>
                    <m:sSub>
                      <m:sSubPr>
                        <m:ctrlPr>
                          <a:rPr lang="en-US" sz="2800" i="1">
                            <a:solidFill>
                              <a:schemeClr val="tx1"/>
                            </a:solidFill>
                            <a:latin typeface="Cambria Math" panose="02040503050406030204" pitchFamily="18" charset="0"/>
                          </a:rPr>
                        </m:ctrlPr>
                      </m:sSubPr>
                      <m:e>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𝑐𝑜𝑠</m:t>
                    </m:r>
                    <m:r>
                      <a:rPr lang="en-US" sz="2800" i="1">
                        <a:solidFill>
                          <a:schemeClr val="tx1"/>
                        </a:solidFill>
                        <a:latin typeface="Cambria Math" panose="02040503050406030204" pitchFamily="18" charset="0"/>
                      </a:rPr>
                      <m:t>𝜃</m:t>
                    </m:r>
                  </m:oMath>
                </a14:m>
                <a:r>
                  <a:rPr lang="en-US" sz="2800" dirty="0">
                    <a:solidFill>
                      <a:schemeClr val="tx1"/>
                    </a:solidFill>
                  </a:rPr>
                  <a:t> </a:t>
                </a:r>
              </a:p>
            </p:txBody>
          </p:sp>
        </mc:Choice>
        <mc:Fallback xmlns="">
          <p:sp>
            <p:nvSpPr>
              <p:cNvPr id="34" name="TextBox 33">
                <a:extLst>
                  <a:ext uri="{FF2B5EF4-FFF2-40B4-BE49-F238E27FC236}">
                    <a16:creationId xmlns:a16="http://schemas.microsoft.com/office/drawing/2014/main" id="{261BAD12-76D9-1369-E657-0A19FC0712BB}"/>
                  </a:ext>
                </a:extLst>
              </p:cNvPr>
              <p:cNvSpPr txBox="1">
                <a:spLocks noRot="1" noChangeAspect="1" noMove="1" noResize="1" noEditPoints="1" noAdjustHandles="1" noChangeArrowheads="1" noChangeShapeType="1" noTextEdit="1"/>
              </p:cNvSpPr>
              <p:nvPr/>
            </p:nvSpPr>
            <p:spPr>
              <a:xfrm>
                <a:off x="6157690" y="5644374"/>
                <a:ext cx="3858207" cy="622286"/>
              </a:xfrm>
              <a:prstGeom prst="rect">
                <a:avLst/>
              </a:prstGeom>
              <a:blipFill>
                <a:blip r:embed="rId10"/>
                <a:stretch>
                  <a:fillRect l="-656"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C22AF40-B934-977C-B482-0762E69F33FD}"/>
                  </a:ext>
                </a:extLst>
              </p:cNvPr>
              <p:cNvSpPr txBox="1"/>
              <p:nvPr/>
            </p:nvSpPr>
            <p:spPr>
              <a:xfrm>
                <a:off x="6157690" y="6190978"/>
                <a:ext cx="3715513" cy="622286"/>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ad>
                          <m:radPr>
                            <m:degHide m:val="on"/>
                            <m:ctrlPr>
                              <a:rPr lang="en-US" sz="2800" i="1">
                                <a:solidFill>
                                  <a:schemeClr val="tx1"/>
                                </a:solidFill>
                                <a:latin typeface="Cambria Math" panose="02040503050406030204" pitchFamily="18" charset="0"/>
                              </a:rPr>
                            </m:ctrlPr>
                          </m:radPr>
                          <m:deg/>
                          <m:e>
                            <m:r>
                              <a:rPr lang="en-US" sz="2800" i="0">
                                <a:solidFill>
                                  <a:schemeClr val="tx1"/>
                                </a:solidFill>
                                <a:latin typeface="Cambria Math" panose="02040503050406030204" pitchFamily="18" charset="0"/>
                              </a:rPr>
                              <m:t>3</m:t>
                            </m:r>
                          </m:e>
                        </m:rad>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𝐿𝐿</m:t>
                        </m:r>
                      </m:sub>
                    </m:sSub>
                    <m:sSub>
                      <m:sSubPr>
                        <m:ctrlPr>
                          <a:rPr lang="en-US" sz="2800" i="1">
                            <a:solidFill>
                              <a:schemeClr val="tx1"/>
                            </a:solidFill>
                            <a:latin typeface="Cambria Math" panose="02040503050406030204" pitchFamily="18" charset="0"/>
                          </a:rPr>
                        </m:ctrlPr>
                      </m:sSubPr>
                      <m:e>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r>
                      <a:rPr lang="en-US" sz="2800" i="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𝑠𝑖𝑛</m:t>
                    </m:r>
                    <m:r>
                      <a:rPr lang="en-US" sz="2800" i="1">
                        <a:solidFill>
                          <a:schemeClr val="tx1"/>
                        </a:solidFill>
                        <a:latin typeface="Cambria Math" panose="02040503050406030204" pitchFamily="18" charset="0"/>
                      </a:rPr>
                      <m:t>𝜃</m:t>
                    </m:r>
                  </m:oMath>
                </a14:m>
                <a:r>
                  <a:rPr lang="en-US" sz="2800" dirty="0">
                    <a:solidFill>
                      <a:schemeClr val="tx1"/>
                    </a:solidFill>
                  </a:rPr>
                  <a:t> </a:t>
                </a:r>
              </a:p>
            </p:txBody>
          </p:sp>
        </mc:Choice>
        <mc:Fallback xmlns="">
          <p:sp>
            <p:nvSpPr>
              <p:cNvPr id="35" name="TextBox 34">
                <a:extLst>
                  <a:ext uri="{FF2B5EF4-FFF2-40B4-BE49-F238E27FC236}">
                    <a16:creationId xmlns:a16="http://schemas.microsoft.com/office/drawing/2014/main" id="{BC22AF40-B934-977C-B482-0762E69F33FD}"/>
                  </a:ext>
                </a:extLst>
              </p:cNvPr>
              <p:cNvSpPr txBox="1">
                <a:spLocks noRot="1" noChangeAspect="1" noMove="1" noResize="1" noEditPoints="1" noAdjustHandles="1" noChangeArrowheads="1" noChangeShapeType="1" noTextEdit="1"/>
              </p:cNvSpPr>
              <p:nvPr/>
            </p:nvSpPr>
            <p:spPr>
              <a:xfrm>
                <a:off x="6157690" y="6190978"/>
                <a:ext cx="3715513" cy="622286"/>
              </a:xfrm>
              <a:prstGeom prst="rect">
                <a:avLst/>
              </a:prstGeom>
              <a:blipFill>
                <a:blip r:embed="rId11"/>
                <a:stretch>
                  <a:fillRect l="-1361" b="-12000"/>
                </a:stretch>
              </a:blipFill>
            </p:spPr>
            <p:txBody>
              <a:bodyPr/>
              <a:lstStyle/>
              <a:p>
                <a:r>
                  <a:rPr lang="en-US">
                    <a:noFill/>
                  </a:rPr>
                  <a:t> </a:t>
                </a:r>
              </a:p>
            </p:txBody>
          </p:sp>
        </mc:Fallback>
      </mc:AlternateContent>
    </p:spTree>
    <p:extLst>
      <p:ext uri="{BB962C8B-B14F-4D97-AF65-F5344CB8AC3E}">
        <p14:creationId xmlns:p14="http://schemas.microsoft.com/office/powerpoint/2010/main" val="86010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P spid="34" grpId="0"/>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377A-F448-1A3E-4035-EE06452CC4F4}"/>
              </a:ext>
            </a:extLst>
          </p:cNvPr>
          <p:cNvSpPr>
            <a:spLocks noGrp="1"/>
          </p:cNvSpPr>
          <p:nvPr>
            <p:ph type="title"/>
          </p:nvPr>
        </p:nvSpPr>
        <p:spPr/>
        <p:txBody>
          <a:bodyPr/>
          <a:lstStyle/>
          <a:p>
            <a:r>
              <a:rPr lang="en-US" dirty="0"/>
              <a:t>Powers in balanced three-phase systems</a:t>
            </a:r>
          </a:p>
        </p:txBody>
      </p:sp>
      <p:sp>
        <p:nvSpPr>
          <p:cNvPr id="4" name="Date Placeholder 3">
            <a:extLst>
              <a:ext uri="{FF2B5EF4-FFF2-40B4-BE49-F238E27FC236}">
                <a16:creationId xmlns:a16="http://schemas.microsoft.com/office/drawing/2014/main" id="{35398324-5C24-9577-3DFF-838E9320D431}"/>
              </a:ext>
            </a:extLst>
          </p:cNvPr>
          <p:cNvSpPr>
            <a:spLocks noGrp="1"/>
          </p:cNvSpPr>
          <p:nvPr>
            <p:ph type="dt" sz="half" idx="10"/>
          </p:nvPr>
        </p:nvSpPr>
        <p:spPr/>
        <p:txBody>
          <a:bodyPr/>
          <a:lstStyle/>
          <a:p>
            <a:r>
              <a:rPr lang="en-US">
                <a:solidFill>
                  <a:schemeClr val="bg2">
                    <a:lumMod val="75000"/>
                  </a:schemeClr>
                </a:solidFill>
              </a:rPr>
              <a:t>© 2023 Daniel Kirschen</a:t>
            </a:r>
            <a:endParaRPr lang="en-US" dirty="0">
              <a:solidFill>
                <a:schemeClr val="bg2">
                  <a:lumMod val="75000"/>
                </a:schemeClr>
              </a:solidFill>
            </a:endParaRPr>
          </a:p>
        </p:txBody>
      </p:sp>
      <p:sp>
        <p:nvSpPr>
          <p:cNvPr id="5" name="Slide Number Placeholder 4">
            <a:extLst>
              <a:ext uri="{FF2B5EF4-FFF2-40B4-BE49-F238E27FC236}">
                <a16:creationId xmlns:a16="http://schemas.microsoft.com/office/drawing/2014/main" id="{4FA646FC-A058-E75D-1C6B-6B2AB2927A46}"/>
              </a:ext>
            </a:extLst>
          </p:cNvPr>
          <p:cNvSpPr>
            <a:spLocks noGrp="1"/>
          </p:cNvSpPr>
          <p:nvPr>
            <p:ph type="sldNum" sz="quarter" idx="12"/>
          </p:nvPr>
        </p:nvSpPr>
        <p:spPr/>
        <p:txBody>
          <a:bodyPr/>
          <a:lstStyle/>
          <a:p>
            <a:fld id="{697646A6-6B76-9347-9EA0-ECEE7D8FD72D}" type="slidenum">
              <a:rPr lang="en-US" smtClean="0">
                <a:solidFill>
                  <a:schemeClr val="bg2">
                    <a:lumMod val="75000"/>
                  </a:schemeClr>
                </a:solidFill>
              </a:rPr>
              <a:t>58</a:t>
            </a:fld>
            <a:endParaRPr lang="en-US" dirty="0">
              <a:solidFill>
                <a:schemeClr val="bg2">
                  <a:lumMod val="75000"/>
                </a:schemeClr>
              </a:solidFill>
            </a:endParaRPr>
          </a:p>
        </p:txBody>
      </p:sp>
      <p:grpSp>
        <p:nvGrpSpPr>
          <p:cNvPr id="13" name="Group 12">
            <a:extLst>
              <a:ext uri="{FF2B5EF4-FFF2-40B4-BE49-F238E27FC236}">
                <a16:creationId xmlns:a16="http://schemas.microsoft.com/office/drawing/2014/main" id="{38FBCBE7-E682-494D-851F-0EEFF72FC5FA}"/>
              </a:ext>
            </a:extLst>
          </p:cNvPr>
          <p:cNvGrpSpPr/>
          <p:nvPr/>
        </p:nvGrpSpPr>
        <p:grpSpPr>
          <a:xfrm>
            <a:off x="3627003" y="1489238"/>
            <a:ext cx="4769270" cy="2520176"/>
            <a:chOff x="1752601" y="1288656"/>
            <a:chExt cx="4769270" cy="2520176"/>
          </a:xfrm>
        </p:grpSpPr>
        <p:sp>
          <p:nvSpPr>
            <p:cNvPr id="14" name="Rectangle 13">
              <a:extLst>
                <a:ext uri="{FF2B5EF4-FFF2-40B4-BE49-F238E27FC236}">
                  <a16:creationId xmlns:a16="http://schemas.microsoft.com/office/drawing/2014/main" id="{776C5432-664F-63A9-A98E-10DE7BEA2AE1}"/>
                </a:ext>
              </a:extLst>
            </p:cNvPr>
            <p:cNvSpPr/>
            <p:nvPr/>
          </p:nvSpPr>
          <p:spPr bwMode="auto">
            <a:xfrm>
              <a:off x="3968242" y="1288656"/>
              <a:ext cx="2553629" cy="252017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3-phase load</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or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combination of </a:t>
              </a:r>
            </a:p>
            <a:p>
              <a:pPr marL="0" marR="0" indent="0" algn="ctr" defTabSz="914400" rtl="0" eaLnBrk="0" fontAlgn="base" latinLnBrk="0" hangingPunct="0">
                <a:lnSpc>
                  <a:spcPct val="100000"/>
                </a:lnSpc>
                <a:spcBef>
                  <a:spcPct val="0"/>
                </a:spcBef>
                <a:spcAft>
                  <a:spcPct val="0"/>
                </a:spcAft>
                <a:buClrTx/>
                <a:buSzTx/>
                <a:buFontTx/>
                <a:buNone/>
                <a:tabLst/>
              </a:pPr>
              <a:r>
                <a:rPr lang="en-US" sz="2800" dirty="0">
                  <a:solidFill>
                    <a:schemeClr val="bg1"/>
                  </a:solidFill>
                  <a:latin typeface="Arial" panose="020B0604020202020204" pitchFamily="34" charset="0"/>
                  <a:cs typeface="Arial" panose="020B0604020202020204" pitchFamily="34" charset="0"/>
                </a:rPr>
                <a:t>3-phase loads</a:t>
              </a:r>
              <a:endParaRPr kumimoji="0" lang="en-US" sz="2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6E6EB02D-D534-A3B9-239B-1085215A7155}"/>
                </a:ext>
              </a:extLst>
            </p:cNvPr>
            <p:cNvGrpSpPr/>
            <p:nvPr/>
          </p:nvGrpSpPr>
          <p:grpSpPr>
            <a:xfrm>
              <a:off x="1752601" y="1807029"/>
              <a:ext cx="2209800" cy="1483430"/>
              <a:chOff x="1752601" y="1807029"/>
              <a:chExt cx="2209800" cy="1483430"/>
            </a:xfrm>
          </p:grpSpPr>
          <p:cxnSp>
            <p:nvCxnSpPr>
              <p:cNvPr id="16" name="Straight Connector 15">
                <a:extLst>
                  <a:ext uri="{FF2B5EF4-FFF2-40B4-BE49-F238E27FC236}">
                    <a16:creationId xmlns:a16="http://schemas.microsoft.com/office/drawing/2014/main" id="{B4F4CBD1-177B-20DC-3FF4-7BC4750AD151}"/>
                  </a:ext>
                </a:extLst>
              </p:cNvPr>
              <p:cNvCxnSpPr>
                <a:cxnSpLocks/>
              </p:cNvCxnSpPr>
              <p:nvPr/>
            </p:nvCxnSpPr>
            <p:spPr bwMode="auto">
              <a:xfrm>
                <a:off x="1752601" y="180702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F2BB16DF-AE4B-591E-806A-8FB778103C0A}"/>
                  </a:ext>
                </a:extLst>
              </p:cNvPr>
              <p:cNvCxnSpPr>
                <a:cxnSpLocks/>
              </p:cNvCxnSpPr>
              <p:nvPr/>
            </p:nvCxnSpPr>
            <p:spPr bwMode="auto">
              <a:xfrm>
                <a:off x="1752601" y="2548744"/>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419FAFE5-2CC0-0582-DE29-69897F5E62A8}"/>
                  </a:ext>
                </a:extLst>
              </p:cNvPr>
              <p:cNvCxnSpPr>
                <a:cxnSpLocks/>
              </p:cNvCxnSpPr>
              <p:nvPr/>
            </p:nvCxnSpPr>
            <p:spPr bwMode="auto">
              <a:xfrm>
                <a:off x="1752601" y="3290459"/>
                <a:ext cx="2209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82DC07-9F2C-4F52-B862-5B002DE60E50}"/>
                  </a:ext>
                </a:extLst>
              </p:cNvPr>
              <p:cNvSpPr txBox="1"/>
              <p:nvPr/>
            </p:nvSpPr>
            <p:spPr>
              <a:xfrm>
                <a:off x="1319514" y="2506378"/>
                <a:ext cx="2301648" cy="56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b="0" i="0"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b="0" i="1"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26" name="TextBox 25">
                <a:extLst>
                  <a:ext uri="{FF2B5EF4-FFF2-40B4-BE49-F238E27FC236}">
                    <a16:creationId xmlns:a16="http://schemas.microsoft.com/office/drawing/2014/main" id="{0F82DC07-9F2C-4F52-B862-5B002DE60E50}"/>
                  </a:ext>
                </a:extLst>
              </p:cNvPr>
              <p:cNvSpPr txBox="1">
                <a:spLocks noRot="1" noChangeAspect="1" noMove="1" noResize="1" noEditPoints="1" noAdjustHandles="1" noChangeArrowheads="1" noChangeShapeType="1" noTextEdit="1"/>
              </p:cNvSpPr>
              <p:nvPr/>
            </p:nvSpPr>
            <p:spPr>
              <a:xfrm>
                <a:off x="1319514" y="2506378"/>
                <a:ext cx="2301648" cy="561629"/>
              </a:xfrm>
              <a:prstGeom prst="rect">
                <a:avLst/>
              </a:prstGeom>
              <a:blipFill>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D6C4D88-AD49-F4E8-CD8A-99F7F0C128F3}"/>
                  </a:ext>
                </a:extLst>
              </p:cNvPr>
              <p:cNvSpPr txBox="1"/>
              <p:nvPr/>
            </p:nvSpPr>
            <p:spPr>
              <a:xfrm>
                <a:off x="4232009" y="1346530"/>
                <a:ext cx="5047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e>
                      </m:acc>
                    </m:oMath>
                  </m:oMathPara>
                </a14:m>
                <a:endParaRPr lang="en-US" sz="2800" dirty="0">
                  <a:solidFill>
                    <a:schemeClr val="tx1"/>
                  </a:solidFill>
                </a:endParaRPr>
              </a:p>
            </p:txBody>
          </p:sp>
        </mc:Choice>
        <mc:Fallback xmlns="">
          <p:sp>
            <p:nvSpPr>
              <p:cNvPr id="27" name="TextBox 26">
                <a:extLst>
                  <a:ext uri="{FF2B5EF4-FFF2-40B4-BE49-F238E27FC236}">
                    <a16:creationId xmlns:a16="http://schemas.microsoft.com/office/drawing/2014/main" id="{7D6C4D88-AD49-F4E8-CD8A-99F7F0C128F3}"/>
                  </a:ext>
                </a:extLst>
              </p:cNvPr>
              <p:cNvSpPr txBox="1">
                <a:spLocks noRot="1" noChangeAspect="1" noMove="1" noResize="1" noEditPoints="1" noAdjustHandles="1" noChangeArrowheads="1" noChangeShapeType="1" noTextEdit="1"/>
              </p:cNvSpPr>
              <p:nvPr/>
            </p:nvSpPr>
            <p:spPr>
              <a:xfrm>
                <a:off x="4232009" y="1346530"/>
                <a:ext cx="504748" cy="523220"/>
              </a:xfrm>
              <a:prstGeom prst="rect">
                <a:avLst/>
              </a:prstGeom>
              <a:blipFill>
                <a:blip r:embed="rId4"/>
                <a:stretch>
                  <a:fillRect l="-2500" b="-238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0DB4F1D-ADB7-5582-D526-884A081DD558}"/>
              </a:ext>
            </a:extLst>
          </p:cNvPr>
          <p:cNvCxnSpPr>
            <a:cxnSpLocks/>
          </p:cNvCxnSpPr>
          <p:nvPr/>
        </p:nvCxnSpPr>
        <p:spPr>
          <a:xfrm>
            <a:off x="4059148" y="1818459"/>
            <a:ext cx="713008" cy="0"/>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60241D2-B8BE-CDD1-8BC7-C41633CFA0BC}"/>
                  </a:ext>
                </a:extLst>
              </p:cNvPr>
              <p:cNvSpPr txBox="1"/>
              <p:nvPr/>
            </p:nvSpPr>
            <p:spPr>
              <a:xfrm>
                <a:off x="3578866" y="2148568"/>
                <a:ext cx="6531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m:t>
                              </m:r>
                              <m:r>
                                <a:rPr lang="en-US" sz="2800" b="0" i="1" smtClean="0">
                                  <a:solidFill>
                                    <a:schemeClr val="tx1"/>
                                  </a:solidFill>
                                  <a:latin typeface="Cambria Math" panose="02040503050406030204" pitchFamily="18" charset="0"/>
                                </a:rPr>
                                <m:t>𝐿</m:t>
                              </m:r>
                            </m:sub>
                          </m:sSub>
                        </m:e>
                      </m:acc>
                    </m:oMath>
                  </m:oMathPara>
                </a14:m>
                <a:endParaRPr lang="en-US" sz="2800" dirty="0">
                  <a:solidFill>
                    <a:schemeClr val="tx1"/>
                  </a:solidFill>
                </a:endParaRPr>
              </a:p>
            </p:txBody>
          </p:sp>
        </mc:Choice>
        <mc:Fallback xmlns="">
          <p:sp>
            <p:nvSpPr>
              <p:cNvPr id="29" name="TextBox 28">
                <a:extLst>
                  <a:ext uri="{FF2B5EF4-FFF2-40B4-BE49-F238E27FC236}">
                    <a16:creationId xmlns:a16="http://schemas.microsoft.com/office/drawing/2014/main" id="{460241D2-B8BE-CDD1-8BC7-C41633CFA0BC}"/>
                  </a:ext>
                </a:extLst>
              </p:cNvPr>
              <p:cNvSpPr txBox="1">
                <a:spLocks noRot="1" noChangeAspect="1" noMove="1" noResize="1" noEditPoints="1" noAdjustHandles="1" noChangeArrowheads="1" noChangeShapeType="1" noTextEdit="1"/>
              </p:cNvSpPr>
              <p:nvPr/>
            </p:nvSpPr>
            <p:spPr>
              <a:xfrm>
                <a:off x="3578866" y="2148568"/>
                <a:ext cx="653143" cy="523220"/>
              </a:xfrm>
              <a:prstGeom prst="rect">
                <a:avLst/>
              </a:prstGeom>
              <a:blipFill>
                <a:blip r:embed="rId5"/>
                <a:stretch>
                  <a:fillRect l="-3774" b="-2326"/>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5673D835-6A1E-A100-CC4E-365ECBA4A6C9}"/>
              </a:ext>
            </a:extLst>
          </p:cNvPr>
          <p:cNvCxnSpPr>
            <a:cxnSpLocks/>
          </p:cNvCxnSpPr>
          <p:nvPr/>
        </p:nvCxnSpPr>
        <p:spPr>
          <a:xfrm flipH="1">
            <a:off x="4232009" y="2019079"/>
            <a:ext cx="2476" cy="697589"/>
          </a:xfrm>
          <a:prstGeom prst="straightConnector1">
            <a:avLst/>
          </a:prstGeom>
          <a:noFill/>
          <a:ln w="28575" cap="flat" cmpd="sng" algn="ctr">
            <a:solidFill>
              <a:sysClr val="windowText" lastClr="000000"/>
            </a:solidFill>
            <a:prstDash val="solid"/>
            <a:miter lim="800000"/>
            <a:headEnd type="arrow" w="med" len="med"/>
            <a:tailEnd type="arrow" w="med" len="med"/>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1BAD12-76D9-1369-E657-0A19FC0712BB}"/>
                  </a:ext>
                </a:extLst>
              </p:cNvPr>
              <p:cNvSpPr txBox="1"/>
              <p:nvPr/>
            </p:nvSpPr>
            <p:spPr>
              <a:xfrm>
                <a:off x="1527817" y="4802142"/>
                <a:ext cx="3858207" cy="622286"/>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ad>
                          <m:radPr>
                            <m:degHide m:val="on"/>
                            <m:ctrlPr>
                              <a:rPr lang="en-US" sz="2800" i="1">
                                <a:solidFill>
                                  <a:schemeClr val="tx1"/>
                                </a:solidFill>
                                <a:latin typeface="Cambria Math" panose="02040503050406030204" pitchFamily="18" charset="0"/>
                              </a:rPr>
                            </m:ctrlPr>
                          </m:radPr>
                          <m:deg/>
                          <m:e>
                            <m:r>
                              <a:rPr lang="en-US" sz="2800" i="0">
                                <a:solidFill>
                                  <a:schemeClr val="tx1"/>
                                </a:solidFill>
                                <a:latin typeface="Cambria Math" panose="02040503050406030204" pitchFamily="18" charset="0"/>
                              </a:rPr>
                              <m:t>3</m:t>
                            </m:r>
                          </m:e>
                        </m:rad>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𝐿𝐿</m:t>
                        </m:r>
                      </m:sub>
                    </m:sSub>
                    <m:sSub>
                      <m:sSubPr>
                        <m:ctrlPr>
                          <a:rPr lang="en-US" sz="2800" i="1">
                            <a:solidFill>
                              <a:schemeClr val="tx1"/>
                            </a:solidFill>
                            <a:latin typeface="Cambria Math" panose="02040503050406030204" pitchFamily="18" charset="0"/>
                          </a:rPr>
                        </m:ctrlPr>
                      </m:sSubPr>
                      <m:e>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𝑐𝑜𝑠</m:t>
                    </m:r>
                    <m:r>
                      <a:rPr lang="en-US" sz="2800" i="1">
                        <a:solidFill>
                          <a:schemeClr val="tx1"/>
                        </a:solidFill>
                        <a:latin typeface="Cambria Math" panose="02040503050406030204" pitchFamily="18" charset="0"/>
                      </a:rPr>
                      <m:t>𝜃</m:t>
                    </m:r>
                  </m:oMath>
                </a14:m>
                <a:r>
                  <a:rPr lang="en-US" sz="2800" dirty="0">
                    <a:solidFill>
                      <a:schemeClr val="tx1"/>
                    </a:solidFill>
                  </a:rPr>
                  <a:t> </a:t>
                </a:r>
              </a:p>
            </p:txBody>
          </p:sp>
        </mc:Choice>
        <mc:Fallback xmlns="">
          <p:sp>
            <p:nvSpPr>
              <p:cNvPr id="34" name="TextBox 33">
                <a:extLst>
                  <a:ext uri="{FF2B5EF4-FFF2-40B4-BE49-F238E27FC236}">
                    <a16:creationId xmlns:a16="http://schemas.microsoft.com/office/drawing/2014/main" id="{261BAD12-76D9-1369-E657-0A19FC0712BB}"/>
                  </a:ext>
                </a:extLst>
              </p:cNvPr>
              <p:cNvSpPr txBox="1">
                <a:spLocks noRot="1" noChangeAspect="1" noMove="1" noResize="1" noEditPoints="1" noAdjustHandles="1" noChangeArrowheads="1" noChangeShapeType="1" noTextEdit="1"/>
              </p:cNvSpPr>
              <p:nvPr/>
            </p:nvSpPr>
            <p:spPr>
              <a:xfrm>
                <a:off x="1527817" y="4802142"/>
                <a:ext cx="3858207" cy="622286"/>
              </a:xfrm>
              <a:prstGeom prst="rect">
                <a:avLst/>
              </a:prstGeom>
              <a:blipFill>
                <a:blip r:embed="rId6"/>
                <a:stretch>
                  <a:fillRect l="-984"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C22AF40-B934-977C-B482-0762E69F33FD}"/>
                  </a:ext>
                </a:extLst>
              </p:cNvPr>
              <p:cNvSpPr txBox="1"/>
              <p:nvPr/>
            </p:nvSpPr>
            <p:spPr>
              <a:xfrm>
                <a:off x="1527817" y="5348746"/>
                <a:ext cx="3715513" cy="622286"/>
              </a:xfrm>
              <a:prstGeom prst="rect">
                <a:avLst/>
              </a:prstGeom>
              <a:noFill/>
            </p:spPr>
            <p:txBody>
              <a:bodyPr wrap="squar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𝑄</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ad>
                          <m:radPr>
                            <m:degHide m:val="on"/>
                            <m:ctrlPr>
                              <a:rPr lang="en-US" sz="2800" i="1">
                                <a:solidFill>
                                  <a:schemeClr val="tx1"/>
                                </a:solidFill>
                                <a:latin typeface="Cambria Math" panose="02040503050406030204" pitchFamily="18" charset="0"/>
                              </a:rPr>
                            </m:ctrlPr>
                          </m:radPr>
                          <m:deg/>
                          <m:e>
                            <m:r>
                              <a:rPr lang="en-US" sz="2800" i="0">
                                <a:solidFill>
                                  <a:schemeClr val="tx1"/>
                                </a:solidFill>
                                <a:latin typeface="Cambria Math" panose="02040503050406030204" pitchFamily="18" charset="0"/>
                              </a:rPr>
                              <m:t>3</m:t>
                            </m:r>
                          </m:e>
                        </m:rad>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𝐿𝐿</m:t>
                        </m:r>
                      </m:sub>
                    </m:sSub>
                    <m:sSub>
                      <m:sSubPr>
                        <m:ctrlPr>
                          <a:rPr lang="en-US" sz="2800" i="1">
                            <a:solidFill>
                              <a:schemeClr val="tx1"/>
                            </a:solidFill>
                            <a:latin typeface="Cambria Math" panose="02040503050406030204" pitchFamily="18" charset="0"/>
                          </a:rPr>
                        </m:ctrlPr>
                      </m:sSubPr>
                      <m:e>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r>
                      <a:rPr lang="en-US" sz="2800" i="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𝑠𝑖𝑛</m:t>
                    </m:r>
                    <m:r>
                      <a:rPr lang="en-US" sz="2800" i="1">
                        <a:solidFill>
                          <a:schemeClr val="tx1"/>
                        </a:solidFill>
                        <a:latin typeface="Cambria Math" panose="02040503050406030204" pitchFamily="18" charset="0"/>
                      </a:rPr>
                      <m:t>𝜃</m:t>
                    </m:r>
                  </m:oMath>
                </a14:m>
                <a:r>
                  <a:rPr lang="en-US" sz="2800" dirty="0">
                    <a:solidFill>
                      <a:schemeClr val="tx1"/>
                    </a:solidFill>
                  </a:rPr>
                  <a:t> </a:t>
                </a:r>
              </a:p>
            </p:txBody>
          </p:sp>
        </mc:Choice>
        <mc:Fallback xmlns="">
          <p:sp>
            <p:nvSpPr>
              <p:cNvPr id="35" name="TextBox 34">
                <a:extLst>
                  <a:ext uri="{FF2B5EF4-FFF2-40B4-BE49-F238E27FC236}">
                    <a16:creationId xmlns:a16="http://schemas.microsoft.com/office/drawing/2014/main" id="{BC22AF40-B934-977C-B482-0762E69F33FD}"/>
                  </a:ext>
                </a:extLst>
              </p:cNvPr>
              <p:cNvSpPr txBox="1">
                <a:spLocks noRot="1" noChangeAspect="1" noMove="1" noResize="1" noEditPoints="1" noAdjustHandles="1" noChangeArrowheads="1" noChangeShapeType="1" noTextEdit="1"/>
              </p:cNvSpPr>
              <p:nvPr/>
            </p:nvSpPr>
            <p:spPr>
              <a:xfrm>
                <a:off x="1527817" y="5348746"/>
                <a:ext cx="3715513" cy="622286"/>
              </a:xfrm>
              <a:prstGeom prst="rect">
                <a:avLst/>
              </a:prstGeom>
              <a:blipFill>
                <a:blip r:embed="rId7"/>
                <a:stretch>
                  <a:fillRect l="-170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C20689-3E6A-B126-00B1-AE88E965884B}"/>
                  </a:ext>
                </a:extLst>
              </p:cNvPr>
              <p:cNvSpPr txBox="1"/>
              <p:nvPr/>
            </p:nvSpPr>
            <p:spPr>
              <a:xfrm>
                <a:off x="5243330" y="4884174"/>
                <a:ext cx="5648447" cy="969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𝑆</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r>
                        <a:rPr lang="en-US" sz="2800" i="0">
                          <a:solidFill>
                            <a:schemeClr val="tx1"/>
                          </a:solidFill>
                          <a:latin typeface="Cambria Math" panose="02040503050406030204" pitchFamily="18" charset="0"/>
                        </a:rPr>
                        <m:t>=</m:t>
                      </m:r>
                      <m:rad>
                        <m:radPr>
                          <m:degHide m:val="on"/>
                          <m:ctrlPr>
                            <a:rPr lang="en-US" sz="2800" i="1">
                              <a:solidFill>
                                <a:schemeClr val="tx1"/>
                              </a:solidFill>
                              <a:latin typeface="Cambria Math" panose="02040503050406030204" pitchFamily="18" charset="0"/>
                            </a:rPr>
                          </m:ctrlPr>
                        </m:radPr>
                        <m:deg/>
                        <m:e>
                          <m:sSup>
                            <m:sSupPr>
                              <m:ctrlPr>
                                <a:rPr lang="en-US" sz="2800" i="1">
                                  <a:solidFill>
                                    <a:schemeClr val="tx1"/>
                                  </a:solidFill>
                                  <a:latin typeface="Cambria Math" panose="02040503050406030204" pitchFamily="18" charset="0"/>
                                </a:rPr>
                              </m:ctrlPr>
                            </m:sSup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𝑃</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e>
                            <m:sup>
                              <m:r>
                                <a:rPr lang="en-US" sz="2800" i="1">
                                  <a:solidFill>
                                    <a:schemeClr val="tx1"/>
                                  </a:solidFill>
                                  <a:latin typeface="Cambria Math" panose="02040503050406030204" pitchFamily="18" charset="0"/>
                                </a:rPr>
                                <m:t>2</m:t>
                              </m:r>
                            </m:sup>
                          </m:sSup>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𝑄</m:t>
                                  </m:r>
                                </m:e>
                                <m:sub>
                                  <m:r>
                                    <a:rPr lang="en-US" sz="280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𝜙</m:t>
                                  </m:r>
                                </m:sub>
                              </m:sSub>
                            </m:e>
                            <m:sup>
                              <m:r>
                                <a:rPr lang="en-US" sz="2800" i="1">
                                  <a:solidFill>
                                    <a:schemeClr val="tx1"/>
                                  </a:solidFill>
                                  <a:latin typeface="Cambria Math" panose="02040503050406030204" pitchFamily="18" charset="0"/>
                                </a:rPr>
                                <m:t>2</m:t>
                              </m:r>
                            </m:sup>
                          </m:sSup>
                        </m:e>
                      </m:rad>
                      <m:r>
                        <a:rPr lang="en-US" sz="2800" i="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ad>
                            <m:radPr>
                              <m:degHide m:val="on"/>
                              <m:ctrlPr>
                                <a:rPr lang="en-US" sz="2800" i="1">
                                  <a:solidFill>
                                    <a:schemeClr val="tx1"/>
                                  </a:solidFill>
                                  <a:latin typeface="Cambria Math" panose="02040503050406030204" pitchFamily="18" charset="0"/>
                                </a:rPr>
                              </m:ctrlPr>
                            </m:radPr>
                            <m:deg/>
                            <m:e>
                              <m:r>
                                <a:rPr lang="en-US" sz="2800" i="0">
                                  <a:solidFill>
                                    <a:schemeClr val="tx1"/>
                                  </a:solidFill>
                                  <a:latin typeface="Cambria Math" panose="02040503050406030204" pitchFamily="18" charset="0"/>
                                </a:rPr>
                                <m:t>3</m:t>
                              </m:r>
                            </m:e>
                          </m:rad>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e>
                        <m:sub>
                          <m:r>
                            <a:rPr lang="en-US" sz="2800" i="1">
                              <a:solidFill>
                                <a:schemeClr val="tx1"/>
                              </a:solidFill>
                              <a:latin typeface="Cambria Math" panose="02040503050406030204" pitchFamily="18" charset="0"/>
                            </a:rPr>
                            <m:t>𝐿𝐿</m:t>
                          </m:r>
                        </m:sub>
                      </m:sSub>
                      <m:sSub>
                        <m:sSubPr>
                          <m:ctrlPr>
                            <a:rPr lang="en-US" sz="2800" i="1">
                              <a:solidFill>
                                <a:schemeClr val="tx1"/>
                              </a:solidFill>
                              <a:latin typeface="Cambria Math" panose="02040503050406030204" pitchFamily="18" charset="0"/>
                            </a:rPr>
                          </m:ctrlPr>
                        </m:sSubPr>
                        <m:e>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𝐿</m:t>
                          </m:r>
                        </m:sub>
                      </m:sSub>
                    </m:oMath>
                  </m:oMathPara>
                </a14:m>
                <a:endParaRPr lang="en-US" sz="2800" dirty="0">
                  <a:solidFill>
                    <a:schemeClr val="tx1"/>
                  </a:solidFill>
                </a:endParaRPr>
              </a:p>
            </p:txBody>
          </p:sp>
        </mc:Choice>
        <mc:Fallback xmlns="">
          <p:sp>
            <p:nvSpPr>
              <p:cNvPr id="3" name="TextBox 2">
                <a:extLst>
                  <a:ext uri="{FF2B5EF4-FFF2-40B4-BE49-F238E27FC236}">
                    <a16:creationId xmlns:a16="http://schemas.microsoft.com/office/drawing/2014/main" id="{2DC20689-3E6A-B126-00B1-AE88E965884B}"/>
                  </a:ext>
                </a:extLst>
              </p:cNvPr>
              <p:cNvSpPr txBox="1">
                <a:spLocks noRot="1" noChangeAspect="1" noMove="1" noResize="1" noEditPoints="1" noAdjustHandles="1" noChangeArrowheads="1" noChangeShapeType="1" noTextEdit="1"/>
              </p:cNvSpPr>
              <p:nvPr/>
            </p:nvSpPr>
            <p:spPr>
              <a:xfrm>
                <a:off x="5243330" y="4884174"/>
                <a:ext cx="5648447" cy="96917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76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13DD-4FC0-4781-B373-54A488A84F42}"/>
              </a:ext>
            </a:extLst>
          </p:cNvPr>
          <p:cNvSpPr>
            <a:spLocks noGrp="1"/>
          </p:cNvSpPr>
          <p:nvPr>
            <p:ph type="title"/>
          </p:nvPr>
        </p:nvSpPr>
        <p:spPr/>
        <p:txBody>
          <a:bodyPr/>
          <a:lstStyle/>
          <a:p>
            <a:r>
              <a:rPr lang="en-US" dirty="0"/>
              <a:t>Example 4.4: Power in a three-phase load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BF4CB46-30A8-7033-AE78-9278B8B40F2F}"/>
                  </a:ext>
                </a:extLst>
              </p:cNvPr>
              <p:cNvSpPr>
                <a:spLocks noGrp="1"/>
              </p:cNvSpPr>
              <p:nvPr>
                <p:ph idx="1"/>
              </p:nvPr>
            </p:nvSpPr>
            <p:spPr/>
            <p:txBody>
              <a:bodyPr/>
              <a:lstStyle/>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Calculate the line current drawn by a 10 kVA unity power factor three-phase load supplied from a 480V source</a:t>
                </a:r>
              </a:p>
              <a:p>
                <a:pPr marL="0" indent="0">
                  <a:buNone/>
                </a:pPr>
                <a:endParaRPr lang="en-US" dirty="0">
                  <a:latin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 </m:t>
                          </m:r>
                          <m:r>
                            <a:rPr lang="en-US" sz="28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𝐿</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i="1">
                              <a:effectLst/>
                              <a:latin typeface="Cambria Math" panose="02040503050406030204" pitchFamily="18" charset="0"/>
                              <a:ea typeface="Calibri" panose="020F0502020204030204" pitchFamily="34" charset="0"/>
                              <a:cs typeface="Times New Roman" panose="02020603050405020304" pitchFamily="18" charset="0"/>
                            </a:rPr>
                            <m:t>𝑆</m:t>
                          </m:r>
                        </m:num>
                        <m:den>
                          <m:sSub>
                            <m:sSub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sSubPr>
                            <m:e>
                              <m:rad>
                                <m:radPr>
                                  <m:degHide m:val="on"/>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2800">
                                      <a:effectLst/>
                                      <a:latin typeface="Cambria Math" panose="02040503050406030204" pitchFamily="18" charset="0"/>
                                      <a:ea typeface="Calibri" panose="020F0502020204030204" pitchFamily="34" charset="0"/>
                                      <a:cs typeface="Times New Roman" panose="02020603050405020304" pitchFamily="18" charset="0"/>
                                    </a:rPr>
                                    <m:t>3</m:t>
                                  </m:r>
                                </m:e>
                              </m:rad>
                              <m:r>
                                <a:rPr lang="en-US" sz="2800" i="1">
                                  <a:effectLst/>
                                  <a:latin typeface="Cambria Math" panose="02040503050406030204" pitchFamily="18" charset="0"/>
                                  <a:ea typeface="Calibri" panose="020F0502020204030204" pitchFamily="34" charset="0"/>
                                  <a:cs typeface="Times New Roman" panose="02020603050405020304" pitchFamily="18" charset="0"/>
                                </a:rPr>
                                <m:t> </m:t>
                              </m:r>
                              <m:r>
                                <a:rPr lang="en-US" sz="2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𝐿𝐿</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 </m:t>
                          </m:r>
                        </m:den>
                      </m:f>
                      <m:r>
                        <a:rPr lang="en-US" sz="28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10000</m:t>
                          </m:r>
                        </m:num>
                        <m:den>
                          <m:rad>
                            <m:radPr>
                              <m:degHide m:val="on"/>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2800">
                                  <a:effectLst/>
                                  <a:latin typeface="Cambria Math" panose="02040503050406030204" pitchFamily="18" charset="0"/>
                                  <a:ea typeface="Calibri" panose="020F0502020204030204" pitchFamily="34" charset="0"/>
                                  <a:cs typeface="Times New Roman" panose="02020603050405020304" pitchFamily="18" charset="0"/>
                                </a:rPr>
                                <m:t>3</m:t>
                              </m:r>
                            </m:e>
                          </m:rad>
                          <m:r>
                            <a:rPr lang="en-US" sz="2800" i="1">
                              <a:effectLst/>
                              <a:latin typeface="Cambria Math" panose="02040503050406030204" pitchFamily="18" charset="0"/>
                              <a:ea typeface="Calibri" panose="020F0502020204030204" pitchFamily="34" charset="0"/>
                              <a:cs typeface="Times New Roman" panose="02020603050405020304" pitchFamily="18" charset="0"/>
                            </a:rPr>
                            <m:t> ×480</m:t>
                          </m:r>
                        </m:den>
                      </m:f>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=12.03 </m:t>
                      </m:r>
                      <m:r>
                        <m:rPr>
                          <m:sty m:val="p"/>
                        </m:rPr>
                        <a:rPr lang="en-US" sz="2800" i="0">
                          <a:effectLst/>
                          <a:latin typeface="Cambria Math" panose="02040503050406030204" pitchFamily="18" charset="0"/>
                          <a:ea typeface="Times New Roman" panose="02020603050405020304" pitchFamily="18" charset="0"/>
                          <a:cs typeface="Times New Roman" panose="02020603050405020304" pitchFamily="18" charset="0"/>
                        </a:rPr>
                        <m:t>A</m:t>
                      </m:r>
                    </m:oMath>
                  </m:oMathPara>
                </a14:m>
                <a:endParaRPr lang="en-US" dirty="0"/>
              </a:p>
            </p:txBody>
          </p:sp>
        </mc:Choice>
        <mc:Fallback xmlns="">
          <p:sp>
            <p:nvSpPr>
              <p:cNvPr id="5" name="Content Placeholder 4">
                <a:extLst>
                  <a:ext uri="{FF2B5EF4-FFF2-40B4-BE49-F238E27FC236}">
                    <a16:creationId xmlns:a16="http://schemas.microsoft.com/office/drawing/2014/main" id="{6BF4CB46-30A8-7033-AE78-9278B8B40F2F}"/>
                  </a:ext>
                </a:extLst>
              </p:cNvPr>
              <p:cNvSpPr>
                <a:spLocks noGrp="1" noRot="1" noChangeAspect="1" noMove="1" noResize="1" noEditPoints="1" noAdjustHandles="1" noChangeArrowheads="1" noChangeShapeType="1" noTextEdit="1"/>
              </p:cNvSpPr>
              <p:nvPr>
                <p:ph idx="1"/>
              </p:nvPr>
            </p:nvSpPr>
            <p:spPr>
              <a:blipFill>
                <a:blip r:embed="rId2"/>
                <a:stretch>
                  <a:fillRect l="-1206" t="-21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67FC8E5-8A05-6F98-267F-AD3599655F81}"/>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9F386E9E-C498-3713-100F-A9FBE84E78F1}"/>
              </a:ext>
            </a:extLst>
          </p:cNvPr>
          <p:cNvSpPr>
            <a:spLocks noGrp="1"/>
          </p:cNvSpPr>
          <p:nvPr>
            <p:ph type="sldNum" sz="quarter" idx="12"/>
          </p:nvPr>
        </p:nvSpPr>
        <p:spPr/>
        <p:txBody>
          <a:bodyPr/>
          <a:lstStyle/>
          <a:p>
            <a:fld id="{697646A6-6B76-9347-9EA0-ECEE7D8FD72D}" type="slidenum">
              <a:rPr lang="en-US" smtClean="0"/>
              <a:t>59</a:t>
            </a:fld>
            <a:endParaRPr lang="en-US"/>
          </a:p>
        </p:txBody>
      </p:sp>
    </p:spTree>
    <p:extLst>
      <p:ext uri="{BB962C8B-B14F-4D97-AF65-F5344CB8AC3E}">
        <p14:creationId xmlns:p14="http://schemas.microsoft.com/office/powerpoint/2010/main" val="36385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7887-08C9-B82E-2183-17729DDCA391}"/>
              </a:ext>
            </a:extLst>
          </p:cNvPr>
          <p:cNvSpPr>
            <a:spLocks noGrp="1"/>
          </p:cNvSpPr>
          <p:nvPr>
            <p:ph type="title"/>
          </p:nvPr>
        </p:nvSpPr>
        <p:spPr/>
        <p:txBody>
          <a:bodyPr/>
          <a:lstStyle/>
          <a:p>
            <a:r>
              <a:rPr lang="en-US" dirty="0"/>
              <a:t>Voltages induced in the stator windings</a:t>
            </a:r>
          </a:p>
        </p:txBody>
      </p:sp>
      <p:sp>
        <p:nvSpPr>
          <p:cNvPr id="4" name="Date Placeholder 3">
            <a:extLst>
              <a:ext uri="{FF2B5EF4-FFF2-40B4-BE49-F238E27FC236}">
                <a16:creationId xmlns:a16="http://schemas.microsoft.com/office/drawing/2014/main" id="{74048601-FFCF-8746-5B76-523A34079C0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AAE7DAD-D137-2444-3C7C-9BD5784057C3}"/>
              </a:ext>
            </a:extLst>
          </p:cNvPr>
          <p:cNvSpPr>
            <a:spLocks noGrp="1"/>
          </p:cNvSpPr>
          <p:nvPr>
            <p:ph type="sldNum" sz="quarter" idx="12"/>
          </p:nvPr>
        </p:nvSpPr>
        <p:spPr/>
        <p:txBody>
          <a:bodyPr/>
          <a:lstStyle/>
          <a:p>
            <a:fld id="{697646A6-6B76-9347-9EA0-ECEE7D8FD72D}" type="slidenum">
              <a:rPr lang="en-US" smtClean="0"/>
              <a:t>6</a:t>
            </a:fld>
            <a:endParaRPr lang="en-US"/>
          </a:p>
        </p:txBody>
      </p:sp>
      <p:grpSp>
        <p:nvGrpSpPr>
          <p:cNvPr id="6" name="Group 5">
            <a:extLst>
              <a:ext uri="{FF2B5EF4-FFF2-40B4-BE49-F238E27FC236}">
                <a16:creationId xmlns:a16="http://schemas.microsoft.com/office/drawing/2014/main" id="{7A7B8106-79F1-2402-9143-B485EE4B1417}"/>
              </a:ext>
            </a:extLst>
          </p:cNvPr>
          <p:cNvGrpSpPr/>
          <p:nvPr/>
        </p:nvGrpSpPr>
        <p:grpSpPr>
          <a:xfrm>
            <a:off x="1083696" y="1374488"/>
            <a:ext cx="9620656" cy="5263818"/>
            <a:chOff x="1813538" y="500893"/>
            <a:chExt cx="8564923" cy="4872842"/>
          </a:xfrm>
        </p:grpSpPr>
        <p:pic>
          <p:nvPicPr>
            <p:cNvPr id="7" name="Graphic 6">
              <a:extLst>
                <a:ext uri="{FF2B5EF4-FFF2-40B4-BE49-F238E27FC236}">
                  <a16:creationId xmlns:a16="http://schemas.microsoft.com/office/drawing/2014/main" id="{C930EF81-8291-547B-AFB1-0095B80AF8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3538" y="500893"/>
              <a:ext cx="8564923" cy="487284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7FA8C88-8451-A9A6-7517-D41806FB0030}"/>
                    </a:ext>
                  </a:extLst>
                </p:cNvPr>
                <p:cNvSpPr/>
                <p:nvPr/>
              </p:nvSpPr>
              <p:spPr>
                <a:xfrm>
                  <a:off x="3768030" y="855896"/>
                  <a:ext cx="972195"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𝑎</m:t>
                            </m:r>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r>
                                  <a:rPr lang="en-US" sz="2800" i="1">
                                    <a:latin typeface="Cambria Math" panose="02040503050406030204" pitchFamily="18" charset="0"/>
                                  </a:rPr>
                                  <m:t>𝑎</m:t>
                                </m:r>
                              </m:e>
                              <m:sup>
                                <m:r>
                                  <a:rPr lang="en-US" sz="2800" i="0">
                                    <a:latin typeface="Cambria Math" panose="02040503050406030204" pitchFamily="18" charset="0"/>
                                  </a:rPr>
                                  <m:t>′</m:t>
                                </m:r>
                              </m:sup>
                            </m:sSup>
                          </m:sub>
                        </m:sSub>
                      </m:oMath>
                    </m:oMathPara>
                  </a14:m>
                  <a:endParaRPr lang="en-US" sz="2800" dirty="0"/>
                </a:p>
              </p:txBody>
            </p:sp>
          </mc:Choice>
          <mc:Fallback xmlns="">
            <p:sp>
              <p:nvSpPr>
                <p:cNvPr id="8" name="Rectangle 7">
                  <a:extLst>
                    <a:ext uri="{FF2B5EF4-FFF2-40B4-BE49-F238E27FC236}">
                      <a16:creationId xmlns:a16="http://schemas.microsoft.com/office/drawing/2014/main" id="{77FA8C88-8451-A9A6-7517-D41806FB0030}"/>
                    </a:ext>
                  </a:extLst>
                </p:cNvPr>
                <p:cNvSpPr>
                  <a:spLocks noRot="1" noChangeAspect="1" noMove="1" noResize="1" noEditPoints="1" noAdjustHandles="1" noChangeArrowheads="1" noChangeShapeType="1" noTextEdit="1"/>
                </p:cNvSpPr>
                <p:nvPr/>
              </p:nvSpPr>
              <p:spPr>
                <a:xfrm>
                  <a:off x="3768030" y="855896"/>
                  <a:ext cx="972195" cy="489047"/>
                </a:xfrm>
                <a:prstGeom prst="rect">
                  <a:avLst/>
                </a:prstGeom>
                <a:blipFill>
                  <a:blip r:embed="rId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7CCC18-6BAA-22A2-F304-D1601BA25FF2}"/>
                    </a:ext>
                  </a:extLst>
                </p:cNvPr>
                <p:cNvSpPr/>
                <p:nvPr/>
              </p:nvSpPr>
              <p:spPr>
                <a:xfrm>
                  <a:off x="6436753" y="855896"/>
                  <a:ext cx="961920"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𝑏</m:t>
                            </m:r>
                            <m:r>
                              <a:rPr lang="en-US" sz="2800" i="0">
                                <a:latin typeface="Cambria Math" panose="02040503050406030204" pitchFamily="18" charset="0"/>
                              </a:rPr>
                              <m:t>−</m:t>
                            </m:r>
                            <m:sSup>
                              <m:sSupPr>
                                <m:ctrlPr>
                                  <a:rPr lang="en-US" sz="2800" i="1">
                                    <a:solidFill>
                                      <a:srgbClr val="836967"/>
                                    </a:solidFill>
                                    <a:latin typeface="Cambria Math" panose="02040503050406030204" pitchFamily="18" charset="0"/>
                                  </a:rPr>
                                </m:ctrlPr>
                              </m:sSupPr>
                              <m:e>
                                <m:r>
                                  <a:rPr lang="en-US" sz="2800" i="1">
                                    <a:latin typeface="Cambria Math" panose="02040503050406030204" pitchFamily="18" charset="0"/>
                                  </a:rPr>
                                  <m:t>𝑏</m:t>
                                </m:r>
                              </m:e>
                              <m:sup>
                                <m:r>
                                  <a:rPr lang="en-US" sz="2800" i="0">
                                    <a:latin typeface="Cambria Math" panose="02040503050406030204" pitchFamily="18" charset="0"/>
                                  </a:rPr>
                                  <m:t>′</m:t>
                                </m:r>
                              </m:sup>
                            </m:sSup>
                          </m:sub>
                        </m:sSub>
                      </m:oMath>
                    </m:oMathPara>
                  </a14:m>
                  <a:endParaRPr lang="en-US" sz="2800" dirty="0"/>
                </a:p>
              </p:txBody>
            </p:sp>
          </mc:Choice>
          <mc:Fallback xmlns="">
            <p:sp>
              <p:nvSpPr>
                <p:cNvPr id="9" name="Rectangle 8">
                  <a:extLst>
                    <a:ext uri="{FF2B5EF4-FFF2-40B4-BE49-F238E27FC236}">
                      <a16:creationId xmlns:a16="http://schemas.microsoft.com/office/drawing/2014/main" id="{717CCC18-6BAA-22A2-F304-D1601BA25FF2}"/>
                    </a:ext>
                  </a:extLst>
                </p:cNvPr>
                <p:cNvSpPr>
                  <a:spLocks noRot="1" noChangeAspect="1" noMove="1" noResize="1" noEditPoints="1" noAdjustHandles="1" noChangeArrowheads="1" noChangeShapeType="1" noTextEdit="1"/>
                </p:cNvSpPr>
                <p:nvPr/>
              </p:nvSpPr>
              <p:spPr>
                <a:xfrm>
                  <a:off x="6436753" y="855896"/>
                  <a:ext cx="961920" cy="489047"/>
                </a:xfrm>
                <a:prstGeom prst="rect">
                  <a:avLst/>
                </a:prstGeom>
                <a:blipFill>
                  <a:blip r:embed="rId5"/>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78EDB7F-5282-54CD-386A-1327290403DC}"/>
                    </a:ext>
                  </a:extLst>
                </p:cNvPr>
                <p:cNvSpPr/>
                <p:nvPr/>
              </p:nvSpPr>
              <p:spPr>
                <a:xfrm>
                  <a:off x="9084928" y="855896"/>
                  <a:ext cx="926985" cy="489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836967"/>
                                </a:solidFill>
                                <a:latin typeface="Cambria Math" panose="02040503050406030204" pitchFamily="18" charset="0"/>
                              </a:rPr>
                            </m:ctrlPr>
                          </m:sSubPr>
                          <m:e>
                            <m:r>
                              <a:rPr lang="en-US" sz="2800" i="1">
                                <a:latin typeface="Cambria Math" panose="02040503050406030204" pitchFamily="18" charset="0"/>
                              </a:rPr>
                              <m:t>𝑒</m:t>
                            </m:r>
                          </m:e>
                          <m:sub>
                            <m:r>
                              <a:rPr lang="en-US" sz="2800" i="1" smtClean="0">
                                <a:solidFill>
                                  <a:schemeClr val="tx1"/>
                                </a:solidFill>
                                <a:latin typeface="Cambria Math" panose="02040503050406030204" pitchFamily="18" charset="0"/>
                              </a:rPr>
                              <m:t>𝑐</m:t>
                            </m:r>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𝑐</m:t>
                                </m:r>
                              </m:e>
                              <m:sup>
                                <m:r>
                                  <a:rPr lang="en-US" sz="2800" i="0">
                                    <a:solidFill>
                                      <a:schemeClr val="tx1"/>
                                    </a:solidFill>
                                    <a:latin typeface="Cambria Math" panose="02040503050406030204" pitchFamily="18" charset="0"/>
                                  </a:rPr>
                                  <m:t>′</m:t>
                                </m:r>
                              </m:sup>
                            </m:sSup>
                          </m:sub>
                        </m:sSub>
                      </m:oMath>
                    </m:oMathPara>
                  </a14:m>
                  <a:endParaRPr lang="en-US" sz="2800" dirty="0"/>
                </a:p>
              </p:txBody>
            </p:sp>
          </mc:Choice>
          <mc:Fallback xmlns="">
            <p:sp>
              <p:nvSpPr>
                <p:cNvPr id="10" name="Rectangle 9">
                  <a:extLst>
                    <a:ext uri="{FF2B5EF4-FFF2-40B4-BE49-F238E27FC236}">
                      <a16:creationId xmlns:a16="http://schemas.microsoft.com/office/drawing/2014/main" id="{B78EDB7F-5282-54CD-386A-1327290403DC}"/>
                    </a:ext>
                  </a:extLst>
                </p:cNvPr>
                <p:cNvSpPr>
                  <a:spLocks noRot="1" noChangeAspect="1" noMove="1" noResize="1" noEditPoints="1" noAdjustHandles="1" noChangeArrowheads="1" noChangeShapeType="1" noTextEdit="1"/>
                </p:cNvSpPr>
                <p:nvPr/>
              </p:nvSpPr>
              <p:spPr>
                <a:xfrm>
                  <a:off x="9084928" y="855896"/>
                  <a:ext cx="926985" cy="489047"/>
                </a:xfrm>
                <a:prstGeom prst="rect">
                  <a:avLst/>
                </a:prstGeom>
                <a:blipFill>
                  <a:blip r:embed="rId6"/>
                  <a:stretch>
                    <a:fillRect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208754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EF79-2691-6D5D-D8D4-F594F6DE1F01}"/>
              </a:ext>
            </a:extLst>
          </p:cNvPr>
          <p:cNvSpPr>
            <a:spLocks noGrp="1"/>
          </p:cNvSpPr>
          <p:nvPr>
            <p:ph type="title"/>
          </p:nvPr>
        </p:nvSpPr>
        <p:spPr/>
        <p:txBody>
          <a:bodyPr/>
          <a:lstStyle/>
          <a:p>
            <a:r>
              <a:rPr lang="en-US" dirty="0"/>
              <a:t>Single-phase representation</a:t>
            </a:r>
          </a:p>
        </p:txBody>
      </p:sp>
      <p:sp>
        <p:nvSpPr>
          <p:cNvPr id="3" name="Content Placeholder 2">
            <a:extLst>
              <a:ext uri="{FF2B5EF4-FFF2-40B4-BE49-F238E27FC236}">
                <a16:creationId xmlns:a16="http://schemas.microsoft.com/office/drawing/2014/main" id="{F6698A1B-0DF8-A2AB-F8AD-4B9DDF5912C7}"/>
              </a:ext>
            </a:extLst>
          </p:cNvPr>
          <p:cNvSpPr>
            <a:spLocks noGrp="1"/>
          </p:cNvSpPr>
          <p:nvPr>
            <p:ph idx="1"/>
          </p:nvPr>
        </p:nvSpPr>
        <p:spPr/>
        <p:txBody>
          <a:bodyPr/>
          <a:lstStyle/>
          <a:p>
            <a:r>
              <a:rPr lang="en-US" dirty="0"/>
              <a:t>Balanced system:</a:t>
            </a:r>
          </a:p>
          <a:p>
            <a:pPr lvl="1"/>
            <a:r>
              <a:rPr lang="en-US" dirty="0"/>
              <a:t>Balanced source</a:t>
            </a:r>
          </a:p>
          <a:p>
            <a:pPr lvl="1"/>
            <a:r>
              <a:rPr lang="en-US" dirty="0"/>
              <a:t>Balanced load</a:t>
            </a:r>
          </a:p>
          <a:p>
            <a:pPr lvl="1"/>
            <a:r>
              <a:rPr lang="en-US" dirty="0"/>
              <a:t>Balanced connection between source and load</a:t>
            </a:r>
          </a:p>
          <a:p>
            <a:r>
              <a:rPr lang="en-US" dirty="0"/>
              <a:t>Symmetrical behavior in each phase</a:t>
            </a:r>
          </a:p>
          <a:p>
            <a:pPr lvl="1"/>
            <a:r>
              <a:rPr lang="en-US" dirty="0"/>
              <a:t>“Three-phase” symmetry</a:t>
            </a:r>
          </a:p>
          <a:p>
            <a:r>
              <a:rPr lang="en-US" dirty="0"/>
              <a:t>Need to study only one phase</a:t>
            </a:r>
          </a:p>
        </p:txBody>
      </p:sp>
      <p:sp>
        <p:nvSpPr>
          <p:cNvPr id="4" name="Date Placeholder 3">
            <a:extLst>
              <a:ext uri="{FF2B5EF4-FFF2-40B4-BE49-F238E27FC236}">
                <a16:creationId xmlns:a16="http://schemas.microsoft.com/office/drawing/2014/main" id="{26A3C839-AEDA-82A0-3E64-AE83C998BB17}"/>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8455DDD-AFEE-F121-AE98-FC3CE23105E2}"/>
              </a:ext>
            </a:extLst>
          </p:cNvPr>
          <p:cNvSpPr>
            <a:spLocks noGrp="1"/>
          </p:cNvSpPr>
          <p:nvPr>
            <p:ph type="sldNum" sz="quarter" idx="12"/>
          </p:nvPr>
        </p:nvSpPr>
        <p:spPr/>
        <p:txBody>
          <a:bodyPr/>
          <a:lstStyle/>
          <a:p>
            <a:fld id="{697646A6-6B76-9347-9EA0-ECEE7D8FD72D}" type="slidenum">
              <a:rPr lang="en-US" smtClean="0"/>
              <a:t>60</a:t>
            </a:fld>
            <a:endParaRPr lang="en-US"/>
          </a:p>
        </p:txBody>
      </p:sp>
    </p:spTree>
    <p:extLst>
      <p:ext uri="{BB962C8B-B14F-4D97-AF65-F5344CB8AC3E}">
        <p14:creationId xmlns:p14="http://schemas.microsoft.com/office/powerpoint/2010/main" val="2828764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0015-D8C9-C864-3F7B-7A21323F5ED1}"/>
              </a:ext>
            </a:extLst>
          </p:cNvPr>
          <p:cNvSpPr>
            <a:spLocks noGrp="1"/>
          </p:cNvSpPr>
          <p:nvPr>
            <p:ph type="title"/>
          </p:nvPr>
        </p:nvSpPr>
        <p:spPr/>
        <p:txBody>
          <a:bodyPr/>
          <a:lstStyle/>
          <a:p>
            <a:r>
              <a:rPr lang="en-US" dirty="0"/>
              <a:t>One-line diagram</a:t>
            </a:r>
          </a:p>
        </p:txBody>
      </p:sp>
      <p:sp>
        <p:nvSpPr>
          <p:cNvPr id="3" name="Content Placeholder 2">
            <a:extLst>
              <a:ext uri="{FF2B5EF4-FFF2-40B4-BE49-F238E27FC236}">
                <a16:creationId xmlns:a16="http://schemas.microsoft.com/office/drawing/2014/main" id="{DC16EB90-9366-A192-FD9F-2E2E63224877}"/>
              </a:ext>
            </a:extLst>
          </p:cNvPr>
          <p:cNvSpPr>
            <a:spLocks noGrp="1"/>
          </p:cNvSpPr>
          <p:nvPr>
            <p:ph idx="1"/>
          </p:nvPr>
        </p:nvSpPr>
        <p:spPr>
          <a:xfrm>
            <a:off x="838200" y="1555668"/>
            <a:ext cx="10515600" cy="1719967"/>
          </a:xfrm>
        </p:spPr>
        <p:txBody>
          <a:bodyPr/>
          <a:lstStyle/>
          <a:p>
            <a:r>
              <a:rPr lang="en-US" dirty="0"/>
              <a:t>Graphical extension of single-phase representation</a:t>
            </a:r>
          </a:p>
          <a:p>
            <a:r>
              <a:rPr lang="en-US" dirty="0"/>
              <a:t>Every item represents a three-phase component</a:t>
            </a:r>
          </a:p>
          <a:p>
            <a:r>
              <a:rPr lang="en-US" dirty="0"/>
              <a:t>Balanced three-phase system </a:t>
            </a:r>
            <a:r>
              <a:rPr lang="en-US" dirty="0">
                <a:sym typeface="Wingdings" pitchFamily="2" charset="2"/>
              </a:rPr>
              <a:t> no need for a “return conductor”</a:t>
            </a:r>
            <a:endParaRPr lang="en-US" dirty="0"/>
          </a:p>
        </p:txBody>
      </p:sp>
      <p:sp>
        <p:nvSpPr>
          <p:cNvPr id="4" name="Date Placeholder 3">
            <a:extLst>
              <a:ext uri="{FF2B5EF4-FFF2-40B4-BE49-F238E27FC236}">
                <a16:creationId xmlns:a16="http://schemas.microsoft.com/office/drawing/2014/main" id="{96A1A151-440A-845D-0180-C7E1C96D4FDC}"/>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17DFAAED-7009-26BA-8357-EB16CCE2F9FD}"/>
              </a:ext>
            </a:extLst>
          </p:cNvPr>
          <p:cNvSpPr>
            <a:spLocks noGrp="1"/>
          </p:cNvSpPr>
          <p:nvPr>
            <p:ph type="sldNum" sz="quarter" idx="12"/>
          </p:nvPr>
        </p:nvSpPr>
        <p:spPr/>
        <p:txBody>
          <a:bodyPr/>
          <a:lstStyle/>
          <a:p>
            <a:fld id="{697646A6-6B76-9347-9EA0-ECEE7D8FD72D}" type="slidenum">
              <a:rPr lang="en-US" smtClean="0"/>
              <a:t>61</a:t>
            </a:fld>
            <a:endParaRPr lang="en-US"/>
          </a:p>
        </p:txBody>
      </p:sp>
      <p:grpSp>
        <p:nvGrpSpPr>
          <p:cNvPr id="6" name="Group 5">
            <a:extLst>
              <a:ext uri="{FF2B5EF4-FFF2-40B4-BE49-F238E27FC236}">
                <a16:creationId xmlns:a16="http://schemas.microsoft.com/office/drawing/2014/main" id="{9E47912D-CE79-3FB7-C9E2-69582845371D}"/>
              </a:ext>
            </a:extLst>
          </p:cNvPr>
          <p:cNvGrpSpPr/>
          <p:nvPr/>
        </p:nvGrpSpPr>
        <p:grpSpPr>
          <a:xfrm>
            <a:off x="1989400" y="3384007"/>
            <a:ext cx="8482594" cy="3048243"/>
            <a:chOff x="1943101" y="2186699"/>
            <a:chExt cx="8482594" cy="3048243"/>
          </a:xfrm>
        </p:grpSpPr>
        <p:grpSp>
          <p:nvGrpSpPr>
            <p:cNvPr id="7" name="Group 4">
              <a:extLst>
                <a:ext uri="{FF2B5EF4-FFF2-40B4-BE49-F238E27FC236}">
                  <a16:creationId xmlns:a16="http://schemas.microsoft.com/office/drawing/2014/main" id="{19481DE8-30C7-4565-1CB5-48722DBDA7A7}"/>
                </a:ext>
              </a:extLst>
            </p:cNvPr>
            <p:cNvGrpSpPr>
              <a:grpSpLocks/>
            </p:cNvGrpSpPr>
            <p:nvPr/>
          </p:nvGrpSpPr>
          <p:grpSpPr bwMode="auto">
            <a:xfrm>
              <a:off x="1943101" y="2992440"/>
              <a:ext cx="555625" cy="555625"/>
              <a:chOff x="1774" y="1738"/>
              <a:chExt cx="828" cy="828"/>
            </a:xfrm>
            <a:solidFill>
              <a:schemeClr val="bg1"/>
            </a:solidFill>
          </p:grpSpPr>
          <p:sp>
            <p:nvSpPr>
              <p:cNvPr id="64" name="Oval 5">
                <a:extLst>
                  <a:ext uri="{FF2B5EF4-FFF2-40B4-BE49-F238E27FC236}">
                    <a16:creationId xmlns:a16="http://schemas.microsoft.com/office/drawing/2014/main" id="{6011C438-0CCA-2493-9DA0-BFA2EFFAA53C}"/>
                  </a:ext>
                </a:extLst>
              </p:cNvPr>
              <p:cNvSpPr>
                <a:spLocks noChangeArrowheads="1"/>
              </p:cNvSpPr>
              <p:nvPr/>
            </p:nvSpPr>
            <p:spPr bwMode="auto">
              <a:xfrm>
                <a:off x="1774" y="1738"/>
                <a:ext cx="828" cy="82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5" name="Group 6">
                <a:extLst>
                  <a:ext uri="{FF2B5EF4-FFF2-40B4-BE49-F238E27FC236}">
                    <a16:creationId xmlns:a16="http://schemas.microsoft.com/office/drawing/2014/main" id="{63CF89EF-335C-DF49-59C6-D1A00F66E3D3}"/>
                  </a:ext>
                </a:extLst>
              </p:cNvPr>
              <p:cNvGrpSpPr>
                <a:grpSpLocks/>
              </p:cNvGrpSpPr>
              <p:nvPr/>
            </p:nvGrpSpPr>
            <p:grpSpPr bwMode="auto">
              <a:xfrm flipH="1">
                <a:off x="1847" y="1955"/>
                <a:ext cx="685" cy="377"/>
                <a:chOff x="3846" y="3460"/>
                <a:chExt cx="600" cy="235"/>
              </a:xfrm>
              <a:grpFill/>
            </p:grpSpPr>
            <p:grpSp>
              <p:nvGrpSpPr>
                <p:cNvPr id="66" name="Group 7">
                  <a:extLst>
                    <a:ext uri="{FF2B5EF4-FFF2-40B4-BE49-F238E27FC236}">
                      <a16:creationId xmlns:a16="http://schemas.microsoft.com/office/drawing/2014/main" id="{9F1BC625-E788-B937-88A5-5CB1419EC797}"/>
                    </a:ext>
                  </a:extLst>
                </p:cNvPr>
                <p:cNvGrpSpPr>
                  <a:grpSpLocks/>
                </p:cNvGrpSpPr>
                <p:nvPr/>
              </p:nvGrpSpPr>
              <p:grpSpPr bwMode="auto">
                <a:xfrm>
                  <a:off x="3846" y="3572"/>
                  <a:ext cx="302" cy="123"/>
                  <a:chOff x="3846" y="3572"/>
                  <a:chExt cx="302" cy="123"/>
                </a:xfrm>
                <a:grpFill/>
              </p:grpSpPr>
              <p:sp>
                <p:nvSpPr>
                  <p:cNvPr id="70" name="Arc 8">
                    <a:extLst>
                      <a:ext uri="{FF2B5EF4-FFF2-40B4-BE49-F238E27FC236}">
                        <a16:creationId xmlns:a16="http://schemas.microsoft.com/office/drawing/2014/main" id="{C1CD722C-90B9-ABAC-FAF0-004C7704DFB5}"/>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Arc 9">
                    <a:extLst>
                      <a:ext uri="{FF2B5EF4-FFF2-40B4-BE49-F238E27FC236}">
                        <a16:creationId xmlns:a16="http://schemas.microsoft.com/office/drawing/2014/main" id="{010B0E4D-CD11-838C-DD7A-8BA2E0682A8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7" name="Group 10">
                  <a:extLst>
                    <a:ext uri="{FF2B5EF4-FFF2-40B4-BE49-F238E27FC236}">
                      <a16:creationId xmlns:a16="http://schemas.microsoft.com/office/drawing/2014/main" id="{9FFA5267-0373-23FB-3C66-A3F603920B6A}"/>
                    </a:ext>
                  </a:extLst>
                </p:cNvPr>
                <p:cNvGrpSpPr>
                  <a:grpSpLocks/>
                </p:cNvGrpSpPr>
                <p:nvPr/>
              </p:nvGrpSpPr>
              <p:grpSpPr bwMode="auto">
                <a:xfrm flipV="1">
                  <a:off x="4144" y="3460"/>
                  <a:ext cx="302" cy="123"/>
                  <a:chOff x="3846" y="3572"/>
                  <a:chExt cx="302" cy="123"/>
                </a:xfrm>
                <a:grpFill/>
              </p:grpSpPr>
              <p:sp>
                <p:nvSpPr>
                  <p:cNvPr id="68" name="Arc 11">
                    <a:extLst>
                      <a:ext uri="{FF2B5EF4-FFF2-40B4-BE49-F238E27FC236}">
                        <a16:creationId xmlns:a16="http://schemas.microsoft.com/office/drawing/2014/main" id="{B815EF27-7282-CF34-8382-FE8BB6E4E93F}"/>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Arc 12">
                    <a:extLst>
                      <a:ext uri="{FF2B5EF4-FFF2-40B4-BE49-F238E27FC236}">
                        <a16:creationId xmlns:a16="http://schemas.microsoft.com/office/drawing/2014/main" id="{4E2C3B16-4DC9-B305-8C32-B138DAFCA087}"/>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nvGrpSpPr>
            <p:cNvPr id="8" name="Group 13">
              <a:extLst>
                <a:ext uri="{FF2B5EF4-FFF2-40B4-BE49-F238E27FC236}">
                  <a16:creationId xmlns:a16="http://schemas.microsoft.com/office/drawing/2014/main" id="{6CAE6CBF-F9E2-3E43-A9A1-85D1BE816E9F}"/>
                </a:ext>
              </a:extLst>
            </p:cNvPr>
            <p:cNvGrpSpPr>
              <a:grpSpLocks/>
            </p:cNvGrpSpPr>
            <p:nvPr/>
          </p:nvGrpSpPr>
          <p:grpSpPr bwMode="auto">
            <a:xfrm>
              <a:off x="3009900" y="3003552"/>
              <a:ext cx="914400" cy="533400"/>
              <a:chOff x="1056" y="1056"/>
              <a:chExt cx="576" cy="336"/>
            </a:xfrm>
          </p:grpSpPr>
          <p:sp>
            <p:nvSpPr>
              <p:cNvPr id="62" name="Oval 14">
                <a:extLst>
                  <a:ext uri="{FF2B5EF4-FFF2-40B4-BE49-F238E27FC236}">
                    <a16:creationId xmlns:a16="http://schemas.microsoft.com/office/drawing/2014/main" id="{510DCB4B-83CB-5993-4101-84C734527CB5}"/>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Oval 15">
                <a:extLst>
                  <a:ext uri="{FF2B5EF4-FFF2-40B4-BE49-F238E27FC236}">
                    <a16:creationId xmlns:a16="http://schemas.microsoft.com/office/drawing/2014/main" id="{3134DE65-903C-60CE-653E-0C1CF491F620}"/>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 name="Group 16">
              <a:extLst>
                <a:ext uri="{FF2B5EF4-FFF2-40B4-BE49-F238E27FC236}">
                  <a16:creationId xmlns:a16="http://schemas.microsoft.com/office/drawing/2014/main" id="{77431A69-18ED-3AD3-7546-9D5CEF9FCEA5}"/>
                </a:ext>
              </a:extLst>
            </p:cNvPr>
            <p:cNvGrpSpPr>
              <a:grpSpLocks/>
            </p:cNvGrpSpPr>
            <p:nvPr/>
          </p:nvGrpSpPr>
          <p:grpSpPr bwMode="auto">
            <a:xfrm>
              <a:off x="8115300" y="3003552"/>
              <a:ext cx="914400" cy="533400"/>
              <a:chOff x="1056" y="1056"/>
              <a:chExt cx="576" cy="336"/>
            </a:xfrm>
          </p:grpSpPr>
          <p:sp>
            <p:nvSpPr>
              <p:cNvPr id="60" name="Oval 17">
                <a:extLst>
                  <a:ext uri="{FF2B5EF4-FFF2-40B4-BE49-F238E27FC236}">
                    <a16:creationId xmlns:a16="http://schemas.microsoft.com/office/drawing/2014/main" id="{7917FFA5-7CDD-0986-85FB-1A46C1819303}"/>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Oval 18">
                <a:extLst>
                  <a:ext uri="{FF2B5EF4-FFF2-40B4-BE49-F238E27FC236}">
                    <a16:creationId xmlns:a16="http://schemas.microsoft.com/office/drawing/2014/main" id="{EB4D2AE5-7701-A08A-C94C-077E44234900}"/>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 name="Group 19">
              <a:extLst>
                <a:ext uri="{FF2B5EF4-FFF2-40B4-BE49-F238E27FC236}">
                  <a16:creationId xmlns:a16="http://schemas.microsoft.com/office/drawing/2014/main" id="{20D6B138-1188-B516-3A37-F4A5B337E52D}"/>
                </a:ext>
              </a:extLst>
            </p:cNvPr>
            <p:cNvGrpSpPr>
              <a:grpSpLocks/>
            </p:cNvGrpSpPr>
            <p:nvPr/>
          </p:nvGrpSpPr>
          <p:grpSpPr bwMode="auto">
            <a:xfrm>
              <a:off x="9655176" y="2992440"/>
              <a:ext cx="555625" cy="555625"/>
              <a:chOff x="1774" y="1738"/>
              <a:chExt cx="828" cy="828"/>
            </a:xfrm>
            <a:solidFill>
              <a:schemeClr val="bg1"/>
            </a:solidFill>
          </p:grpSpPr>
          <p:sp>
            <p:nvSpPr>
              <p:cNvPr id="52" name="Oval 20">
                <a:extLst>
                  <a:ext uri="{FF2B5EF4-FFF2-40B4-BE49-F238E27FC236}">
                    <a16:creationId xmlns:a16="http://schemas.microsoft.com/office/drawing/2014/main" id="{E3C62755-83D9-1548-DE73-23E73D9F0651}"/>
                  </a:ext>
                </a:extLst>
              </p:cNvPr>
              <p:cNvSpPr>
                <a:spLocks noChangeArrowheads="1"/>
              </p:cNvSpPr>
              <p:nvPr/>
            </p:nvSpPr>
            <p:spPr bwMode="auto">
              <a:xfrm>
                <a:off x="1774" y="1738"/>
                <a:ext cx="828" cy="82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 name="Group 21">
                <a:extLst>
                  <a:ext uri="{FF2B5EF4-FFF2-40B4-BE49-F238E27FC236}">
                    <a16:creationId xmlns:a16="http://schemas.microsoft.com/office/drawing/2014/main" id="{C9A2BBF3-7B0C-0361-2E75-9ADF940CEC22}"/>
                  </a:ext>
                </a:extLst>
              </p:cNvPr>
              <p:cNvGrpSpPr>
                <a:grpSpLocks/>
              </p:cNvGrpSpPr>
              <p:nvPr/>
            </p:nvGrpSpPr>
            <p:grpSpPr bwMode="auto">
              <a:xfrm flipH="1">
                <a:off x="1847" y="1955"/>
                <a:ext cx="685" cy="377"/>
                <a:chOff x="3846" y="3460"/>
                <a:chExt cx="600" cy="235"/>
              </a:xfrm>
              <a:grpFill/>
            </p:grpSpPr>
            <p:grpSp>
              <p:nvGrpSpPr>
                <p:cNvPr id="54" name="Group 22">
                  <a:extLst>
                    <a:ext uri="{FF2B5EF4-FFF2-40B4-BE49-F238E27FC236}">
                      <a16:creationId xmlns:a16="http://schemas.microsoft.com/office/drawing/2014/main" id="{03E78110-C16F-A1D4-CC0D-CDDC5C33806B}"/>
                    </a:ext>
                  </a:extLst>
                </p:cNvPr>
                <p:cNvGrpSpPr>
                  <a:grpSpLocks/>
                </p:cNvGrpSpPr>
                <p:nvPr/>
              </p:nvGrpSpPr>
              <p:grpSpPr bwMode="auto">
                <a:xfrm>
                  <a:off x="3846" y="3572"/>
                  <a:ext cx="302" cy="123"/>
                  <a:chOff x="3846" y="3572"/>
                  <a:chExt cx="302" cy="123"/>
                </a:xfrm>
                <a:grpFill/>
              </p:grpSpPr>
              <p:sp>
                <p:nvSpPr>
                  <p:cNvPr id="58" name="Arc 23">
                    <a:extLst>
                      <a:ext uri="{FF2B5EF4-FFF2-40B4-BE49-F238E27FC236}">
                        <a16:creationId xmlns:a16="http://schemas.microsoft.com/office/drawing/2014/main" id="{FB1AB878-9618-1E6B-2D50-816133DFD45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Arc 24">
                    <a:extLst>
                      <a:ext uri="{FF2B5EF4-FFF2-40B4-BE49-F238E27FC236}">
                        <a16:creationId xmlns:a16="http://schemas.microsoft.com/office/drawing/2014/main" id="{C035C844-157D-2BD2-0178-6224B24D5D9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5" name="Group 25">
                  <a:extLst>
                    <a:ext uri="{FF2B5EF4-FFF2-40B4-BE49-F238E27FC236}">
                      <a16:creationId xmlns:a16="http://schemas.microsoft.com/office/drawing/2014/main" id="{8A8DE71F-FEE5-1EA5-F00C-F52C6D50195A}"/>
                    </a:ext>
                  </a:extLst>
                </p:cNvPr>
                <p:cNvGrpSpPr>
                  <a:grpSpLocks/>
                </p:cNvGrpSpPr>
                <p:nvPr/>
              </p:nvGrpSpPr>
              <p:grpSpPr bwMode="auto">
                <a:xfrm flipV="1">
                  <a:off x="4144" y="3460"/>
                  <a:ext cx="302" cy="123"/>
                  <a:chOff x="3846" y="3572"/>
                  <a:chExt cx="302" cy="123"/>
                </a:xfrm>
                <a:grpFill/>
              </p:grpSpPr>
              <p:sp>
                <p:nvSpPr>
                  <p:cNvPr id="56" name="Arc 26">
                    <a:extLst>
                      <a:ext uri="{FF2B5EF4-FFF2-40B4-BE49-F238E27FC236}">
                        <a16:creationId xmlns:a16="http://schemas.microsoft.com/office/drawing/2014/main" id="{6B05ADCD-8DF1-B469-BC5D-6E59DE598566}"/>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Arc 27">
                    <a:extLst>
                      <a:ext uri="{FF2B5EF4-FFF2-40B4-BE49-F238E27FC236}">
                        <a16:creationId xmlns:a16="http://schemas.microsoft.com/office/drawing/2014/main" id="{ED457CE9-70B5-2F93-0C95-DCD2ED78C97E}"/>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1" name="AutoShape 28">
              <a:extLst>
                <a:ext uri="{FF2B5EF4-FFF2-40B4-BE49-F238E27FC236}">
                  <a16:creationId xmlns:a16="http://schemas.microsoft.com/office/drawing/2014/main" id="{08615864-3A78-9FA2-4702-33F166A38CF9}"/>
                </a:ext>
              </a:extLst>
            </p:cNvPr>
            <p:cNvCxnSpPr>
              <a:cxnSpLocks noChangeShapeType="1"/>
            </p:cNvCxnSpPr>
            <p:nvPr/>
          </p:nvCxnSpPr>
          <p:spPr bwMode="auto">
            <a:xfrm flipV="1">
              <a:off x="2498726" y="3270252"/>
              <a:ext cx="511174"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AutoShape 29">
              <a:extLst>
                <a:ext uri="{FF2B5EF4-FFF2-40B4-BE49-F238E27FC236}">
                  <a16:creationId xmlns:a16="http://schemas.microsoft.com/office/drawing/2014/main" id="{4A0C415D-861B-64C2-1DF3-B0C98011C7B6}"/>
                </a:ext>
              </a:extLst>
            </p:cNvPr>
            <p:cNvCxnSpPr>
              <a:cxnSpLocks noChangeShapeType="1"/>
            </p:cNvCxnSpPr>
            <p:nvPr/>
          </p:nvCxnSpPr>
          <p:spPr bwMode="auto">
            <a:xfrm>
              <a:off x="3924300" y="3270252"/>
              <a:ext cx="419100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AutoShape 30">
              <a:extLst>
                <a:ext uri="{FF2B5EF4-FFF2-40B4-BE49-F238E27FC236}">
                  <a16:creationId xmlns:a16="http://schemas.microsoft.com/office/drawing/2014/main" id="{33D90DC3-66E6-7EBB-4DBE-20231D676949}"/>
                </a:ext>
              </a:extLst>
            </p:cNvPr>
            <p:cNvCxnSpPr>
              <a:cxnSpLocks noChangeShapeType="1"/>
            </p:cNvCxnSpPr>
            <p:nvPr/>
          </p:nvCxnSpPr>
          <p:spPr bwMode="auto">
            <a:xfrm>
              <a:off x="9029700" y="3270252"/>
              <a:ext cx="625476" cy="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Line 33">
              <a:extLst>
                <a:ext uri="{FF2B5EF4-FFF2-40B4-BE49-F238E27FC236}">
                  <a16:creationId xmlns:a16="http://schemas.microsoft.com/office/drawing/2014/main" id="{64623F46-5049-80C1-AE85-181548D61312}"/>
                </a:ext>
              </a:extLst>
            </p:cNvPr>
            <p:cNvSpPr>
              <a:spLocks noChangeShapeType="1"/>
            </p:cNvSpPr>
            <p:nvPr/>
          </p:nvSpPr>
          <p:spPr bwMode="auto">
            <a:xfrm>
              <a:off x="6057900" y="3051176"/>
              <a:ext cx="0" cy="787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5" name="Group 39">
              <a:extLst>
                <a:ext uri="{FF2B5EF4-FFF2-40B4-BE49-F238E27FC236}">
                  <a16:creationId xmlns:a16="http://schemas.microsoft.com/office/drawing/2014/main" id="{448621FE-80A0-9FBB-66D1-B7E53B4B1EDF}"/>
                </a:ext>
              </a:extLst>
            </p:cNvPr>
            <p:cNvGrpSpPr>
              <a:grpSpLocks/>
            </p:cNvGrpSpPr>
            <p:nvPr/>
          </p:nvGrpSpPr>
          <p:grpSpPr bwMode="auto">
            <a:xfrm>
              <a:off x="3124201" y="4025902"/>
              <a:ext cx="555625" cy="555625"/>
              <a:chOff x="1354" y="1683"/>
              <a:chExt cx="350" cy="350"/>
            </a:xfrm>
            <a:solidFill>
              <a:schemeClr val="bg1"/>
            </a:solidFill>
          </p:grpSpPr>
          <p:sp>
            <p:nvSpPr>
              <p:cNvPr id="44" name="Oval 40">
                <a:extLst>
                  <a:ext uri="{FF2B5EF4-FFF2-40B4-BE49-F238E27FC236}">
                    <a16:creationId xmlns:a16="http://schemas.microsoft.com/office/drawing/2014/main" id="{72E9CB5E-D94A-F99A-ECDA-DAE1E2C800A7}"/>
                  </a:ext>
                </a:extLst>
              </p:cNvPr>
              <p:cNvSpPr>
                <a:spLocks noChangeArrowheads="1"/>
              </p:cNvSpPr>
              <p:nvPr/>
            </p:nvSpPr>
            <p:spPr bwMode="auto">
              <a:xfrm rot="5400000">
                <a:off x="1354" y="1683"/>
                <a:ext cx="350" cy="350"/>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5" name="Group 41">
                <a:extLst>
                  <a:ext uri="{FF2B5EF4-FFF2-40B4-BE49-F238E27FC236}">
                    <a16:creationId xmlns:a16="http://schemas.microsoft.com/office/drawing/2014/main" id="{E84A0332-1671-1709-B6D5-B0924DBD5257}"/>
                  </a:ext>
                </a:extLst>
              </p:cNvPr>
              <p:cNvGrpSpPr>
                <a:grpSpLocks/>
              </p:cNvGrpSpPr>
              <p:nvPr/>
            </p:nvGrpSpPr>
            <p:grpSpPr bwMode="auto">
              <a:xfrm rot="10800000" flipH="1">
                <a:off x="1386" y="1778"/>
                <a:ext cx="289" cy="159"/>
                <a:chOff x="3846" y="3460"/>
                <a:chExt cx="600" cy="235"/>
              </a:xfrm>
              <a:grpFill/>
            </p:grpSpPr>
            <p:grpSp>
              <p:nvGrpSpPr>
                <p:cNvPr id="46" name="Group 42">
                  <a:extLst>
                    <a:ext uri="{FF2B5EF4-FFF2-40B4-BE49-F238E27FC236}">
                      <a16:creationId xmlns:a16="http://schemas.microsoft.com/office/drawing/2014/main" id="{FDF3B808-8CBD-B5CD-2B9D-7D9008D4DA2E}"/>
                    </a:ext>
                  </a:extLst>
                </p:cNvPr>
                <p:cNvGrpSpPr>
                  <a:grpSpLocks/>
                </p:cNvGrpSpPr>
                <p:nvPr/>
              </p:nvGrpSpPr>
              <p:grpSpPr bwMode="auto">
                <a:xfrm>
                  <a:off x="3846" y="3572"/>
                  <a:ext cx="302" cy="123"/>
                  <a:chOff x="3846" y="3572"/>
                  <a:chExt cx="302" cy="123"/>
                </a:xfrm>
                <a:grpFill/>
              </p:grpSpPr>
              <p:sp>
                <p:nvSpPr>
                  <p:cNvPr id="50" name="Arc 43">
                    <a:extLst>
                      <a:ext uri="{FF2B5EF4-FFF2-40B4-BE49-F238E27FC236}">
                        <a16:creationId xmlns:a16="http://schemas.microsoft.com/office/drawing/2014/main" id="{2407A037-FE7A-5F3F-5F6D-38F4430ADC7B}"/>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Arc 44">
                    <a:extLst>
                      <a:ext uri="{FF2B5EF4-FFF2-40B4-BE49-F238E27FC236}">
                        <a16:creationId xmlns:a16="http://schemas.microsoft.com/office/drawing/2014/main" id="{4F18444E-33FC-91BB-94CD-ED653B030C94}"/>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7" name="Group 45">
                  <a:extLst>
                    <a:ext uri="{FF2B5EF4-FFF2-40B4-BE49-F238E27FC236}">
                      <a16:creationId xmlns:a16="http://schemas.microsoft.com/office/drawing/2014/main" id="{92F53493-F923-BB98-CB2D-7DA032115824}"/>
                    </a:ext>
                  </a:extLst>
                </p:cNvPr>
                <p:cNvGrpSpPr>
                  <a:grpSpLocks/>
                </p:cNvGrpSpPr>
                <p:nvPr/>
              </p:nvGrpSpPr>
              <p:grpSpPr bwMode="auto">
                <a:xfrm flipV="1">
                  <a:off x="4144" y="3460"/>
                  <a:ext cx="302" cy="123"/>
                  <a:chOff x="3846" y="3572"/>
                  <a:chExt cx="302" cy="123"/>
                </a:xfrm>
                <a:grpFill/>
              </p:grpSpPr>
              <p:sp>
                <p:nvSpPr>
                  <p:cNvPr id="48" name="Arc 46">
                    <a:extLst>
                      <a:ext uri="{FF2B5EF4-FFF2-40B4-BE49-F238E27FC236}">
                        <a16:creationId xmlns:a16="http://schemas.microsoft.com/office/drawing/2014/main" id="{90DC1596-1D3B-2977-8984-11D4A5931FD4}"/>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Arc 47">
                    <a:extLst>
                      <a:ext uri="{FF2B5EF4-FFF2-40B4-BE49-F238E27FC236}">
                        <a16:creationId xmlns:a16="http://schemas.microsoft.com/office/drawing/2014/main" id="{D8BEEE1F-3FB4-FAE9-24B4-38AB555BE300}"/>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6" name="AutoShape 48">
              <a:extLst>
                <a:ext uri="{FF2B5EF4-FFF2-40B4-BE49-F238E27FC236}">
                  <a16:creationId xmlns:a16="http://schemas.microsoft.com/office/drawing/2014/main" id="{D4871422-8B60-7B21-6C7E-0A8A59D1A82B}"/>
                </a:ext>
              </a:extLst>
            </p:cNvPr>
            <p:cNvCxnSpPr>
              <a:cxnSpLocks noChangeShapeType="1"/>
            </p:cNvCxnSpPr>
            <p:nvPr/>
          </p:nvCxnSpPr>
          <p:spPr bwMode="auto">
            <a:xfrm flipV="1">
              <a:off x="3679826" y="4303713"/>
              <a:ext cx="507137" cy="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Freeform 50">
              <a:extLst>
                <a:ext uri="{FF2B5EF4-FFF2-40B4-BE49-F238E27FC236}">
                  <a16:creationId xmlns:a16="http://schemas.microsoft.com/office/drawing/2014/main" id="{39438A20-DF42-737E-FAD4-89981861749F}"/>
                </a:ext>
              </a:extLst>
            </p:cNvPr>
            <p:cNvSpPr>
              <a:spLocks/>
            </p:cNvSpPr>
            <p:nvPr/>
          </p:nvSpPr>
          <p:spPr bwMode="auto">
            <a:xfrm>
              <a:off x="5097643" y="3586164"/>
              <a:ext cx="1062904" cy="711200"/>
            </a:xfrm>
            <a:custGeom>
              <a:avLst/>
              <a:gdLst>
                <a:gd name="T0" fmla="*/ 0 w 531"/>
                <a:gd name="T1" fmla="*/ 448 h 448"/>
                <a:gd name="T2" fmla="*/ 209 w 531"/>
                <a:gd name="T3" fmla="*/ 448 h 448"/>
                <a:gd name="T4" fmla="*/ 209 w 531"/>
                <a:gd name="T5" fmla="*/ 0 h 448"/>
                <a:gd name="T6" fmla="*/ 531 w 531"/>
                <a:gd name="T7" fmla="*/ 0 h 448"/>
              </a:gdLst>
              <a:ahLst/>
              <a:cxnLst>
                <a:cxn ang="0">
                  <a:pos x="T0" y="T1"/>
                </a:cxn>
                <a:cxn ang="0">
                  <a:pos x="T2" y="T3"/>
                </a:cxn>
                <a:cxn ang="0">
                  <a:pos x="T4" y="T5"/>
                </a:cxn>
                <a:cxn ang="0">
                  <a:pos x="T6" y="T7"/>
                </a:cxn>
              </a:cxnLst>
              <a:rect l="0" t="0" r="r" b="b"/>
              <a:pathLst>
                <a:path w="531" h="448">
                  <a:moveTo>
                    <a:pt x="0" y="448"/>
                  </a:moveTo>
                  <a:lnTo>
                    <a:pt x="209" y="448"/>
                  </a:lnTo>
                  <a:lnTo>
                    <a:pt x="209" y="0"/>
                  </a:lnTo>
                  <a:lnTo>
                    <a:pt x="531"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58">
              <a:extLst>
                <a:ext uri="{FF2B5EF4-FFF2-40B4-BE49-F238E27FC236}">
                  <a16:creationId xmlns:a16="http://schemas.microsoft.com/office/drawing/2014/main" id="{A0B2E8AB-7697-DDF3-D197-65DED92DD356}"/>
                </a:ext>
              </a:extLst>
            </p:cNvPr>
            <p:cNvSpPr txBox="1">
              <a:spLocks noChangeArrowheads="1"/>
            </p:cNvSpPr>
            <p:nvPr/>
          </p:nvSpPr>
          <p:spPr bwMode="auto">
            <a:xfrm>
              <a:off x="6827900" y="2186699"/>
              <a:ext cx="519992"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Line</a:t>
              </a:r>
              <a:endParaRPr lang="en-GB" altLang="x-none" sz="1400" dirty="0"/>
            </a:p>
          </p:txBody>
        </p:sp>
        <p:cxnSp>
          <p:nvCxnSpPr>
            <p:cNvPr id="19" name="AutoShape 59">
              <a:extLst>
                <a:ext uri="{FF2B5EF4-FFF2-40B4-BE49-F238E27FC236}">
                  <a16:creationId xmlns:a16="http://schemas.microsoft.com/office/drawing/2014/main" id="{657E4D54-8AC9-98BC-9E11-7ADA91750CBE}"/>
                </a:ext>
              </a:extLst>
            </p:cNvPr>
            <p:cNvCxnSpPr>
              <a:cxnSpLocks noChangeShapeType="1"/>
            </p:cNvCxnSpPr>
            <p:nvPr/>
          </p:nvCxnSpPr>
          <p:spPr bwMode="auto">
            <a:xfrm>
              <a:off x="7087896" y="2496657"/>
              <a:ext cx="0" cy="707606"/>
            </a:xfrm>
            <a:prstGeom prst="straightConnector1">
              <a:avLst/>
            </a:prstGeom>
            <a:noFill/>
            <a:ln w="38100">
              <a:solidFill>
                <a:srgbClr val="00B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 Box 60">
              <a:extLst>
                <a:ext uri="{FF2B5EF4-FFF2-40B4-BE49-F238E27FC236}">
                  <a16:creationId xmlns:a16="http://schemas.microsoft.com/office/drawing/2014/main" id="{CCC56E91-B4AB-0B97-E473-EC052D831439}"/>
                </a:ext>
              </a:extLst>
            </p:cNvPr>
            <p:cNvSpPr txBox="1">
              <a:spLocks noChangeArrowheads="1"/>
            </p:cNvSpPr>
            <p:nvPr/>
          </p:nvSpPr>
          <p:spPr bwMode="auto">
            <a:xfrm>
              <a:off x="7999342" y="4112534"/>
              <a:ext cx="114811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Transformer</a:t>
              </a:r>
              <a:endParaRPr lang="en-GB" altLang="x-none" sz="1400" dirty="0"/>
            </a:p>
          </p:txBody>
        </p:sp>
        <p:cxnSp>
          <p:nvCxnSpPr>
            <p:cNvPr id="21" name="AutoShape 61">
              <a:extLst>
                <a:ext uri="{FF2B5EF4-FFF2-40B4-BE49-F238E27FC236}">
                  <a16:creationId xmlns:a16="http://schemas.microsoft.com/office/drawing/2014/main" id="{F0513513-8432-175D-F661-65D1F277BC1D}"/>
                </a:ext>
              </a:extLst>
            </p:cNvPr>
            <p:cNvCxnSpPr>
              <a:cxnSpLocks noChangeShapeType="1"/>
            </p:cNvCxnSpPr>
            <p:nvPr/>
          </p:nvCxnSpPr>
          <p:spPr bwMode="auto">
            <a:xfrm flipV="1">
              <a:off x="8573399" y="3576287"/>
              <a:ext cx="0" cy="471485"/>
            </a:xfrm>
            <a:prstGeom prst="straightConnector1">
              <a:avLst/>
            </a:prstGeom>
            <a:noFill/>
            <a:ln w="38100">
              <a:solidFill>
                <a:srgbClr val="7030A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Text Box 62">
              <a:extLst>
                <a:ext uri="{FF2B5EF4-FFF2-40B4-BE49-F238E27FC236}">
                  <a16:creationId xmlns:a16="http://schemas.microsoft.com/office/drawing/2014/main" id="{D2FE9723-35BE-DF22-9BE1-0AA77E380BD5}"/>
                </a:ext>
              </a:extLst>
            </p:cNvPr>
            <p:cNvSpPr txBox="1">
              <a:spLocks noChangeArrowheads="1"/>
            </p:cNvSpPr>
            <p:nvPr/>
          </p:nvSpPr>
          <p:spPr bwMode="auto">
            <a:xfrm>
              <a:off x="9439230" y="4112534"/>
              <a:ext cx="986465"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Generator</a:t>
              </a:r>
              <a:endParaRPr lang="en-GB" altLang="x-none" sz="1400" dirty="0"/>
            </a:p>
          </p:txBody>
        </p:sp>
        <p:cxnSp>
          <p:nvCxnSpPr>
            <p:cNvPr id="23" name="AutoShape 63">
              <a:extLst>
                <a:ext uri="{FF2B5EF4-FFF2-40B4-BE49-F238E27FC236}">
                  <a16:creationId xmlns:a16="http://schemas.microsoft.com/office/drawing/2014/main" id="{85A64218-F56E-D02F-4552-1E79FEB4BE07}"/>
                </a:ext>
              </a:extLst>
            </p:cNvPr>
            <p:cNvCxnSpPr>
              <a:cxnSpLocks noChangeShapeType="1"/>
            </p:cNvCxnSpPr>
            <p:nvPr/>
          </p:nvCxnSpPr>
          <p:spPr bwMode="auto">
            <a:xfrm flipV="1">
              <a:off x="9932989" y="3576287"/>
              <a:ext cx="0" cy="503232"/>
            </a:xfrm>
            <a:prstGeom prst="straightConnector1">
              <a:avLst/>
            </a:prstGeom>
            <a:noFill/>
            <a:ln w="38100">
              <a:solidFill>
                <a:srgbClr val="FFC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Text Box 64">
              <a:extLst>
                <a:ext uri="{FF2B5EF4-FFF2-40B4-BE49-F238E27FC236}">
                  <a16:creationId xmlns:a16="http://schemas.microsoft.com/office/drawing/2014/main" id="{36C55C06-8F9A-2E16-C409-24596B238273}"/>
                </a:ext>
              </a:extLst>
            </p:cNvPr>
            <p:cNvSpPr txBox="1">
              <a:spLocks noChangeArrowheads="1"/>
            </p:cNvSpPr>
            <p:nvPr/>
          </p:nvSpPr>
          <p:spPr bwMode="auto">
            <a:xfrm>
              <a:off x="3208416" y="4924984"/>
              <a:ext cx="1345538"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Circuit breaker</a:t>
              </a:r>
              <a:endParaRPr lang="en-GB" altLang="x-none" sz="1400" dirty="0"/>
            </a:p>
          </p:txBody>
        </p:sp>
        <p:cxnSp>
          <p:nvCxnSpPr>
            <p:cNvPr id="25" name="AutoShape 65">
              <a:extLst>
                <a:ext uri="{FF2B5EF4-FFF2-40B4-BE49-F238E27FC236}">
                  <a16:creationId xmlns:a16="http://schemas.microsoft.com/office/drawing/2014/main" id="{B2965464-F825-A481-088C-04C36BF3FDFB}"/>
                </a:ext>
              </a:extLst>
            </p:cNvPr>
            <p:cNvCxnSpPr>
              <a:cxnSpLocks noChangeShapeType="1"/>
            </p:cNvCxnSpPr>
            <p:nvPr/>
          </p:nvCxnSpPr>
          <p:spPr bwMode="auto">
            <a:xfrm flipV="1">
              <a:off x="3886200" y="4422778"/>
              <a:ext cx="0" cy="482709"/>
            </a:xfrm>
            <a:prstGeom prst="straightConnector1">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Text Box 66">
              <a:extLst>
                <a:ext uri="{FF2B5EF4-FFF2-40B4-BE49-F238E27FC236}">
                  <a16:creationId xmlns:a16="http://schemas.microsoft.com/office/drawing/2014/main" id="{2C4D76AF-D472-22E1-A029-0D0A70EBC684}"/>
                </a:ext>
              </a:extLst>
            </p:cNvPr>
            <p:cNvSpPr txBox="1">
              <a:spLocks noChangeArrowheads="1"/>
            </p:cNvSpPr>
            <p:nvPr/>
          </p:nvSpPr>
          <p:spPr bwMode="auto">
            <a:xfrm>
              <a:off x="5683289" y="2186699"/>
              <a:ext cx="74922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Busbar</a:t>
              </a:r>
              <a:endParaRPr lang="en-GB" altLang="x-none" sz="1400" dirty="0"/>
            </a:p>
          </p:txBody>
        </p:sp>
        <p:cxnSp>
          <p:nvCxnSpPr>
            <p:cNvPr id="27" name="AutoShape 67">
              <a:extLst>
                <a:ext uri="{FF2B5EF4-FFF2-40B4-BE49-F238E27FC236}">
                  <a16:creationId xmlns:a16="http://schemas.microsoft.com/office/drawing/2014/main" id="{4A7FE4D9-7CEB-6A87-F099-817443DDDAE3}"/>
                </a:ext>
              </a:extLst>
            </p:cNvPr>
            <p:cNvCxnSpPr>
              <a:cxnSpLocks noChangeShapeType="1"/>
            </p:cNvCxnSpPr>
            <p:nvPr/>
          </p:nvCxnSpPr>
          <p:spPr bwMode="auto">
            <a:xfrm flipH="1">
              <a:off x="6063485" y="2496657"/>
              <a:ext cx="1587" cy="468313"/>
            </a:xfrm>
            <a:prstGeom prst="straightConnector1">
              <a:avLst/>
            </a:prstGeom>
            <a:noFill/>
            <a:ln w="381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Freeform 68">
              <a:extLst>
                <a:ext uri="{FF2B5EF4-FFF2-40B4-BE49-F238E27FC236}">
                  <a16:creationId xmlns:a16="http://schemas.microsoft.com/office/drawing/2014/main" id="{8BBB1974-70FF-83EE-AD21-56ED5E114148}"/>
                </a:ext>
              </a:extLst>
            </p:cNvPr>
            <p:cNvSpPr>
              <a:spLocks/>
            </p:cNvSpPr>
            <p:nvPr/>
          </p:nvSpPr>
          <p:spPr bwMode="auto">
            <a:xfrm>
              <a:off x="6160547" y="3587042"/>
              <a:ext cx="406339" cy="371513"/>
            </a:xfrm>
            <a:custGeom>
              <a:avLst/>
              <a:gdLst>
                <a:gd name="T0" fmla="*/ 0 w 144"/>
                <a:gd name="T1" fmla="*/ 0 h 336"/>
                <a:gd name="T2" fmla="*/ 144 w 144"/>
                <a:gd name="T3" fmla="*/ 0 h 336"/>
                <a:gd name="T4" fmla="*/ 144 w 144"/>
                <a:gd name="T5" fmla="*/ 336 h 336"/>
              </a:gdLst>
              <a:ahLst/>
              <a:cxnLst>
                <a:cxn ang="0">
                  <a:pos x="T0" y="T1"/>
                </a:cxn>
                <a:cxn ang="0">
                  <a:pos x="T2" y="T3"/>
                </a:cxn>
                <a:cxn ang="0">
                  <a:pos x="T4" y="T5"/>
                </a:cxn>
              </a:cxnLst>
              <a:rect l="0" t="0" r="r" b="b"/>
              <a:pathLst>
                <a:path w="144" h="336">
                  <a:moveTo>
                    <a:pt x="0" y="0"/>
                  </a:moveTo>
                  <a:lnTo>
                    <a:pt x="144" y="0"/>
                  </a:lnTo>
                  <a:lnTo>
                    <a:pt x="144" y="336"/>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000" tIns="46800" rIns="90000" bIns="46800" anchor="ctr">
              <a:spAutoFit/>
            </a:bodyPr>
            <a:lstStyle/>
            <a:p>
              <a:endParaRPr lang="en-US"/>
            </a:p>
          </p:txBody>
        </p:sp>
        <p:sp>
          <p:nvSpPr>
            <p:cNvPr id="29" name="Text Box 69">
              <a:extLst>
                <a:ext uri="{FF2B5EF4-FFF2-40B4-BE49-F238E27FC236}">
                  <a16:creationId xmlns:a16="http://schemas.microsoft.com/office/drawing/2014/main" id="{F8974185-92A0-15B6-CE6E-3D32F841E35A}"/>
                </a:ext>
              </a:extLst>
            </p:cNvPr>
            <p:cNvSpPr txBox="1">
              <a:spLocks noChangeArrowheads="1"/>
            </p:cNvSpPr>
            <p:nvPr/>
          </p:nvSpPr>
          <p:spPr bwMode="auto">
            <a:xfrm>
              <a:off x="6277234" y="4506221"/>
              <a:ext cx="57930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1400" dirty="0">
                  <a:latin typeface="Arial" charset="0"/>
                </a:rPr>
                <a:t>Load</a:t>
              </a:r>
              <a:endParaRPr lang="en-GB" altLang="x-none" sz="1400" dirty="0"/>
            </a:p>
          </p:txBody>
        </p:sp>
        <p:cxnSp>
          <p:nvCxnSpPr>
            <p:cNvPr id="30" name="AutoShape 70">
              <a:extLst>
                <a:ext uri="{FF2B5EF4-FFF2-40B4-BE49-F238E27FC236}">
                  <a16:creationId xmlns:a16="http://schemas.microsoft.com/office/drawing/2014/main" id="{6BE5929F-ABBC-3154-8A2F-5E30AC7D5EA2}"/>
                </a:ext>
              </a:extLst>
            </p:cNvPr>
            <p:cNvCxnSpPr>
              <a:cxnSpLocks noChangeShapeType="1"/>
            </p:cNvCxnSpPr>
            <p:nvPr/>
          </p:nvCxnSpPr>
          <p:spPr bwMode="auto">
            <a:xfrm flipV="1">
              <a:off x="6566984" y="4012953"/>
              <a:ext cx="2919" cy="503671"/>
            </a:xfrm>
            <a:prstGeom prst="straightConnector1">
              <a:avLst/>
            </a:prstGeom>
            <a:noFill/>
            <a:ln w="38100">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a:extLst>
                <a:ext uri="{FF2B5EF4-FFF2-40B4-BE49-F238E27FC236}">
                  <a16:creationId xmlns:a16="http://schemas.microsoft.com/office/drawing/2014/main" id="{70005D34-C7D1-5D97-E2DA-BD09419204D8}"/>
                </a:ext>
              </a:extLst>
            </p:cNvPr>
            <p:cNvSpPr/>
            <p:nvPr/>
          </p:nvSpPr>
          <p:spPr>
            <a:xfrm>
              <a:off x="4055705"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5E4A1ED7-6155-1016-4EA5-F0F589FC307F}"/>
                </a:ext>
              </a:extLst>
            </p:cNvPr>
            <p:cNvSpPr/>
            <p:nvPr/>
          </p:nvSpPr>
          <p:spPr>
            <a:xfrm>
              <a:off x="3798935" y="4206896"/>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ABEC8988-5298-8F1D-AC2F-90EB4CCCE99F}"/>
                </a:ext>
              </a:extLst>
            </p:cNvPr>
            <p:cNvSpPr/>
            <p:nvPr/>
          </p:nvSpPr>
          <p:spPr>
            <a:xfrm>
              <a:off x="5742952"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BAEA24CE-548D-E8C2-D969-30366F8CF546}"/>
                </a:ext>
              </a:extLst>
            </p:cNvPr>
            <p:cNvSpPr/>
            <p:nvPr/>
          </p:nvSpPr>
          <p:spPr>
            <a:xfrm>
              <a:off x="5745686" y="3485797"/>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381862B9-D1C2-7E2D-F4CE-0FC7C07DAE43}"/>
                </a:ext>
              </a:extLst>
            </p:cNvPr>
            <p:cNvSpPr/>
            <p:nvPr/>
          </p:nvSpPr>
          <p:spPr>
            <a:xfrm>
              <a:off x="6167148" y="3482659"/>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285E36E1-0717-01E3-A096-555647858F64}"/>
                </a:ext>
              </a:extLst>
            </p:cNvPr>
            <p:cNvSpPr/>
            <p:nvPr/>
          </p:nvSpPr>
          <p:spPr>
            <a:xfrm>
              <a:off x="6167148"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A5A4BC24-067E-6CCB-1EB8-F077117B2270}"/>
                </a:ext>
              </a:extLst>
            </p:cNvPr>
            <p:cNvSpPr/>
            <p:nvPr/>
          </p:nvSpPr>
          <p:spPr>
            <a:xfrm>
              <a:off x="7748591"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06DDE6B0-B1FA-BAFE-1AC1-6B7FE77EBCA3}"/>
                </a:ext>
              </a:extLst>
            </p:cNvPr>
            <p:cNvSpPr/>
            <p:nvPr/>
          </p:nvSpPr>
          <p:spPr>
            <a:xfrm>
              <a:off x="2648162"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847D846C-8A97-4AD7-D4FC-E06366BB63B5}"/>
                </a:ext>
              </a:extLst>
            </p:cNvPr>
            <p:cNvSpPr/>
            <p:nvPr/>
          </p:nvSpPr>
          <p:spPr>
            <a:xfrm>
              <a:off x="5188637" y="4206896"/>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6">
              <a:extLst>
                <a:ext uri="{FF2B5EF4-FFF2-40B4-BE49-F238E27FC236}">
                  <a16:creationId xmlns:a16="http://schemas.microsoft.com/office/drawing/2014/main" id="{9BFF5CBA-871C-5B82-06F0-8E0BAC64A230}"/>
                </a:ext>
              </a:extLst>
            </p:cNvPr>
            <p:cNvGrpSpPr>
              <a:grpSpLocks/>
            </p:cNvGrpSpPr>
            <p:nvPr/>
          </p:nvGrpSpPr>
          <p:grpSpPr bwMode="auto">
            <a:xfrm>
              <a:off x="4186963" y="4037014"/>
              <a:ext cx="914400" cy="533400"/>
              <a:chOff x="1056" y="1056"/>
              <a:chExt cx="576" cy="336"/>
            </a:xfrm>
          </p:grpSpPr>
          <p:sp>
            <p:nvSpPr>
              <p:cNvPr id="42" name="Oval 37">
                <a:extLst>
                  <a:ext uri="{FF2B5EF4-FFF2-40B4-BE49-F238E27FC236}">
                    <a16:creationId xmlns:a16="http://schemas.microsoft.com/office/drawing/2014/main" id="{1E53DEA5-C0D2-5FEF-9615-5D1AD9580301}"/>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Oval 38">
                <a:extLst>
                  <a:ext uri="{FF2B5EF4-FFF2-40B4-BE49-F238E27FC236}">
                    <a16:creationId xmlns:a16="http://schemas.microsoft.com/office/drawing/2014/main" id="{27E0077B-9D5E-1038-95D8-F1097C220B7E}"/>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 name="Rectangle 40">
              <a:extLst>
                <a:ext uri="{FF2B5EF4-FFF2-40B4-BE49-F238E27FC236}">
                  <a16:creationId xmlns:a16="http://schemas.microsoft.com/office/drawing/2014/main" id="{DD830550-7157-2BC1-6CFA-504529C4881D}"/>
                </a:ext>
              </a:extLst>
            </p:cNvPr>
            <p:cNvSpPr/>
            <p:nvPr/>
          </p:nvSpPr>
          <p:spPr>
            <a:xfrm>
              <a:off x="9275063" y="31734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000518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1937-C69A-63AE-4E2C-BE6D9FE63BB1}"/>
              </a:ext>
            </a:extLst>
          </p:cNvPr>
          <p:cNvSpPr>
            <a:spLocks noGrp="1"/>
          </p:cNvSpPr>
          <p:nvPr>
            <p:ph type="title"/>
          </p:nvPr>
        </p:nvSpPr>
        <p:spPr/>
        <p:txBody>
          <a:bodyPr/>
          <a:lstStyle/>
          <a:p>
            <a:r>
              <a:rPr lang="en-GB" altLang="x-none" sz="4400" dirty="0">
                <a:ea typeface="Arial" charset="0"/>
                <a:cs typeface="Arial" charset="0"/>
              </a:rPr>
              <a:t>One-line diagram for a 39-bus system</a:t>
            </a:r>
            <a:endParaRPr lang="en-US" dirty="0"/>
          </a:p>
        </p:txBody>
      </p:sp>
      <p:sp>
        <p:nvSpPr>
          <p:cNvPr id="4" name="Date Placeholder 3">
            <a:extLst>
              <a:ext uri="{FF2B5EF4-FFF2-40B4-BE49-F238E27FC236}">
                <a16:creationId xmlns:a16="http://schemas.microsoft.com/office/drawing/2014/main" id="{E6ECF1C3-A161-15A9-8537-354F5786CA1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639C723-48FE-8E24-97D4-204D0EB92A51}"/>
              </a:ext>
            </a:extLst>
          </p:cNvPr>
          <p:cNvSpPr>
            <a:spLocks noGrp="1"/>
          </p:cNvSpPr>
          <p:nvPr>
            <p:ph type="sldNum" sz="quarter" idx="12"/>
          </p:nvPr>
        </p:nvSpPr>
        <p:spPr/>
        <p:txBody>
          <a:bodyPr/>
          <a:lstStyle/>
          <a:p>
            <a:fld id="{697646A6-6B76-9347-9EA0-ECEE7D8FD72D}" type="slidenum">
              <a:rPr lang="en-US" smtClean="0"/>
              <a:t>62</a:t>
            </a:fld>
            <a:endParaRPr lang="en-US"/>
          </a:p>
        </p:txBody>
      </p:sp>
      <p:graphicFrame>
        <p:nvGraphicFramePr>
          <p:cNvPr id="6" name="Object 3">
            <a:extLst>
              <a:ext uri="{FF2B5EF4-FFF2-40B4-BE49-F238E27FC236}">
                <a16:creationId xmlns:a16="http://schemas.microsoft.com/office/drawing/2014/main" id="{E88F8D46-3E88-4729-3907-F78F5AC8E408}"/>
              </a:ext>
            </a:extLst>
          </p:cNvPr>
          <p:cNvGraphicFramePr>
            <a:graphicFrameLocks noChangeAspect="1"/>
          </p:cNvGraphicFramePr>
          <p:nvPr>
            <p:extLst>
              <p:ext uri="{D42A27DB-BD31-4B8C-83A1-F6EECF244321}">
                <p14:modId xmlns:p14="http://schemas.microsoft.com/office/powerpoint/2010/main" val="3677697391"/>
              </p:ext>
            </p:extLst>
          </p:nvPr>
        </p:nvGraphicFramePr>
        <p:xfrm>
          <a:off x="2019300" y="1547874"/>
          <a:ext cx="8153400" cy="5218113"/>
        </p:xfrm>
        <a:graphic>
          <a:graphicData uri="http://schemas.openxmlformats.org/presentationml/2006/ole">
            <mc:AlternateContent xmlns:mc="http://schemas.openxmlformats.org/markup-compatibility/2006">
              <mc:Choice xmlns:v="urn:schemas-microsoft-com:vml" Requires="v">
                <p:oleObj name="Bitmap Image" r:id="rId2" imgW="7830643" imgH="5009524" progId="Paint.Picture">
                  <p:embed/>
                </p:oleObj>
              </mc:Choice>
              <mc:Fallback>
                <p:oleObj name="Bitmap Image" r:id="rId2" imgW="7830643" imgH="5009524" progId="Paint.Picture">
                  <p:embed/>
                  <p:pic>
                    <p:nvPicPr>
                      <p:cNvPr id="993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547874"/>
                        <a:ext cx="815340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5580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2EBF-08E5-0A29-9603-A10B295507F0}"/>
              </a:ext>
            </a:extLst>
          </p:cNvPr>
          <p:cNvSpPr>
            <a:spLocks noGrp="1"/>
          </p:cNvSpPr>
          <p:nvPr>
            <p:ph type="title"/>
          </p:nvPr>
        </p:nvSpPr>
        <p:spPr/>
        <p:txBody>
          <a:bodyPr/>
          <a:lstStyle/>
          <a:p>
            <a:r>
              <a:rPr lang="en-US" dirty="0"/>
              <a:t>Per-unit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CA684D0-8236-0C3B-0041-712F93B2947E}"/>
                  </a:ext>
                </a:extLst>
              </p:cNvPr>
              <p:cNvSpPr>
                <a:spLocks noGrp="1"/>
              </p:cNvSpPr>
              <p:nvPr>
                <p:ph idx="1"/>
              </p:nvPr>
            </p:nvSpPr>
            <p:spPr/>
            <p:txBody>
              <a:bodyPr/>
              <a:lstStyle/>
              <a:p>
                <a:r>
                  <a:rPr lang="en-US" dirty="0"/>
                  <a:t>Normalization of the various quantities</a:t>
                </a:r>
              </a:p>
              <a:p>
                <a:endParaRPr lang="en-US" dirty="0"/>
              </a:p>
              <a:p>
                <a:endParaRPr lang="en-US" dirty="0"/>
              </a:p>
              <a:p>
                <a:endParaRPr lang="en-US" dirty="0"/>
              </a:p>
              <a:p>
                <a:endParaRPr lang="en-US" dirty="0"/>
              </a:p>
              <a:p>
                <a:r>
                  <a:rPr lang="en-US" dirty="0"/>
                  <a:t>Simplifies the analysis</a:t>
                </a:r>
              </a:p>
              <a:p>
                <a:pPr lvl="1"/>
                <a:r>
                  <a:rPr lang="en-US" dirty="0"/>
                  <a:t>Removes most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3</m:t>
                        </m:r>
                      </m:e>
                    </m:rad>
                  </m:oMath>
                </a14:m>
                <a:r>
                  <a:rPr lang="en-US" dirty="0"/>
                  <a:t> factors</a:t>
                </a:r>
              </a:p>
              <a:p>
                <a:pPr lvl="1"/>
                <a:r>
                  <a:rPr lang="en-US" dirty="0"/>
                  <a:t>No difference between single-phase and three-phase</a:t>
                </a:r>
              </a:p>
              <a:p>
                <a:endParaRPr lang="en-US" dirty="0"/>
              </a:p>
            </p:txBody>
          </p:sp>
        </mc:Choice>
        <mc:Fallback xmlns="">
          <p:sp>
            <p:nvSpPr>
              <p:cNvPr id="5" name="Content Placeholder 4">
                <a:extLst>
                  <a:ext uri="{FF2B5EF4-FFF2-40B4-BE49-F238E27FC236}">
                    <a16:creationId xmlns:a16="http://schemas.microsoft.com/office/drawing/2014/main" id="{BCA684D0-8236-0C3B-0041-712F93B2947E}"/>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1153B52-1D9B-D80A-F1E4-389C42FBDC42}"/>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877B9D09-A97D-9C13-A0EF-A7B464DB04A0}"/>
              </a:ext>
            </a:extLst>
          </p:cNvPr>
          <p:cNvSpPr>
            <a:spLocks noGrp="1"/>
          </p:cNvSpPr>
          <p:nvPr>
            <p:ph type="sldNum" sz="quarter" idx="12"/>
          </p:nvPr>
        </p:nvSpPr>
        <p:spPr/>
        <p:txBody>
          <a:bodyPr/>
          <a:lstStyle/>
          <a:p>
            <a:fld id="{697646A6-6B76-9347-9EA0-ECEE7D8FD72D}" type="slidenum">
              <a:rPr lang="en-US" smtClean="0"/>
              <a:t>63</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00DE0A-5E75-AA45-CDC4-B47F01067CC6}"/>
                  </a:ext>
                </a:extLst>
              </p:cNvPr>
              <p:cNvSpPr/>
              <p:nvPr/>
            </p:nvSpPr>
            <p:spPr>
              <a:xfrm>
                <a:off x="1905724" y="2354850"/>
                <a:ext cx="7708200" cy="850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𝑝𝑒𝑟</m:t>
                      </m:r>
                      <m:r>
                        <a:rPr lang="en-US" sz="2400" i="0">
                          <a:latin typeface="Cambria Math" panose="02040503050406030204" pitchFamily="18" charset="0"/>
                        </a:rPr>
                        <m:t> </m:t>
                      </m:r>
                      <m:r>
                        <a:rPr lang="en-US" sz="2400" i="1">
                          <a:latin typeface="Cambria Math" panose="02040503050406030204" pitchFamily="18" charset="0"/>
                        </a:rPr>
                        <m:t>𝑢𝑛𝑖𝑡</m:t>
                      </m:r>
                      <m:r>
                        <a:rPr lang="en-US" sz="2400" i="0">
                          <a:latin typeface="Cambria Math" panose="02040503050406030204" pitchFamily="18" charset="0"/>
                        </a:rPr>
                        <m:t> </m:t>
                      </m:r>
                      <m:r>
                        <a:rPr lang="en-US" sz="2400" i="1">
                          <a:latin typeface="Cambria Math" panose="02040503050406030204" pitchFamily="18" charset="0"/>
                        </a:rPr>
                        <m:t>𝑞𝑢𝑎𝑛𝑡𝑖𝑡𝑦</m:t>
                      </m:r>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𝑞𝑢𝑎𝑛𝑡𝑖𝑡𝑦</m:t>
                          </m:r>
                          <m:r>
                            <a:rPr lang="en-US" sz="2400" i="0">
                              <a:latin typeface="Cambria Math" panose="02040503050406030204" pitchFamily="18" charset="0"/>
                            </a:rPr>
                            <m:t> </m:t>
                          </m:r>
                          <m:r>
                            <a:rPr lang="en-US" sz="2400" i="1">
                              <a:latin typeface="Cambria Math" panose="02040503050406030204" pitchFamily="18" charset="0"/>
                            </a:rPr>
                            <m:t>𝑖𝑛</m:t>
                          </m:r>
                          <m:r>
                            <a:rPr lang="en-US" sz="2400" i="0">
                              <a:latin typeface="Cambria Math" panose="02040503050406030204" pitchFamily="18" charset="0"/>
                            </a:rPr>
                            <m:t> </m:t>
                          </m:r>
                          <m:r>
                            <a:rPr lang="en-US" sz="2400" i="1">
                              <a:latin typeface="Cambria Math" panose="02040503050406030204" pitchFamily="18" charset="0"/>
                            </a:rPr>
                            <m:t>𝑆𝐼</m:t>
                          </m:r>
                          <m:r>
                            <a:rPr lang="en-US" sz="2400" i="0">
                              <a:latin typeface="Cambria Math" panose="02040503050406030204" pitchFamily="18" charset="0"/>
                            </a:rPr>
                            <m:t> </m:t>
                          </m:r>
                          <m:r>
                            <a:rPr lang="en-US" sz="2400" i="1">
                              <a:latin typeface="Cambria Math" panose="02040503050406030204" pitchFamily="18" charset="0"/>
                            </a:rPr>
                            <m:t>𝑢𝑛𝑖𝑡𝑠</m:t>
                          </m:r>
                        </m:num>
                        <m:den>
                          <m:r>
                            <a:rPr lang="en-US" sz="2400" i="1">
                              <a:latin typeface="Cambria Math" panose="02040503050406030204" pitchFamily="18" charset="0"/>
                            </a:rPr>
                            <m:t>𝑏𝑎𝑠𝑒</m:t>
                          </m:r>
                          <m:r>
                            <a:rPr lang="en-US" sz="2400" i="0">
                              <a:latin typeface="Cambria Math" panose="02040503050406030204" pitchFamily="18" charset="0"/>
                            </a:rPr>
                            <m:t> </m:t>
                          </m:r>
                          <m:r>
                            <a:rPr lang="en-US" sz="2400" i="1">
                              <a:latin typeface="Cambria Math" panose="02040503050406030204" pitchFamily="18" charset="0"/>
                            </a:rPr>
                            <m:t>𝑣𝑎𝑙𝑢𝑒</m:t>
                          </m:r>
                          <m:r>
                            <a:rPr lang="en-US" sz="2400" i="0">
                              <a:latin typeface="Cambria Math" panose="02040503050406030204" pitchFamily="18" charset="0"/>
                            </a:rPr>
                            <m:t> </m:t>
                          </m:r>
                          <m:r>
                            <a:rPr lang="en-US" sz="2400" i="1">
                              <a:latin typeface="Cambria Math" panose="02040503050406030204" pitchFamily="18" charset="0"/>
                            </a:rPr>
                            <m:t>𝑜𝑓</m:t>
                          </m:r>
                          <m:r>
                            <a:rPr lang="en-US" sz="2400" i="0">
                              <a:latin typeface="Cambria Math" panose="02040503050406030204" pitchFamily="18" charset="0"/>
                            </a:rPr>
                            <m:t> </m:t>
                          </m:r>
                          <m:r>
                            <a:rPr lang="en-US" sz="2400" i="1">
                              <a:latin typeface="Cambria Math" panose="02040503050406030204" pitchFamily="18" charset="0"/>
                            </a:rPr>
                            <m:t>𝑞𝑢𝑎𝑛𝑡𝑖𝑡𝑦</m:t>
                          </m:r>
                          <m:r>
                            <a:rPr lang="en-US" sz="2400" i="0">
                              <a:latin typeface="Cambria Math" panose="02040503050406030204" pitchFamily="18" charset="0"/>
                            </a:rPr>
                            <m:t> </m:t>
                          </m:r>
                          <m:r>
                            <a:rPr lang="en-US" sz="2400" i="1">
                              <a:latin typeface="Cambria Math" panose="02040503050406030204" pitchFamily="18" charset="0"/>
                            </a:rPr>
                            <m:t>𝑖𝑛</m:t>
                          </m:r>
                          <m:r>
                            <a:rPr lang="en-US" sz="2400" i="0">
                              <a:latin typeface="Cambria Math" panose="02040503050406030204" pitchFamily="18" charset="0"/>
                            </a:rPr>
                            <m:t> </m:t>
                          </m:r>
                          <m:r>
                            <a:rPr lang="en-US" sz="2400" i="1">
                              <a:latin typeface="Cambria Math" panose="02040503050406030204" pitchFamily="18" charset="0"/>
                            </a:rPr>
                            <m:t>𝑆𝐼</m:t>
                          </m:r>
                          <m:r>
                            <a:rPr lang="en-US" sz="2400" i="0">
                              <a:latin typeface="Cambria Math" panose="02040503050406030204" pitchFamily="18" charset="0"/>
                            </a:rPr>
                            <m:t> </m:t>
                          </m:r>
                          <m:r>
                            <a:rPr lang="en-US" sz="2400" i="1">
                              <a:latin typeface="Cambria Math" panose="02040503050406030204" pitchFamily="18" charset="0"/>
                            </a:rPr>
                            <m:t>𝑢𝑛𝑖𝑡𝑠</m:t>
                          </m:r>
                        </m:den>
                      </m:f>
                    </m:oMath>
                  </m:oMathPara>
                </a14:m>
                <a:endParaRPr lang="en-US" sz="2400" dirty="0"/>
              </a:p>
            </p:txBody>
          </p:sp>
        </mc:Choice>
        <mc:Fallback xmlns="">
          <p:sp>
            <p:nvSpPr>
              <p:cNvPr id="6" name="Rectangle 5">
                <a:extLst>
                  <a:ext uri="{FF2B5EF4-FFF2-40B4-BE49-F238E27FC236}">
                    <a16:creationId xmlns:a16="http://schemas.microsoft.com/office/drawing/2014/main" id="{8600DE0A-5E75-AA45-CDC4-B47F01067CC6}"/>
                  </a:ext>
                </a:extLst>
              </p:cNvPr>
              <p:cNvSpPr>
                <a:spLocks noRot="1" noChangeAspect="1" noMove="1" noResize="1" noEditPoints="1" noAdjustHandles="1" noChangeArrowheads="1" noChangeShapeType="1" noTextEdit="1"/>
              </p:cNvSpPr>
              <p:nvPr/>
            </p:nvSpPr>
            <p:spPr>
              <a:xfrm>
                <a:off x="1905724" y="2354850"/>
                <a:ext cx="7708200" cy="850939"/>
              </a:xfrm>
              <a:prstGeom prst="rect">
                <a:avLst/>
              </a:prstGeom>
              <a:blipFill>
                <a:blip r:embed="rId3"/>
                <a:stretch>
                  <a:fillRect t="-2941" b="-11765"/>
                </a:stretch>
              </a:blipFill>
            </p:spPr>
            <p:txBody>
              <a:bodyPr/>
              <a:lstStyle/>
              <a:p>
                <a:r>
                  <a:rPr lang="en-US">
                    <a:noFill/>
                  </a:rPr>
                  <a:t> </a:t>
                </a:r>
              </a:p>
            </p:txBody>
          </p:sp>
        </mc:Fallback>
      </mc:AlternateContent>
    </p:spTree>
    <p:extLst>
      <p:ext uri="{BB962C8B-B14F-4D97-AF65-F5344CB8AC3E}">
        <p14:creationId xmlns:p14="http://schemas.microsoft.com/office/powerpoint/2010/main" val="27775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DB42-2987-88D5-3D78-FB8BB84B3506}"/>
              </a:ext>
            </a:extLst>
          </p:cNvPr>
          <p:cNvSpPr>
            <a:spLocks noGrp="1"/>
          </p:cNvSpPr>
          <p:nvPr>
            <p:ph type="title"/>
          </p:nvPr>
        </p:nvSpPr>
        <p:spPr/>
        <p:txBody>
          <a:bodyPr/>
          <a:lstStyle/>
          <a:p>
            <a:r>
              <a:rPr lang="en-US" dirty="0"/>
              <a:t>Example 4.5: Per-unit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12468F-F8EF-927B-23D4-96622A0DC080}"/>
                  </a:ext>
                </a:extLst>
              </p:cNvPr>
              <p:cNvSpPr>
                <a:spLocks noGrp="1"/>
              </p:cNvSpPr>
              <p:nvPr>
                <p:ph idx="1"/>
              </p:nvPr>
            </p:nvSpPr>
            <p:spPr/>
            <p:txBody>
              <a:bodyPr/>
              <a:lstStyle/>
              <a:p>
                <a:r>
                  <a:rPr lang="en-US" dirty="0"/>
                  <a:t>Voltage at a particular node is </a:t>
                </a:r>
                <a14:m>
                  <m:oMath xmlns:m="http://schemas.openxmlformats.org/officeDocument/2006/math">
                    <m:r>
                      <a:rPr lang="en-US">
                        <a:latin typeface="Cambria Math" panose="02040503050406030204" pitchFamily="18" charset="0"/>
                      </a:rPr>
                      <m:t>127</m:t>
                    </m:r>
                    <m:r>
                      <a:rPr lang="en-US" i="1">
                        <a:latin typeface="Cambria Math" panose="02040503050406030204" pitchFamily="18" charset="0"/>
                      </a:rPr>
                      <m:t>∠30°</m:t>
                    </m:r>
                  </m:oMath>
                </a14:m>
                <a:r>
                  <a:rPr lang="en-US" dirty="0"/>
                  <a:t> kV</a:t>
                </a:r>
                <a:r>
                  <a:rPr lang="en-US" dirty="0">
                    <a:effectLst/>
                  </a:rPr>
                  <a:t> </a:t>
                </a:r>
              </a:p>
              <a:p>
                <a:r>
                  <a:rPr lang="en-US" dirty="0"/>
                  <a:t>Nominal or base value for voltages at that node is 132 kV </a:t>
                </a:r>
              </a:p>
              <a:p>
                <a:r>
                  <a:rPr lang="en-US" dirty="0"/>
                  <a:t>Per unit value of this voltage:</a:t>
                </a:r>
              </a:p>
              <a:p>
                <a:endParaRPr lang="en-US" dirty="0"/>
              </a:p>
              <a:p>
                <a:endParaRPr lang="en-US" dirty="0"/>
              </a:p>
              <a:p>
                <a:endParaRPr lang="en-US" dirty="0"/>
              </a:p>
              <a:p>
                <a:r>
                  <a:rPr lang="en-US" dirty="0"/>
                  <a:t>Per unit quantities are dimensionless</a:t>
                </a:r>
              </a:p>
              <a:p>
                <a:r>
                  <a:rPr lang="en-US" dirty="0"/>
                  <a:t>Normalization affects only magnitude of complex numbers</a:t>
                </a:r>
              </a:p>
              <a:p>
                <a:endParaRPr lang="en-US" dirty="0"/>
              </a:p>
            </p:txBody>
          </p:sp>
        </mc:Choice>
        <mc:Fallback xmlns="">
          <p:sp>
            <p:nvSpPr>
              <p:cNvPr id="3" name="Content Placeholder 2">
                <a:extLst>
                  <a:ext uri="{FF2B5EF4-FFF2-40B4-BE49-F238E27FC236}">
                    <a16:creationId xmlns:a16="http://schemas.microsoft.com/office/drawing/2014/main" id="{3E12468F-F8EF-927B-23D4-96622A0DC080}"/>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783F963-6456-5B94-A469-233F46445E5D}"/>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F55DB38-9755-80A5-7840-AC2B9A10E1ED}"/>
              </a:ext>
            </a:extLst>
          </p:cNvPr>
          <p:cNvSpPr>
            <a:spLocks noGrp="1"/>
          </p:cNvSpPr>
          <p:nvPr>
            <p:ph type="sldNum" sz="quarter" idx="12"/>
          </p:nvPr>
        </p:nvSpPr>
        <p:spPr/>
        <p:txBody>
          <a:bodyPr/>
          <a:lstStyle/>
          <a:p>
            <a:fld id="{697646A6-6B76-9347-9EA0-ECEE7D8FD72D}" type="slidenum">
              <a:rPr lang="en-US" smtClean="0"/>
              <a:t>64</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0234668-BAFD-E97F-B986-076EEB9005D0}"/>
                  </a:ext>
                </a:extLst>
              </p:cNvPr>
              <p:cNvSpPr/>
              <p:nvPr/>
            </p:nvSpPr>
            <p:spPr>
              <a:xfrm>
                <a:off x="3661540" y="3429000"/>
                <a:ext cx="5175712" cy="7936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𝑝𝑢</m:t>
                          </m:r>
                        </m:sup>
                      </m:sSup>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127∠30°</m:t>
                          </m:r>
                          <m:r>
                            <a:rPr lang="en-US" sz="2400" i="1">
                              <a:latin typeface="Cambria Math" panose="02040503050406030204" pitchFamily="18" charset="0"/>
                            </a:rPr>
                            <m:t>𝑘𝑉</m:t>
                          </m:r>
                        </m:num>
                        <m:den>
                          <m:r>
                            <a:rPr lang="en-US" sz="2400" i="0">
                              <a:latin typeface="Cambria Math" panose="02040503050406030204" pitchFamily="18" charset="0"/>
                            </a:rPr>
                            <m:t>132 </m:t>
                          </m:r>
                          <m:r>
                            <a:rPr lang="en-US" sz="2400" i="1">
                              <a:latin typeface="Cambria Math" panose="02040503050406030204" pitchFamily="18" charset="0"/>
                            </a:rPr>
                            <m:t>𝑘𝑉</m:t>
                          </m:r>
                        </m:den>
                      </m:f>
                      <m:r>
                        <a:rPr lang="en-US" sz="2400" i="0">
                          <a:latin typeface="Cambria Math" panose="02040503050406030204" pitchFamily="18" charset="0"/>
                        </a:rPr>
                        <m:t>=0.962 ∠30° </m:t>
                      </m:r>
                      <m:r>
                        <a:rPr lang="en-US" sz="2400" i="1">
                          <a:latin typeface="Cambria Math" panose="02040503050406030204" pitchFamily="18" charset="0"/>
                        </a:rPr>
                        <m:t>𝑝𝑢</m:t>
                      </m:r>
                    </m:oMath>
                  </m:oMathPara>
                </a14:m>
                <a:endParaRPr lang="en-US" sz="2400" dirty="0"/>
              </a:p>
            </p:txBody>
          </p:sp>
        </mc:Choice>
        <mc:Fallback xmlns="">
          <p:sp>
            <p:nvSpPr>
              <p:cNvPr id="6" name="Rectangle 5">
                <a:extLst>
                  <a:ext uri="{FF2B5EF4-FFF2-40B4-BE49-F238E27FC236}">
                    <a16:creationId xmlns:a16="http://schemas.microsoft.com/office/drawing/2014/main" id="{70234668-BAFD-E97F-B986-076EEB9005D0}"/>
                  </a:ext>
                </a:extLst>
              </p:cNvPr>
              <p:cNvSpPr>
                <a:spLocks noRot="1" noChangeAspect="1" noMove="1" noResize="1" noEditPoints="1" noAdjustHandles="1" noChangeArrowheads="1" noChangeShapeType="1" noTextEdit="1"/>
              </p:cNvSpPr>
              <p:nvPr/>
            </p:nvSpPr>
            <p:spPr>
              <a:xfrm>
                <a:off x="3661540" y="3429000"/>
                <a:ext cx="5175712" cy="793615"/>
              </a:xfrm>
              <a:prstGeom prst="rect">
                <a:avLst/>
              </a:prstGeom>
              <a:blipFill>
                <a:blip r:embed="rId3"/>
                <a:stretch>
                  <a:fillRect b="-20635"/>
                </a:stretch>
              </a:blipFill>
            </p:spPr>
            <p:txBody>
              <a:bodyPr/>
              <a:lstStyle/>
              <a:p>
                <a:r>
                  <a:rPr lang="en-US">
                    <a:noFill/>
                  </a:rPr>
                  <a:t> </a:t>
                </a:r>
              </a:p>
            </p:txBody>
          </p:sp>
        </mc:Fallback>
      </mc:AlternateContent>
    </p:spTree>
    <p:extLst>
      <p:ext uri="{BB962C8B-B14F-4D97-AF65-F5344CB8AC3E}">
        <p14:creationId xmlns:p14="http://schemas.microsoft.com/office/powerpoint/2010/main" val="423098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971F-3BED-48F5-DB5A-1D4184BBFB3C}"/>
              </a:ext>
            </a:extLst>
          </p:cNvPr>
          <p:cNvSpPr>
            <a:spLocks noGrp="1"/>
          </p:cNvSpPr>
          <p:nvPr>
            <p:ph type="title"/>
          </p:nvPr>
        </p:nvSpPr>
        <p:spPr/>
        <p:txBody>
          <a:bodyPr>
            <a:noAutofit/>
          </a:bodyPr>
          <a:lstStyle/>
          <a:p>
            <a:r>
              <a:rPr lang="en-US" sz="3600" dirty="0"/>
              <a:t>Choosing the base quantities – </a:t>
            </a:r>
            <a:r>
              <a:rPr lang="en-US" sz="3600" b="1" dirty="0"/>
              <a:t>Single-phase</a:t>
            </a:r>
            <a:r>
              <a:rPr lang="en-US" sz="3600" dirty="0"/>
              <a:t>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07F49F-200F-9211-AA3D-5323108A9C00}"/>
                  </a:ext>
                </a:extLst>
              </p:cNvPr>
              <p:cNvSpPr>
                <a:spLocks noGrp="1"/>
              </p:cNvSpPr>
              <p:nvPr>
                <p:ph idx="1"/>
              </p:nvPr>
            </p:nvSpPr>
            <p:spPr/>
            <p:txBody>
              <a:bodyPr/>
              <a:lstStyle/>
              <a:p>
                <a:pPr marL="514350" indent="-514350">
                  <a:buFont typeface="+mj-lt"/>
                  <a:buAutoNum type="arabicPeriod"/>
                </a:pPr>
                <a:r>
                  <a:rPr lang="en-US" dirty="0"/>
                  <a:t>Choose a common base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oMath>
                </a14:m>
                <a:r>
                  <a:rPr lang="en-US" dirty="0"/>
                  <a:t> for the powers</a:t>
                </a:r>
              </a:p>
              <a:p>
                <a:pPr marL="1114425" lvl="2" indent="-514350"/>
                <a:r>
                  <a:rPr lang="en-US" dirty="0"/>
                  <a:t>Applies to the active, reactive, complex and apparent powers </a:t>
                </a:r>
              </a:p>
              <a:p>
                <a:pPr marL="1114425" lvl="2" indent="-514350"/>
                <a:r>
                  <a:rPr lang="en-US" dirty="0"/>
                  <a:t>Applies to the entire system</a:t>
                </a:r>
              </a:p>
              <a:p>
                <a:pPr marL="1114425" lvl="2" indent="-514350"/>
                <a:r>
                  <a:rPr lang="en-US" dirty="0"/>
                  <a:t>Arbitrary but typically a company standard applies e.g., 100 MVA</a:t>
                </a:r>
              </a:p>
              <a:p>
                <a:pPr marL="1114425" lvl="2" indent="-514350"/>
                <a:r>
                  <a:rPr lang="en-US" dirty="0"/>
                  <a:t>Will be specified in homework assignments and exams</a:t>
                </a:r>
              </a:p>
              <a:p>
                <a:pPr marL="600075" lvl="2" indent="0">
                  <a:buNone/>
                </a:pPr>
                <a:endParaRPr lang="en-US" dirty="0"/>
              </a:p>
              <a:p>
                <a:pPr marL="514350" indent="-514350">
                  <a:buFont typeface="+mj-lt"/>
                  <a:buAutoNum type="arabicPeriod"/>
                </a:pPr>
                <a:r>
                  <a:rPr lang="en-US" dirty="0"/>
                  <a:t>Choose the nominal or rated voltage for each area of the system as the base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𝐵</m:t>
                        </m:r>
                      </m:sub>
                    </m:sSub>
                  </m:oMath>
                </a14:m>
                <a:r>
                  <a:rPr lang="en-US" dirty="0"/>
                  <a:t> for all voltages in that area</a:t>
                </a:r>
              </a:p>
              <a:p>
                <a:pPr marL="1114425" lvl="2" indent="-514350"/>
                <a:r>
                  <a:rPr lang="en-US" dirty="0"/>
                  <a:t>Different areas will have different base voltages</a:t>
                </a:r>
              </a:p>
              <a:p>
                <a:pPr marL="1114425" lvl="2" indent="-514350"/>
                <a:r>
                  <a:rPr lang="en-US" dirty="0"/>
                  <a:t>If a voltage is close to its nominal value, its per unit voltage is close to 1.0 p.u.</a:t>
                </a:r>
              </a:p>
            </p:txBody>
          </p:sp>
        </mc:Choice>
        <mc:Fallback xmlns="">
          <p:sp>
            <p:nvSpPr>
              <p:cNvPr id="3" name="Content Placeholder 2">
                <a:extLst>
                  <a:ext uri="{FF2B5EF4-FFF2-40B4-BE49-F238E27FC236}">
                    <a16:creationId xmlns:a16="http://schemas.microsoft.com/office/drawing/2014/main" id="{5507F49F-200F-9211-AA3D-5323108A9C00}"/>
                  </a:ext>
                </a:extLst>
              </p:cNvPr>
              <p:cNvSpPr>
                <a:spLocks noGrp="1" noRot="1" noChangeAspect="1" noMove="1" noResize="1" noEditPoints="1" noAdjustHandles="1" noChangeArrowheads="1" noChangeShapeType="1" noTextEdit="1"/>
              </p:cNvSpPr>
              <p:nvPr>
                <p:ph idx="1"/>
              </p:nvPr>
            </p:nvSpPr>
            <p:spPr>
              <a:blipFill>
                <a:blip r:embed="rId2"/>
                <a:stretch>
                  <a:fillRect l="-1206" t="-2466" r="-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88F052-59BE-E66D-8FFE-C666366361C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4B714E1-F9B3-C06B-D6BD-D6829A4E90E7}"/>
              </a:ext>
            </a:extLst>
          </p:cNvPr>
          <p:cNvSpPr>
            <a:spLocks noGrp="1"/>
          </p:cNvSpPr>
          <p:nvPr>
            <p:ph type="sldNum" sz="quarter" idx="12"/>
          </p:nvPr>
        </p:nvSpPr>
        <p:spPr/>
        <p:txBody>
          <a:bodyPr/>
          <a:lstStyle/>
          <a:p>
            <a:fld id="{697646A6-6B76-9347-9EA0-ECEE7D8FD72D}" type="slidenum">
              <a:rPr lang="en-US" smtClean="0"/>
              <a:t>65</a:t>
            </a:fld>
            <a:endParaRPr lang="en-US"/>
          </a:p>
        </p:txBody>
      </p:sp>
    </p:spTree>
    <p:extLst>
      <p:ext uri="{BB962C8B-B14F-4D97-AF65-F5344CB8AC3E}">
        <p14:creationId xmlns:p14="http://schemas.microsoft.com/office/powerpoint/2010/main" val="90650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A0A5-487E-D250-712E-4379005FACB0}"/>
              </a:ext>
            </a:extLst>
          </p:cNvPr>
          <p:cNvSpPr>
            <a:spLocks noGrp="1"/>
          </p:cNvSpPr>
          <p:nvPr>
            <p:ph type="title"/>
          </p:nvPr>
        </p:nvSpPr>
        <p:spPr/>
        <p:txBody>
          <a:bodyPr/>
          <a:lstStyle/>
          <a:p>
            <a:r>
              <a:rPr lang="en-US" dirty="0"/>
              <a:t>Example</a:t>
            </a:r>
          </a:p>
        </p:txBody>
      </p:sp>
      <p:sp>
        <p:nvSpPr>
          <p:cNvPr id="4" name="Date Placeholder 3">
            <a:extLst>
              <a:ext uri="{FF2B5EF4-FFF2-40B4-BE49-F238E27FC236}">
                <a16:creationId xmlns:a16="http://schemas.microsoft.com/office/drawing/2014/main" id="{5E24AC15-54F5-A0D9-ED77-E845A8515D48}"/>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6FE5A71-C851-8EFB-1F2D-5778718E27F1}"/>
              </a:ext>
            </a:extLst>
          </p:cNvPr>
          <p:cNvSpPr>
            <a:spLocks noGrp="1"/>
          </p:cNvSpPr>
          <p:nvPr>
            <p:ph type="sldNum" sz="quarter" idx="12"/>
          </p:nvPr>
        </p:nvSpPr>
        <p:spPr/>
        <p:txBody>
          <a:bodyPr/>
          <a:lstStyle/>
          <a:p>
            <a:fld id="{697646A6-6B76-9347-9EA0-ECEE7D8FD72D}" type="slidenum">
              <a:rPr lang="en-US" smtClean="0"/>
              <a:t>66</a:t>
            </a:fld>
            <a:endParaRPr lang="en-US"/>
          </a:p>
        </p:txBody>
      </p:sp>
      <p:grpSp>
        <p:nvGrpSpPr>
          <p:cNvPr id="6" name="Group 5">
            <a:extLst>
              <a:ext uri="{FF2B5EF4-FFF2-40B4-BE49-F238E27FC236}">
                <a16:creationId xmlns:a16="http://schemas.microsoft.com/office/drawing/2014/main" id="{898DDFEF-3534-41B4-DAE1-9500337D0662}"/>
              </a:ext>
            </a:extLst>
          </p:cNvPr>
          <p:cNvGrpSpPr/>
          <p:nvPr/>
        </p:nvGrpSpPr>
        <p:grpSpPr>
          <a:xfrm>
            <a:off x="1854703" y="2896878"/>
            <a:ext cx="8830446" cy="2744412"/>
            <a:chOff x="1854703" y="2896878"/>
            <a:chExt cx="8830446" cy="2744412"/>
          </a:xfrm>
        </p:grpSpPr>
        <p:grpSp>
          <p:nvGrpSpPr>
            <p:cNvPr id="7" name="Group 4">
              <a:extLst>
                <a:ext uri="{FF2B5EF4-FFF2-40B4-BE49-F238E27FC236}">
                  <a16:creationId xmlns:a16="http://schemas.microsoft.com/office/drawing/2014/main" id="{2DC8C73F-9905-30B9-2168-E056F2BF2A2F}"/>
                </a:ext>
              </a:extLst>
            </p:cNvPr>
            <p:cNvGrpSpPr>
              <a:grpSpLocks/>
            </p:cNvGrpSpPr>
            <p:nvPr/>
          </p:nvGrpSpPr>
          <p:grpSpPr bwMode="auto">
            <a:xfrm>
              <a:off x="1854703" y="3449640"/>
              <a:ext cx="555625" cy="555625"/>
              <a:chOff x="1774" y="1738"/>
              <a:chExt cx="828" cy="828"/>
            </a:xfrm>
            <a:solidFill>
              <a:schemeClr val="bg1"/>
            </a:solidFill>
          </p:grpSpPr>
          <p:sp>
            <p:nvSpPr>
              <p:cNvPr id="57" name="Oval 5">
                <a:extLst>
                  <a:ext uri="{FF2B5EF4-FFF2-40B4-BE49-F238E27FC236}">
                    <a16:creationId xmlns:a16="http://schemas.microsoft.com/office/drawing/2014/main" id="{2A86EE8E-3D91-911C-7453-FC86A9F62D99}"/>
                  </a:ext>
                </a:extLst>
              </p:cNvPr>
              <p:cNvSpPr>
                <a:spLocks noChangeArrowheads="1"/>
              </p:cNvSpPr>
              <p:nvPr/>
            </p:nvSpPr>
            <p:spPr bwMode="auto">
              <a:xfrm>
                <a:off x="1774" y="1738"/>
                <a:ext cx="828" cy="82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58" name="Group 6">
                <a:extLst>
                  <a:ext uri="{FF2B5EF4-FFF2-40B4-BE49-F238E27FC236}">
                    <a16:creationId xmlns:a16="http://schemas.microsoft.com/office/drawing/2014/main" id="{DBF8DA0A-56D3-0577-62BF-7C37337CD59A}"/>
                  </a:ext>
                </a:extLst>
              </p:cNvPr>
              <p:cNvGrpSpPr>
                <a:grpSpLocks/>
              </p:cNvGrpSpPr>
              <p:nvPr/>
            </p:nvGrpSpPr>
            <p:grpSpPr bwMode="auto">
              <a:xfrm flipH="1">
                <a:off x="1847" y="1955"/>
                <a:ext cx="685" cy="377"/>
                <a:chOff x="3846" y="3460"/>
                <a:chExt cx="600" cy="235"/>
              </a:xfrm>
              <a:grpFill/>
            </p:grpSpPr>
            <p:grpSp>
              <p:nvGrpSpPr>
                <p:cNvPr id="59" name="Group 7">
                  <a:extLst>
                    <a:ext uri="{FF2B5EF4-FFF2-40B4-BE49-F238E27FC236}">
                      <a16:creationId xmlns:a16="http://schemas.microsoft.com/office/drawing/2014/main" id="{EC70E2CD-EC29-F64C-0B7D-F15CE39BE4B4}"/>
                    </a:ext>
                  </a:extLst>
                </p:cNvPr>
                <p:cNvGrpSpPr>
                  <a:grpSpLocks/>
                </p:cNvGrpSpPr>
                <p:nvPr/>
              </p:nvGrpSpPr>
              <p:grpSpPr bwMode="auto">
                <a:xfrm>
                  <a:off x="3846" y="3572"/>
                  <a:ext cx="302" cy="123"/>
                  <a:chOff x="3846" y="3572"/>
                  <a:chExt cx="302" cy="123"/>
                </a:xfrm>
                <a:grpFill/>
              </p:grpSpPr>
              <p:sp>
                <p:nvSpPr>
                  <p:cNvPr id="63" name="Arc 8">
                    <a:extLst>
                      <a:ext uri="{FF2B5EF4-FFF2-40B4-BE49-F238E27FC236}">
                        <a16:creationId xmlns:a16="http://schemas.microsoft.com/office/drawing/2014/main" id="{18EE5978-9022-0183-F53E-AC88287C50B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4" name="Arc 9">
                    <a:extLst>
                      <a:ext uri="{FF2B5EF4-FFF2-40B4-BE49-F238E27FC236}">
                        <a16:creationId xmlns:a16="http://schemas.microsoft.com/office/drawing/2014/main" id="{3C932DD2-DA49-887C-402C-9F121FC933E4}"/>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60" name="Group 59">
                  <a:extLst>
                    <a:ext uri="{FF2B5EF4-FFF2-40B4-BE49-F238E27FC236}">
                      <a16:creationId xmlns:a16="http://schemas.microsoft.com/office/drawing/2014/main" id="{94D8C568-FCF7-7AAC-4F08-AC5113BC063F}"/>
                    </a:ext>
                  </a:extLst>
                </p:cNvPr>
                <p:cNvGrpSpPr>
                  <a:grpSpLocks/>
                </p:cNvGrpSpPr>
                <p:nvPr/>
              </p:nvGrpSpPr>
              <p:grpSpPr bwMode="auto">
                <a:xfrm flipV="1">
                  <a:off x="4144" y="3460"/>
                  <a:ext cx="302" cy="123"/>
                  <a:chOff x="3846" y="3572"/>
                  <a:chExt cx="302" cy="123"/>
                </a:xfrm>
                <a:grpFill/>
              </p:grpSpPr>
              <p:sp>
                <p:nvSpPr>
                  <p:cNvPr id="61" name="Arc 11">
                    <a:extLst>
                      <a:ext uri="{FF2B5EF4-FFF2-40B4-BE49-F238E27FC236}">
                        <a16:creationId xmlns:a16="http://schemas.microsoft.com/office/drawing/2014/main" id="{4B140B5B-A3D2-0A6C-9C9A-19B83397C717}"/>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2" name="Arc 12">
                    <a:extLst>
                      <a:ext uri="{FF2B5EF4-FFF2-40B4-BE49-F238E27FC236}">
                        <a16:creationId xmlns:a16="http://schemas.microsoft.com/office/drawing/2014/main" id="{68B4C13E-9CCE-087C-D7A6-199DA233D016}"/>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grpSp>
        <p:grpSp>
          <p:nvGrpSpPr>
            <p:cNvPr id="8" name="Group 13">
              <a:extLst>
                <a:ext uri="{FF2B5EF4-FFF2-40B4-BE49-F238E27FC236}">
                  <a16:creationId xmlns:a16="http://schemas.microsoft.com/office/drawing/2014/main" id="{B2D81785-A496-7F56-455F-00BE505B9887}"/>
                </a:ext>
              </a:extLst>
            </p:cNvPr>
            <p:cNvGrpSpPr>
              <a:grpSpLocks/>
            </p:cNvGrpSpPr>
            <p:nvPr/>
          </p:nvGrpSpPr>
          <p:grpSpPr bwMode="auto">
            <a:xfrm>
              <a:off x="2921502" y="3460752"/>
              <a:ext cx="914400" cy="533400"/>
              <a:chOff x="1056" y="1056"/>
              <a:chExt cx="576" cy="336"/>
            </a:xfrm>
          </p:grpSpPr>
          <p:sp>
            <p:nvSpPr>
              <p:cNvPr id="55" name="Oval 14">
                <a:extLst>
                  <a:ext uri="{FF2B5EF4-FFF2-40B4-BE49-F238E27FC236}">
                    <a16:creationId xmlns:a16="http://schemas.microsoft.com/office/drawing/2014/main" id="{7C09E870-2402-63A3-4D97-A647F768B2D0}"/>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56" name="Oval 15">
                <a:extLst>
                  <a:ext uri="{FF2B5EF4-FFF2-40B4-BE49-F238E27FC236}">
                    <a16:creationId xmlns:a16="http://schemas.microsoft.com/office/drawing/2014/main" id="{9FEF1237-F1EE-62A7-7E6D-03602E081A96}"/>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9" name="Group 16">
              <a:extLst>
                <a:ext uri="{FF2B5EF4-FFF2-40B4-BE49-F238E27FC236}">
                  <a16:creationId xmlns:a16="http://schemas.microsoft.com/office/drawing/2014/main" id="{9CBB47BB-5457-2839-1427-43D4701C812A}"/>
                </a:ext>
              </a:extLst>
            </p:cNvPr>
            <p:cNvGrpSpPr>
              <a:grpSpLocks/>
            </p:cNvGrpSpPr>
            <p:nvPr/>
          </p:nvGrpSpPr>
          <p:grpSpPr bwMode="auto">
            <a:xfrm>
              <a:off x="8026902" y="3460752"/>
              <a:ext cx="914400" cy="533400"/>
              <a:chOff x="1056" y="1056"/>
              <a:chExt cx="576" cy="336"/>
            </a:xfrm>
          </p:grpSpPr>
          <p:sp>
            <p:nvSpPr>
              <p:cNvPr id="53" name="Oval 17">
                <a:extLst>
                  <a:ext uri="{FF2B5EF4-FFF2-40B4-BE49-F238E27FC236}">
                    <a16:creationId xmlns:a16="http://schemas.microsoft.com/office/drawing/2014/main" id="{6A39A1E8-EDDB-A480-8055-1BEBF74424B2}"/>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54" name="Oval 18">
                <a:extLst>
                  <a:ext uri="{FF2B5EF4-FFF2-40B4-BE49-F238E27FC236}">
                    <a16:creationId xmlns:a16="http://schemas.microsoft.com/office/drawing/2014/main" id="{604411DE-8729-E03F-48CC-7B1CC8F4CED4}"/>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10" name="Group 19">
              <a:extLst>
                <a:ext uri="{FF2B5EF4-FFF2-40B4-BE49-F238E27FC236}">
                  <a16:creationId xmlns:a16="http://schemas.microsoft.com/office/drawing/2014/main" id="{1762344A-5C60-4F30-E1CA-9406FC6D8814}"/>
                </a:ext>
              </a:extLst>
            </p:cNvPr>
            <p:cNvGrpSpPr>
              <a:grpSpLocks/>
            </p:cNvGrpSpPr>
            <p:nvPr/>
          </p:nvGrpSpPr>
          <p:grpSpPr bwMode="auto">
            <a:xfrm>
              <a:off x="9566778" y="3449640"/>
              <a:ext cx="555625" cy="555625"/>
              <a:chOff x="1774" y="1738"/>
              <a:chExt cx="828" cy="828"/>
            </a:xfrm>
            <a:solidFill>
              <a:schemeClr val="bg1"/>
            </a:solidFill>
          </p:grpSpPr>
          <p:sp>
            <p:nvSpPr>
              <p:cNvPr id="45" name="Oval 20">
                <a:extLst>
                  <a:ext uri="{FF2B5EF4-FFF2-40B4-BE49-F238E27FC236}">
                    <a16:creationId xmlns:a16="http://schemas.microsoft.com/office/drawing/2014/main" id="{47762618-7CE5-8D8D-B822-B763CE2FBDCD}"/>
                  </a:ext>
                </a:extLst>
              </p:cNvPr>
              <p:cNvSpPr>
                <a:spLocks noChangeArrowheads="1"/>
              </p:cNvSpPr>
              <p:nvPr/>
            </p:nvSpPr>
            <p:spPr bwMode="auto">
              <a:xfrm>
                <a:off x="1774" y="1738"/>
                <a:ext cx="828" cy="828"/>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46" name="Group 21">
                <a:extLst>
                  <a:ext uri="{FF2B5EF4-FFF2-40B4-BE49-F238E27FC236}">
                    <a16:creationId xmlns:a16="http://schemas.microsoft.com/office/drawing/2014/main" id="{8D395E41-781E-CDD4-6C9B-ACCBDA86B82C}"/>
                  </a:ext>
                </a:extLst>
              </p:cNvPr>
              <p:cNvGrpSpPr>
                <a:grpSpLocks/>
              </p:cNvGrpSpPr>
              <p:nvPr/>
            </p:nvGrpSpPr>
            <p:grpSpPr bwMode="auto">
              <a:xfrm flipH="1">
                <a:off x="1847" y="1955"/>
                <a:ext cx="685" cy="377"/>
                <a:chOff x="3846" y="3460"/>
                <a:chExt cx="600" cy="235"/>
              </a:xfrm>
              <a:grpFill/>
            </p:grpSpPr>
            <p:grpSp>
              <p:nvGrpSpPr>
                <p:cNvPr id="47" name="Group 22">
                  <a:extLst>
                    <a:ext uri="{FF2B5EF4-FFF2-40B4-BE49-F238E27FC236}">
                      <a16:creationId xmlns:a16="http://schemas.microsoft.com/office/drawing/2014/main" id="{3CDED274-462F-37C8-1D90-F379B069513B}"/>
                    </a:ext>
                  </a:extLst>
                </p:cNvPr>
                <p:cNvGrpSpPr>
                  <a:grpSpLocks/>
                </p:cNvGrpSpPr>
                <p:nvPr/>
              </p:nvGrpSpPr>
              <p:grpSpPr bwMode="auto">
                <a:xfrm>
                  <a:off x="3846" y="3572"/>
                  <a:ext cx="302" cy="123"/>
                  <a:chOff x="3846" y="3572"/>
                  <a:chExt cx="302" cy="123"/>
                </a:xfrm>
                <a:grpFill/>
              </p:grpSpPr>
              <p:sp>
                <p:nvSpPr>
                  <p:cNvPr id="51" name="Arc 23">
                    <a:extLst>
                      <a:ext uri="{FF2B5EF4-FFF2-40B4-BE49-F238E27FC236}">
                        <a16:creationId xmlns:a16="http://schemas.microsoft.com/office/drawing/2014/main" id="{AE494ABF-8978-576D-D349-1E9397BDAC63}"/>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52" name="Arc 24">
                    <a:extLst>
                      <a:ext uri="{FF2B5EF4-FFF2-40B4-BE49-F238E27FC236}">
                        <a16:creationId xmlns:a16="http://schemas.microsoft.com/office/drawing/2014/main" id="{2E5A7405-438A-9BFE-4D89-1D90A3B9AF2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48" name="Group 47">
                  <a:extLst>
                    <a:ext uri="{FF2B5EF4-FFF2-40B4-BE49-F238E27FC236}">
                      <a16:creationId xmlns:a16="http://schemas.microsoft.com/office/drawing/2014/main" id="{B3F18F14-7411-A62C-BF8D-89656F2AE70D}"/>
                    </a:ext>
                  </a:extLst>
                </p:cNvPr>
                <p:cNvGrpSpPr>
                  <a:grpSpLocks/>
                </p:cNvGrpSpPr>
                <p:nvPr/>
              </p:nvGrpSpPr>
              <p:grpSpPr bwMode="auto">
                <a:xfrm flipV="1">
                  <a:off x="4144" y="3460"/>
                  <a:ext cx="302" cy="123"/>
                  <a:chOff x="3846" y="3572"/>
                  <a:chExt cx="302" cy="123"/>
                </a:xfrm>
                <a:grpFill/>
              </p:grpSpPr>
              <p:sp>
                <p:nvSpPr>
                  <p:cNvPr id="49" name="Arc 26">
                    <a:extLst>
                      <a:ext uri="{FF2B5EF4-FFF2-40B4-BE49-F238E27FC236}">
                        <a16:creationId xmlns:a16="http://schemas.microsoft.com/office/drawing/2014/main" id="{77240FE7-2A80-7178-7014-6560778FDAC0}"/>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50" name="Arc 27">
                    <a:extLst>
                      <a:ext uri="{FF2B5EF4-FFF2-40B4-BE49-F238E27FC236}">
                        <a16:creationId xmlns:a16="http://schemas.microsoft.com/office/drawing/2014/main" id="{0876CE59-C88F-F78A-B8D7-C2C685CE134A}"/>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grpSp>
        <p:cxnSp>
          <p:nvCxnSpPr>
            <p:cNvPr id="11" name="AutoShape 28">
              <a:extLst>
                <a:ext uri="{FF2B5EF4-FFF2-40B4-BE49-F238E27FC236}">
                  <a16:creationId xmlns:a16="http://schemas.microsoft.com/office/drawing/2014/main" id="{6BFA8818-4ADF-6F91-A667-04A261BA95FA}"/>
                </a:ext>
              </a:extLst>
            </p:cNvPr>
            <p:cNvCxnSpPr>
              <a:cxnSpLocks noChangeShapeType="1"/>
            </p:cNvCxnSpPr>
            <p:nvPr/>
          </p:nvCxnSpPr>
          <p:spPr bwMode="auto">
            <a:xfrm flipV="1">
              <a:off x="2410328" y="3727452"/>
              <a:ext cx="511174" cy="1"/>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AutoShape 29">
              <a:extLst>
                <a:ext uri="{FF2B5EF4-FFF2-40B4-BE49-F238E27FC236}">
                  <a16:creationId xmlns:a16="http://schemas.microsoft.com/office/drawing/2014/main" id="{BE8A5777-F29D-8198-A3C1-CF649D853891}"/>
                </a:ext>
              </a:extLst>
            </p:cNvPr>
            <p:cNvCxnSpPr>
              <a:cxnSpLocks noChangeShapeType="1"/>
            </p:cNvCxnSpPr>
            <p:nvPr/>
          </p:nvCxnSpPr>
          <p:spPr bwMode="auto">
            <a:xfrm>
              <a:off x="3835902" y="3727452"/>
              <a:ext cx="4191000"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AutoShape 30">
              <a:extLst>
                <a:ext uri="{FF2B5EF4-FFF2-40B4-BE49-F238E27FC236}">
                  <a16:creationId xmlns:a16="http://schemas.microsoft.com/office/drawing/2014/main" id="{263E2488-7541-9E9E-D839-050ABE1B3636}"/>
                </a:ext>
              </a:extLst>
            </p:cNvPr>
            <p:cNvCxnSpPr>
              <a:cxnSpLocks noChangeShapeType="1"/>
            </p:cNvCxnSpPr>
            <p:nvPr/>
          </p:nvCxnSpPr>
          <p:spPr bwMode="auto">
            <a:xfrm>
              <a:off x="8941302" y="3727452"/>
              <a:ext cx="625476" cy="1"/>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Line 33">
              <a:extLst>
                <a:ext uri="{FF2B5EF4-FFF2-40B4-BE49-F238E27FC236}">
                  <a16:creationId xmlns:a16="http://schemas.microsoft.com/office/drawing/2014/main" id="{628C610A-7F1B-3D95-BCF1-CBEC5E6696C4}"/>
                </a:ext>
              </a:extLst>
            </p:cNvPr>
            <p:cNvSpPr>
              <a:spLocks noChangeShapeType="1"/>
            </p:cNvSpPr>
            <p:nvPr/>
          </p:nvSpPr>
          <p:spPr bwMode="auto">
            <a:xfrm>
              <a:off x="5969502" y="3508376"/>
              <a:ext cx="0" cy="787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15" name="Group 39">
              <a:extLst>
                <a:ext uri="{FF2B5EF4-FFF2-40B4-BE49-F238E27FC236}">
                  <a16:creationId xmlns:a16="http://schemas.microsoft.com/office/drawing/2014/main" id="{4B5B4A14-DCDD-A1C1-1EE5-856F17F7FCA3}"/>
                </a:ext>
              </a:extLst>
            </p:cNvPr>
            <p:cNvGrpSpPr>
              <a:grpSpLocks/>
            </p:cNvGrpSpPr>
            <p:nvPr/>
          </p:nvGrpSpPr>
          <p:grpSpPr bwMode="auto">
            <a:xfrm>
              <a:off x="3035803" y="4483102"/>
              <a:ext cx="555625" cy="555625"/>
              <a:chOff x="1354" y="1683"/>
              <a:chExt cx="350" cy="350"/>
            </a:xfrm>
            <a:solidFill>
              <a:schemeClr val="bg1"/>
            </a:solidFill>
          </p:grpSpPr>
          <p:sp>
            <p:nvSpPr>
              <p:cNvPr id="37" name="Oval 40">
                <a:extLst>
                  <a:ext uri="{FF2B5EF4-FFF2-40B4-BE49-F238E27FC236}">
                    <a16:creationId xmlns:a16="http://schemas.microsoft.com/office/drawing/2014/main" id="{CD77F038-2B04-2388-F888-54484E0D4668}"/>
                  </a:ext>
                </a:extLst>
              </p:cNvPr>
              <p:cNvSpPr>
                <a:spLocks noChangeArrowheads="1"/>
              </p:cNvSpPr>
              <p:nvPr/>
            </p:nvSpPr>
            <p:spPr bwMode="auto">
              <a:xfrm rot="5400000">
                <a:off x="1354" y="1683"/>
                <a:ext cx="350" cy="350"/>
              </a:xfrm>
              <a:prstGeom prst="ellipse">
                <a:avLst/>
              </a:pr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38" name="Group 41">
                <a:extLst>
                  <a:ext uri="{FF2B5EF4-FFF2-40B4-BE49-F238E27FC236}">
                    <a16:creationId xmlns:a16="http://schemas.microsoft.com/office/drawing/2014/main" id="{BE79BBDD-F897-FD38-F58D-80476A88DA34}"/>
                  </a:ext>
                </a:extLst>
              </p:cNvPr>
              <p:cNvGrpSpPr>
                <a:grpSpLocks/>
              </p:cNvGrpSpPr>
              <p:nvPr/>
            </p:nvGrpSpPr>
            <p:grpSpPr bwMode="auto">
              <a:xfrm rot="10800000" flipH="1">
                <a:off x="1386" y="1778"/>
                <a:ext cx="289" cy="159"/>
                <a:chOff x="3846" y="3460"/>
                <a:chExt cx="600" cy="235"/>
              </a:xfrm>
              <a:grpFill/>
            </p:grpSpPr>
            <p:grpSp>
              <p:nvGrpSpPr>
                <p:cNvPr id="39" name="Group 42">
                  <a:extLst>
                    <a:ext uri="{FF2B5EF4-FFF2-40B4-BE49-F238E27FC236}">
                      <a16:creationId xmlns:a16="http://schemas.microsoft.com/office/drawing/2014/main" id="{9B7A972E-F844-7642-175C-EE9BC45072D4}"/>
                    </a:ext>
                  </a:extLst>
                </p:cNvPr>
                <p:cNvGrpSpPr>
                  <a:grpSpLocks/>
                </p:cNvGrpSpPr>
                <p:nvPr/>
              </p:nvGrpSpPr>
              <p:grpSpPr bwMode="auto">
                <a:xfrm>
                  <a:off x="3846" y="3572"/>
                  <a:ext cx="302" cy="123"/>
                  <a:chOff x="3846" y="3572"/>
                  <a:chExt cx="302" cy="123"/>
                </a:xfrm>
                <a:grpFill/>
              </p:grpSpPr>
              <p:sp>
                <p:nvSpPr>
                  <p:cNvPr id="43" name="Arc 43">
                    <a:extLst>
                      <a:ext uri="{FF2B5EF4-FFF2-40B4-BE49-F238E27FC236}">
                        <a16:creationId xmlns:a16="http://schemas.microsoft.com/office/drawing/2014/main" id="{40D965D5-C6CC-FEFB-EC06-02AF81BAAA20}"/>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44" name="Arc 44">
                    <a:extLst>
                      <a:ext uri="{FF2B5EF4-FFF2-40B4-BE49-F238E27FC236}">
                        <a16:creationId xmlns:a16="http://schemas.microsoft.com/office/drawing/2014/main" id="{0E033579-7C66-CCA0-0FC4-4D4F0959FD52}"/>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40" name="Group 45">
                  <a:extLst>
                    <a:ext uri="{FF2B5EF4-FFF2-40B4-BE49-F238E27FC236}">
                      <a16:creationId xmlns:a16="http://schemas.microsoft.com/office/drawing/2014/main" id="{7FEC5B1B-10FC-D137-35A8-7E91D873C87A}"/>
                    </a:ext>
                  </a:extLst>
                </p:cNvPr>
                <p:cNvGrpSpPr>
                  <a:grpSpLocks/>
                </p:cNvGrpSpPr>
                <p:nvPr/>
              </p:nvGrpSpPr>
              <p:grpSpPr bwMode="auto">
                <a:xfrm flipV="1">
                  <a:off x="4144" y="3460"/>
                  <a:ext cx="302" cy="123"/>
                  <a:chOff x="3846" y="3572"/>
                  <a:chExt cx="302" cy="123"/>
                </a:xfrm>
                <a:grpFill/>
              </p:grpSpPr>
              <p:sp>
                <p:nvSpPr>
                  <p:cNvPr id="41" name="Arc 46">
                    <a:extLst>
                      <a:ext uri="{FF2B5EF4-FFF2-40B4-BE49-F238E27FC236}">
                        <a16:creationId xmlns:a16="http://schemas.microsoft.com/office/drawing/2014/main" id="{62979943-164E-0E92-BAB2-AAB7F43E9972}"/>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42" name="Arc 47">
                    <a:extLst>
                      <a:ext uri="{FF2B5EF4-FFF2-40B4-BE49-F238E27FC236}">
                        <a16:creationId xmlns:a16="http://schemas.microsoft.com/office/drawing/2014/main" id="{03E7093B-06FF-7E1D-7659-BD0A99A5A74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grpSp>
        <p:cxnSp>
          <p:nvCxnSpPr>
            <p:cNvPr id="16" name="AutoShape 48">
              <a:extLst>
                <a:ext uri="{FF2B5EF4-FFF2-40B4-BE49-F238E27FC236}">
                  <a16:creationId xmlns:a16="http://schemas.microsoft.com/office/drawing/2014/main" id="{A29AD755-AAC6-1490-1D79-58421EC58D31}"/>
                </a:ext>
              </a:extLst>
            </p:cNvPr>
            <p:cNvCxnSpPr>
              <a:cxnSpLocks noChangeShapeType="1"/>
            </p:cNvCxnSpPr>
            <p:nvPr/>
          </p:nvCxnSpPr>
          <p:spPr bwMode="auto">
            <a:xfrm flipV="1">
              <a:off x="3591428" y="4760913"/>
              <a:ext cx="507137" cy="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Freeform 50">
              <a:extLst>
                <a:ext uri="{FF2B5EF4-FFF2-40B4-BE49-F238E27FC236}">
                  <a16:creationId xmlns:a16="http://schemas.microsoft.com/office/drawing/2014/main" id="{6B7A2C21-E5D4-7270-AD6E-4FE0E9D59900}"/>
                </a:ext>
              </a:extLst>
            </p:cNvPr>
            <p:cNvSpPr>
              <a:spLocks/>
            </p:cNvSpPr>
            <p:nvPr/>
          </p:nvSpPr>
          <p:spPr bwMode="auto">
            <a:xfrm>
              <a:off x="5009245" y="4043364"/>
              <a:ext cx="1062904" cy="711200"/>
            </a:xfrm>
            <a:custGeom>
              <a:avLst/>
              <a:gdLst>
                <a:gd name="T0" fmla="*/ 0 w 531"/>
                <a:gd name="T1" fmla="*/ 448 h 448"/>
                <a:gd name="T2" fmla="*/ 209 w 531"/>
                <a:gd name="T3" fmla="*/ 448 h 448"/>
                <a:gd name="T4" fmla="*/ 209 w 531"/>
                <a:gd name="T5" fmla="*/ 0 h 448"/>
                <a:gd name="T6" fmla="*/ 531 w 531"/>
                <a:gd name="T7" fmla="*/ 0 h 448"/>
              </a:gdLst>
              <a:ahLst/>
              <a:cxnLst>
                <a:cxn ang="0">
                  <a:pos x="T0" y="T1"/>
                </a:cxn>
                <a:cxn ang="0">
                  <a:pos x="T2" y="T3"/>
                </a:cxn>
                <a:cxn ang="0">
                  <a:pos x="T4" y="T5"/>
                </a:cxn>
                <a:cxn ang="0">
                  <a:pos x="T6" y="T7"/>
                </a:cxn>
              </a:cxnLst>
              <a:rect l="0" t="0" r="r" b="b"/>
              <a:pathLst>
                <a:path w="531" h="448">
                  <a:moveTo>
                    <a:pt x="0" y="448"/>
                  </a:moveTo>
                  <a:lnTo>
                    <a:pt x="209" y="448"/>
                  </a:lnTo>
                  <a:lnTo>
                    <a:pt x="209" y="0"/>
                  </a:lnTo>
                  <a:lnTo>
                    <a:pt x="531"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18" name="Text Box 60">
              <a:extLst>
                <a:ext uri="{FF2B5EF4-FFF2-40B4-BE49-F238E27FC236}">
                  <a16:creationId xmlns:a16="http://schemas.microsoft.com/office/drawing/2014/main" id="{592F3F7D-BF00-57C4-4D2A-D2E3201FAA62}"/>
                </a:ext>
              </a:extLst>
            </p:cNvPr>
            <p:cNvSpPr txBox="1">
              <a:spLocks noChangeArrowheads="1"/>
            </p:cNvSpPr>
            <p:nvPr/>
          </p:nvSpPr>
          <p:spPr bwMode="auto">
            <a:xfrm>
              <a:off x="7705668" y="4569734"/>
              <a:ext cx="156688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2000" dirty="0">
                  <a:latin typeface="Arial" charset="0"/>
                </a:rPr>
                <a:t>Transformer</a:t>
              </a:r>
              <a:endParaRPr lang="en-GB" altLang="x-none" sz="2000" dirty="0"/>
            </a:p>
          </p:txBody>
        </p:sp>
        <p:sp>
          <p:nvSpPr>
            <p:cNvPr id="19" name="Text Box 62">
              <a:extLst>
                <a:ext uri="{FF2B5EF4-FFF2-40B4-BE49-F238E27FC236}">
                  <a16:creationId xmlns:a16="http://schemas.microsoft.com/office/drawing/2014/main" id="{69303449-2040-8395-0966-264E182E5139}"/>
                </a:ext>
              </a:extLst>
            </p:cNvPr>
            <p:cNvSpPr txBox="1">
              <a:spLocks noChangeArrowheads="1"/>
            </p:cNvSpPr>
            <p:nvPr/>
          </p:nvSpPr>
          <p:spPr bwMode="auto">
            <a:xfrm>
              <a:off x="9350832" y="4569734"/>
              <a:ext cx="133431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2000" dirty="0">
                  <a:latin typeface="Arial" charset="0"/>
                </a:rPr>
                <a:t>Generator</a:t>
              </a:r>
              <a:endParaRPr lang="en-GB" altLang="x-none" sz="2000" dirty="0"/>
            </a:p>
          </p:txBody>
        </p:sp>
        <p:sp>
          <p:nvSpPr>
            <p:cNvPr id="20" name="Text Box 64">
              <a:extLst>
                <a:ext uri="{FF2B5EF4-FFF2-40B4-BE49-F238E27FC236}">
                  <a16:creationId xmlns:a16="http://schemas.microsoft.com/office/drawing/2014/main" id="{A6277EE7-B19A-9828-C668-F07A38DD531A}"/>
                </a:ext>
              </a:extLst>
            </p:cNvPr>
            <p:cNvSpPr txBox="1">
              <a:spLocks noChangeArrowheads="1"/>
            </p:cNvSpPr>
            <p:nvPr/>
          </p:nvSpPr>
          <p:spPr bwMode="auto">
            <a:xfrm>
              <a:off x="3728726" y="5238999"/>
              <a:ext cx="15651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2000" dirty="0">
                  <a:latin typeface="Arial" charset="0"/>
                </a:rPr>
                <a:t>20kV/132kV</a:t>
              </a:r>
              <a:endParaRPr lang="en-GB" altLang="x-none" sz="2000" dirty="0"/>
            </a:p>
          </p:txBody>
        </p:sp>
        <p:sp>
          <p:nvSpPr>
            <p:cNvPr id="21" name="Freeform 68">
              <a:extLst>
                <a:ext uri="{FF2B5EF4-FFF2-40B4-BE49-F238E27FC236}">
                  <a16:creationId xmlns:a16="http://schemas.microsoft.com/office/drawing/2014/main" id="{BB14F820-1492-D97B-1935-E505F0537B2D}"/>
                </a:ext>
              </a:extLst>
            </p:cNvPr>
            <p:cNvSpPr>
              <a:spLocks/>
            </p:cNvSpPr>
            <p:nvPr/>
          </p:nvSpPr>
          <p:spPr bwMode="auto">
            <a:xfrm>
              <a:off x="6072149" y="4051275"/>
              <a:ext cx="406339" cy="525401"/>
            </a:xfrm>
            <a:custGeom>
              <a:avLst/>
              <a:gdLst>
                <a:gd name="T0" fmla="*/ 0 w 144"/>
                <a:gd name="T1" fmla="*/ 0 h 336"/>
                <a:gd name="T2" fmla="*/ 144 w 144"/>
                <a:gd name="T3" fmla="*/ 0 h 336"/>
                <a:gd name="T4" fmla="*/ 144 w 144"/>
                <a:gd name="T5" fmla="*/ 336 h 336"/>
              </a:gdLst>
              <a:ahLst/>
              <a:cxnLst>
                <a:cxn ang="0">
                  <a:pos x="T0" y="T1"/>
                </a:cxn>
                <a:cxn ang="0">
                  <a:pos x="T2" y="T3"/>
                </a:cxn>
                <a:cxn ang="0">
                  <a:pos x="T4" y="T5"/>
                </a:cxn>
              </a:cxnLst>
              <a:rect l="0" t="0" r="r" b="b"/>
              <a:pathLst>
                <a:path w="144" h="336">
                  <a:moveTo>
                    <a:pt x="0" y="0"/>
                  </a:moveTo>
                  <a:lnTo>
                    <a:pt x="144" y="0"/>
                  </a:lnTo>
                  <a:lnTo>
                    <a:pt x="144" y="33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000" tIns="46800" rIns="90000" bIns="46800" anchor="ctr">
              <a:spAutoFit/>
            </a:bodyPr>
            <a:lstStyle/>
            <a:p>
              <a:endParaRPr lang="en-US" sz="2800"/>
            </a:p>
          </p:txBody>
        </p:sp>
        <p:sp>
          <p:nvSpPr>
            <p:cNvPr id="22" name="Rectangle 21">
              <a:extLst>
                <a:ext uri="{FF2B5EF4-FFF2-40B4-BE49-F238E27FC236}">
                  <a16:creationId xmlns:a16="http://schemas.microsoft.com/office/drawing/2014/main" id="{0A967029-F64B-A22D-C718-D472D1766666}"/>
                </a:ext>
              </a:extLst>
            </p:cNvPr>
            <p:cNvSpPr/>
            <p:nvPr/>
          </p:nvSpPr>
          <p:spPr>
            <a:xfrm>
              <a:off x="3967307"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3" name="Rectangle 22">
              <a:extLst>
                <a:ext uri="{FF2B5EF4-FFF2-40B4-BE49-F238E27FC236}">
                  <a16:creationId xmlns:a16="http://schemas.microsoft.com/office/drawing/2014/main" id="{130E5933-5F0E-20D1-D256-E78D7A48697C}"/>
                </a:ext>
              </a:extLst>
            </p:cNvPr>
            <p:cNvSpPr/>
            <p:nvPr/>
          </p:nvSpPr>
          <p:spPr>
            <a:xfrm>
              <a:off x="3710537" y="4664096"/>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4" name="Rectangle 23">
              <a:extLst>
                <a:ext uri="{FF2B5EF4-FFF2-40B4-BE49-F238E27FC236}">
                  <a16:creationId xmlns:a16="http://schemas.microsoft.com/office/drawing/2014/main" id="{883043B9-E9D5-4C7D-7F06-AFC789B7891B}"/>
                </a:ext>
              </a:extLst>
            </p:cNvPr>
            <p:cNvSpPr/>
            <p:nvPr/>
          </p:nvSpPr>
          <p:spPr>
            <a:xfrm>
              <a:off x="5654554"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5" name="Rectangle 24">
              <a:extLst>
                <a:ext uri="{FF2B5EF4-FFF2-40B4-BE49-F238E27FC236}">
                  <a16:creationId xmlns:a16="http://schemas.microsoft.com/office/drawing/2014/main" id="{A3A81058-41E6-86C6-46B1-E859C5A2C9DD}"/>
                </a:ext>
              </a:extLst>
            </p:cNvPr>
            <p:cNvSpPr/>
            <p:nvPr/>
          </p:nvSpPr>
          <p:spPr>
            <a:xfrm>
              <a:off x="5657288" y="3942997"/>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6" name="Rectangle 25">
              <a:extLst>
                <a:ext uri="{FF2B5EF4-FFF2-40B4-BE49-F238E27FC236}">
                  <a16:creationId xmlns:a16="http://schemas.microsoft.com/office/drawing/2014/main" id="{D85CB610-6F25-F881-1B9E-FF18483FFE88}"/>
                </a:ext>
              </a:extLst>
            </p:cNvPr>
            <p:cNvSpPr/>
            <p:nvPr/>
          </p:nvSpPr>
          <p:spPr>
            <a:xfrm>
              <a:off x="6078750" y="3939859"/>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7" name="Rectangle 26">
              <a:extLst>
                <a:ext uri="{FF2B5EF4-FFF2-40B4-BE49-F238E27FC236}">
                  <a16:creationId xmlns:a16="http://schemas.microsoft.com/office/drawing/2014/main" id="{2B613B07-7A8F-2DE7-AC27-D3D041BDB79A}"/>
                </a:ext>
              </a:extLst>
            </p:cNvPr>
            <p:cNvSpPr/>
            <p:nvPr/>
          </p:nvSpPr>
          <p:spPr>
            <a:xfrm>
              <a:off x="6078750"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8" name="Rectangle 27">
              <a:extLst>
                <a:ext uri="{FF2B5EF4-FFF2-40B4-BE49-F238E27FC236}">
                  <a16:creationId xmlns:a16="http://schemas.microsoft.com/office/drawing/2014/main" id="{27ED2B73-EE91-5AB3-309F-EA59CDFAA1FC}"/>
                </a:ext>
              </a:extLst>
            </p:cNvPr>
            <p:cNvSpPr/>
            <p:nvPr/>
          </p:nvSpPr>
          <p:spPr>
            <a:xfrm>
              <a:off x="7660193"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9" name="Rectangle 28">
              <a:extLst>
                <a:ext uri="{FF2B5EF4-FFF2-40B4-BE49-F238E27FC236}">
                  <a16:creationId xmlns:a16="http://schemas.microsoft.com/office/drawing/2014/main" id="{102C4775-DEFA-23CE-148B-24C1E976F636}"/>
                </a:ext>
              </a:extLst>
            </p:cNvPr>
            <p:cNvSpPr/>
            <p:nvPr/>
          </p:nvSpPr>
          <p:spPr>
            <a:xfrm>
              <a:off x="2559764"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30" name="Rectangle 29">
              <a:extLst>
                <a:ext uri="{FF2B5EF4-FFF2-40B4-BE49-F238E27FC236}">
                  <a16:creationId xmlns:a16="http://schemas.microsoft.com/office/drawing/2014/main" id="{66982CDE-CD13-0F61-FFFA-C7AD09277F23}"/>
                </a:ext>
              </a:extLst>
            </p:cNvPr>
            <p:cNvSpPr/>
            <p:nvPr/>
          </p:nvSpPr>
          <p:spPr>
            <a:xfrm>
              <a:off x="5100239" y="4664096"/>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nvGrpSpPr>
            <p:cNvPr id="31" name="Group 36">
              <a:extLst>
                <a:ext uri="{FF2B5EF4-FFF2-40B4-BE49-F238E27FC236}">
                  <a16:creationId xmlns:a16="http://schemas.microsoft.com/office/drawing/2014/main" id="{900F6320-0CC3-FA44-2856-2E6DA86E0841}"/>
                </a:ext>
              </a:extLst>
            </p:cNvPr>
            <p:cNvGrpSpPr>
              <a:grpSpLocks/>
            </p:cNvGrpSpPr>
            <p:nvPr/>
          </p:nvGrpSpPr>
          <p:grpSpPr bwMode="auto">
            <a:xfrm>
              <a:off x="4098565" y="4494214"/>
              <a:ext cx="914400" cy="533400"/>
              <a:chOff x="1056" y="1056"/>
              <a:chExt cx="576" cy="336"/>
            </a:xfrm>
          </p:grpSpPr>
          <p:sp>
            <p:nvSpPr>
              <p:cNvPr id="35" name="Oval 37">
                <a:extLst>
                  <a:ext uri="{FF2B5EF4-FFF2-40B4-BE49-F238E27FC236}">
                    <a16:creationId xmlns:a16="http://schemas.microsoft.com/office/drawing/2014/main" id="{DBE17B59-71CD-0B01-290B-35A3BAC6E1FE}"/>
                  </a:ext>
                </a:extLst>
              </p:cNvPr>
              <p:cNvSpPr>
                <a:spLocks noChangeArrowheads="1"/>
              </p:cNvSpPr>
              <p:nvPr/>
            </p:nvSpPr>
            <p:spPr bwMode="auto">
              <a:xfrm>
                <a:off x="105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36" name="Oval 38">
                <a:extLst>
                  <a:ext uri="{FF2B5EF4-FFF2-40B4-BE49-F238E27FC236}">
                    <a16:creationId xmlns:a16="http://schemas.microsoft.com/office/drawing/2014/main" id="{126B8D84-DB95-57FC-1F1B-16FCA255384E}"/>
                  </a:ext>
                </a:extLst>
              </p:cNvPr>
              <p:cNvSpPr>
                <a:spLocks noChangeArrowheads="1"/>
              </p:cNvSpPr>
              <p:nvPr/>
            </p:nvSpPr>
            <p:spPr bwMode="auto">
              <a:xfrm>
                <a:off x="1296" y="1056"/>
                <a:ext cx="336" cy="33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sp>
          <p:nvSpPr>
            <p:cNvPr id="32" name="Rectangle 31">
              <a:extLst>
                <a:ext uri="{FF2B5EF4-FFF2-40B4-BE49-F238E27FC236}">
                  <a16:creationId xmlns:a16="http://schemas.microsoft.com/office/drawing/2014/main" id="{12A78591-1D35-BF88-448D-B9B587F4D527}"/>
                </a:ext>
              </a:extLst>
            </p:cNvPr>
            <p:cNvSpPr/>
            <p:nvPr/>
          </p:nvSpPr>
          <p:spPr>
            <a:xfrm>
              <a:off x="9186665" y="3630634"/>
              <a:ext cx="193637" cy="1936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33" name="Text Box 64">
              <a:extLst>
                <a:ext uri="{FF2B5EF4-FFF2-40B4-BE49-F238E27FC236}">
                  <a16:creationId xmlns:a16="http://schemas.microsoft.com/office/drawing/2014/main" id="{9FA495BD-D302-F119-C2B0-14F935A696FB}"/>
                </a:ext>
              </a:extLst>
            </p:cNvPr>
            <p:cNvSpPr txBox="1">
              <a:spLocks noChangeArrowheads="1"/>
            </p:cNvSpPr>
            <p:nvPr/>
          </p:nvSpPr>
          <p:spPr bwMode="auto">
            <a:xfrm>
              <a:off x="2694151" y="2896878"/>
              <a:ext cx="15651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2000" dirty="0">
                  <a:latin typeface="Arial" charset="0"/>
                </a:rPr>
                <a:t>30kV/132kV</a:t>
              </a:r>
              <a:endParaRPr lang="en-GB" altLang="x-none" sz="2000" dirty="0"/>
            </a:p>
          </p:txBody>
        </p:sp>
        <p:sp>
          <p:nvSpPr>
            <p:cNvPr id="34" name="Text Box 64">
              <a:extLst>
                <a:ext uri="{FF2B5EF4-FFF2-40B4-BE49-F238E27FC236}">
                  <a16:creationId xmlns:a16="http://schemas.microsoft.com/office/drawing/2014/main" id="{32700C0D-B6A0-021D-A5F5-86754CD1EFFC}"/>
                </a:ext>
              </a:extLst>
            </p:cNvPr>
            <p:cNvSpPr txBox="1">
              <a:spLocks noChangeArrowheads="1"/>
            </p:cNvSpPr>
            <p:nvPr/>
          </p:nvSpPr>
          <p:spPr bwMode="auto">
            <a:xfrm>
              <a:off x="7707399" y="2896878"/>
              <a:ext cx="15651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r>
                <a:rPr lang="en-GB" altLang="x-none" sz="2000" dirty="0">
                  <a:latin typeface="Arial" charset="0"/>
                </a:rPr>
                <a:t>132kV/25kV</a:t>
              </a:r>
              <a:endParaRPr lang="en-GB" altLang="x-none" sz="2000" dirty="0"/>
            </a:p>
          </p:txBody>
        </p:sp>
      </p:grpSp>
      <p:grpSp>
        <p:nvGrpSpPr>
          <p:cNvPr id="65" name="Group 64">
            <a:extLst>
              <a:ext uri="{FF2B5EF4-FFF2-40B4-BE49-F238E27FC236}">
                <a16:creationId xmlns:a16="http://schemas.microsoft.com/office/drawing/2014/main" id="{9C693F1C-0FF3-4BBF-0787-375F17243138}"/>
              </a:ext>
            </a:extLst>
          </p:cNvPr>
          <p:cNvGrpSpPr/>
          <p:nvPr/>
        </p:nvGrpSpPr>
        <p:grpSpPr>
          <a:xfrm>
            <a:off x="860996" y="2838163"/>
            <a:ext cx="2453471" cy="1457613"/>
            <a:chOff x="860996" y="2838163"/>
            <a:chExt cx="2453471" cy="1457613"/>
          </a:xfrm>
        </p:grpSpPr>
        <mc:AlternateContent xmlns:mc="http://schemas.openxmlformats.org/markup-compatibility/2006" xmlns:a14="http://schemas.microsoft.com/office/drawing/2010/main">
          <mc:Choice Requires="a14">
            <p:sp>
              <p:nvSpPr>
                <p:cNvPr id="66" name="Text Box 69">
                  <a:extLst>
                    <a:ext uri="{FF2B5EF4-FFF2-40B4-BE49-F238E27FC236}">
                      <a16:creationId xmlns:a16="http://schemas.microsoft.com/office/drawing/2014/main" id="{9E1E5C2A-7CFF-985A-019A-F87C7D544150}"/>
                    </a:ext>
                  </a:extLst>
                </p:cNvPr>
                <p:cNvSpPr txBox="1">
                  <a:spLocks noChangeArrowheads="1"/>
                </p:cNvSpPr>
                <p:nvPr/>
              </p:nvSpPr>
              <p:spPr bwMode="auto">
                <a:xfrm>
                  <a:off x="860996" y="2838163"/>
                  <a:ext cx="1437679" cy="402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45200"/>
                                </a:solidFill>
                                <a:latin typeface="Cambria Math" panose="02040503050406030204" pitchFamily="18" charset="0"/>
                              </a:rPr>
                            </m:ctrlPr>
                          </m:sSubPr>
                          <m:e>
                            <m:r>
                              <a:rPr lang="en-US" sz="2000" b="0" i="1" smtClean="0">
                                <a:solidFill>
                                  <a:srgbClr val="945200"/>
                                </a:solidFill>
                                <a:latin typeface="Cambria Math" panose="02040503050406030204" pitchFamily="18" charset="0"/>
                              </a:rPr>
                              <m:t>𝑉</m:t>
                            </m:r>
                          </m:e>
                          <m:sub>
                            <m:r>
                              <a:rPr lang="en-US" sz="2000" i="1">
                                <a:solidFill>
                                  <a:srgbClr val="945200"/>
                                </a:solidFill>
                                <a:latin typeface="Cambria Math" panose="02040503050406030204" pitchFamily="18" charset="0"/>
                              </a:rPr>
                              <m:t>𝐵</m:t>
                            </m:r>
                          </m:sub>
                        </m:sSub>
                        <m:r>
                          <a:rPr lang="en-US" sz="2000" b="0" i="1" smtClean="0">
                            <a:solidFill>
                              <a:srgbClr val="945200"/>
                            </a:solidFill>
                            <a:latin typeface="Cambria Math" panose="02040503050406030204" pitchFamily="18" charset="0"/>
                          </a:rPr>
                          <m:t>=30</m:t>
                        </m:r>
                        <m:r>
                          <a:rPr lang="en-US" sz="2000" b="0" i="1" smtClean="0">
                            <a:solidFill>
                              <a:srgbClr val="945200"/>
                            </a:solidFill>
                            <a:latin typeface="Cambria Math" panose="02040503050406030204" pitchFamily="18" charset="0"/>
                          </a:rPr>
                          <m:t>𝑘𝑉</m:t>
                        </m:r>
                      </m:oMath>
                    </m:oMathPara>
                  </a14:m>
                  <a:endParaRPr lang="en-GB" altLang="x-none" sz="2000" dirty="0"/>
                </a:p>
              </p:txBody>
            </p:sp>
          </mc:Choice>
          <mc:Fallback xmlns="">
            <p:sp>
              <p:nvSpPr>
                <p:cNvPr id="77" name="Text Box 69">
                  <a:extLst>
                    <a:ext uri="{FF2B5EF4-FFF2-40B4-BE49-F238E27FC236}">
                      <a16:creationId xmlns:a16="http://schemas.microsoft.com/office/drawing/2014/main" id="{F4A25329-1EDF-284A-8168-1F4AC956A826}"/>
                    </a:ext>
                  </a:extLst>
                </p:cNvPr>
                <p:cNvSpPr txBox="1">
                  <a:spLocks noRot="1" noChangeAspect="1" noMove="1" noResize="1" noEditPoints="1" noAdjustHandles="1" noChangeArrowheads="1" noChangeShapeType="1" noTextEdit="1"/>
                </p:cNvSpPr>
                <p:nvPr/>
              </p:nvSpPr>
              <p:spPr bwMode="auto">
                <a:xfrm>
                  <a:off x="860996" y="2838163"/>
                  <a:ext cx="1437679" cy="402291"/>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67" name="Oval 66">
              <a:extLst>
                <a:ext uri="{FF2B5EF4-FFF2-40B4-BE49-F238E27FC236}">
                  <a16:creationId xmlns:a16="http://schemas.microsoft.com/office/drawing/2014/main" id="{A2642221-0CAF-460D-F927-789DA35DD557}"/>
                </a:ext>
              </a:extLst>
            </p:cNvPr>
            <p:cNvSpPr/>
            <p:nvPr/>
          </p:nvSpPr>
          <p:spPr>
            <a:xfrm>
              <a:off x="1380931" y="3181739"/>
              <a:ext cx="1933536" cy="1114037"/>
            </a:xfrm>
            <a:prstGeom prst="ellipse">
              <a:avLst/>
            </a:prstGeom>
            <a:solidFill>
              <a:srgbClr val="FFC000">
                <a:alpha val="20000"/>
              </a:srgbClr>
            </a:solidFill>
            <a:ln w="38100">
              <a:solidFill>
                <a:srgbClr val="945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E4B32A2F-D1A0-9739-CCE8-E4B243A5A31D}"/>
              </a:ext>
            </a:extLst>
          </p:cNvPr>
          <p:cNvGrpSpPr/>
          <p:nvPr/>
        </p:nvGrpSpPr>
        <p:grpSpPr>
          <a:xfrm>
            <a:off x="1782403" y="4331410"/>
            <a:ext cx="2580301" cy="1318104"/>
            <a:chOff x="734165" y="3265718"/>
            <a:chExt cx="2580301" cy="1318104"/>
          </a:xfrm>
        </p:grpSpPr>
        <mc:AlternateContent xmlns:mc="http://schemas.openxmlformats.org/markup-compatibility/2006" xmlns:a14="http://schemas.microsoft.com/office/drawing/2010/main">
          <mc:Choice Requires="a14">
            <p:sp>
              <p:nvSpPr>
                <p:cNvPr id="69" name="Text Box 69">
                  <a:extLst>
                    <a:ext uri="{FF2B5EF4-FFF2-40B4-BE49-F238E27FC236}">
                      <a16:creationId xmlns:a16="http://schemas.microsoft.com/office/drawing/2014/main" id="{9F5C68B3-03D7-7FF6-9826-7DA9B3DC3C0E}"/>
                    </a:ext>
                  </a:extLst>
                </p:cNvPr>
                <p:cNvSpPr txBox="1">
                  <a:spLocks noChangeArrowheads="1"/>
                </p:cNvSpPr>
                <p:nvPr/>
              </p:nvSpPr>
              <p:spPr bwMode="auto">
                <a:xfrm>
                  <a:off x="734165" y="4181531"/>
                  <a:ext cx="1437679" cy="402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𝐵</m:t>
                            </m:r>
                          </m:sub>
                        </m:sSub>
                        <m:r>
                          <a:rPr lang="en-US" sz="2000" b="0" i="1" smtClean="0">
                            <a:solidFill>
                              <a:srgbClr val="0070C0"/>
                            </a:solidFill>
                            <a:latin typeface="Cambria Math" panose="02040503050406030204" pitchFamily="18" charset="0"/>
                          </a:rPr>
                          <m:t>=20</m:t>
                        </m:r>
                        <m:r>
                          <a:rPr lang="en-US" sz="2000" b="0" i="1" smtClean="0">
                            <a:solidFill>
                              <a:srgbClr val="0070C0"/>
                            </a:solidFill>
                            <a:latin typeface="Cambria Math" panose="02040503050406030204" pitchFamily="18" charset="0"/>
                          </a:rPr>
                          <m:t>𝑘𝑉</m:t>
                        </m:r>
                      </m:oMath>
                    </m:oMathPara>
                  </a14:m>
                  <a:endParaRPr lang="en-GB" altLang="x-none" sz="2000" dirty="0"/>
                </a:p>
              </p:txBody>
            </p:sp>
          </mc:Choice>
          <mc:Fallback xmlns="">
            <p:sp>
              <p:nvSpPr>
                <p:cNvPr id="81" name="Text Box 69">
                  <a:extLst>
                    <a:ext uri="{FF2B5EF4-FFF2-40B4-BE49-F238E27FC236}">
                      <a16:creationId xmlns:a16="http://schemas.microsoft.com/office/drawing/2014/main" id="{FCA81BE4-42B5-DB4A-B875-BDB01D335FB7}"/>
                    </a:ext>
                  </a:extLst>
                </p:cNvPr>
                <p:cNvSpPr txBox="1">
                  <a:spLocks noRot="1" noChangeAspect="1" noMove="1" noResize="1" noEditPoints="1" noAdjustHandles="1" noChangeArrowheads="1" noChangeShapeType="1" noTextEdit="1"/>
                </p:cNvSpPr>
                <p:nvPr/>
              </p:nvSpPr>
              <p:spPr bwMode="auto">
                <a:xfrm>
                  <a:off x="734165" y="4181531"/>
                  <a:ext cx="1437679" cy="402291"/>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70" name="Oval 69">
              <a:extLst>
                <a:ext uri="{FF2B5EF4-FFF2-40B4-BE49-F238E27FC236}">
                  <a16:creationId xmlns:a16="http://schemas.microsoft.com/office/drawing/2014/main" id="{6A4DABE2-85B2-B3FD-4B6E-33B83D89DEEF}"/>
                </a:ext>
              </a:extLst>
            </p:cNvPr>
            <p:cNvSpPr/>
            <p:nvPr/>
          </p:nvSpPr>
          <p:spPr>
            <a:xfrm>
              <a:off x="1613697" y="3265718"/>
              <a:ext cx="1700769" cy="963573"/>
            </a:xfrm>
            <a:prstGeom prst="ellipse">
              <a:avLst/>
            </a:prstGeom>
            <a:solidFill>
              <a:srgbClr val="00B0F0">
                <a:alpha val="20000"/>
              </a:srgbClr>
            </a:solid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E1AB277C-69F6-E98A-7122-875464E036A6}"/>
              </a:ext>
            </a:extLst>
          </p:cNvPr>
          <p:cNvGrpSpPr/>
          <p:nvPr/>
        </p:nvGrpSpPr>
        <p:grpSpPr>
          <a:xfrm>
            <a:off x="8718617" y="2980593"/>
            <a:ext cx="2685371" cy="1241552"/>
            <a:chOff x="1613697" y="2987739"/>
            <a:chExt cx="2685371" cy="1241552"/>
          </a:xfrm>
        </p:grpSpPr>
        <mc:AlternateContent xmlns:mc="http://schemas.openxmlformats.org/markup-compatibility/2006" xmlns:a14="http://schemas.microsoft.com/office/drawing/2010/main">
          <mc:Choice Requires="a14">
            <p:sp>
              <p:nvSpPr>
                <p:cNvPr id="72" name="Text Box 69">
                  <a:extLst>
                    <a:ext uri="{FF2B5EF4-FFF2-40B4-BE49-F238E27FC236}">
                      <a16:creationId xmlns:a16="http://schemas.microsoft.com/office/drawing/2014/main" id="{708C1C01-B78C-FB6E-B2AB-09C64F2112FD}"/>
                    </a:ext>
                  </a:extLst>
                </p:cNvPr>
                <p:cNvSpPr txBox="1">
                  <a:spLocks noChangeArrowheads="1"/>
                </p:cNvSpPr>
                <p:nvPr/>
              </p:nvSpPr>
              <p:spPr bwMode="auto">
                <a:xfrm>
                  <a:off x="2861389" y="2987739"/>
                  <a:ext cx="1437679" cy="402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𝑉</m:t>
                            </m:r>
                          </m:e>
                          <m:sub>
                            <m:r>
                              <a:rPr lang="en-US" sz="2000" i="1">
                                <a:solidFill>
                                  <a:srgbClr val="FF0000"/>
                                </a:solidFill>
                                <a:latin typeface="Cambria Math" panose="02040503050406030204" pitchFamily="18" charset="0"/>
                              </a:rPr>
                              <m:t>𝐵</m:t>
                            </m:r>
                          </m:sub>
                        </m:sSub>
                        <m:r>
                          <a:rPr lang="en-US" sz="2000" b="0" i="1" smtClean="0">
                            <a:solidFill>
                              <a:srgbClr val="FF0000"/>
                            </a:solidFill>
                            <a:latin typeface="Cambria Math" panose="02040503050406030204" pitchFamily="18" charset="0"/>
                          </a:rPr>
                          <m:t>=25</m:t>
                        </m:r>
                        <m:r>
                          <a:rPr lang="en-US" sz="2000" b="0" i="1" smtClean="0">
                            <a:solidFill>
                              <a:srgbClr val="FF0000"/>
                            </a:solidFill>
                            <a:latin typeface="Cambria Math" panose="02040503050406030204" pitchFamily="18" charset="0"/>
                          </a:rPr>
                          <m:t>𝑘𝑉</m:t>
                        </m:r>
                      </m:oMath>
                    </m:oMathPara>
                  </a14:m>
                  <a:endParaRPr lang="en-GB" altLang="x-none" sz="2000" dirty="0"/>
                </a:p>
              </p:txBody>
            </p:sp>
          </mc:Choice>
          <mc:Fallback xmlns="">
            <p:sp>
              <p:nvSpPr>
                <p:cNvPr id="84" name="Text Box 69">
                  <a:extLst>
                    <a:ext uri="{FF2B5EF4-FFF2-40B4-BE49-F238E27FC236}">
                      <a16:creationId xmlns:a16="http://schemas.microsoft.com/office/drawing/2014/main" id="{D8A10D9C-E749-BE46-A12C-540B2359AE2F}"/>
                    </a:ext>
                  </a:extLst>
                </p:cNvPr>
                <p:cNvSpPr txBox="1">
                  <a:spLocks noRot="1" noChangeAspect="1" noMove="1" noResize="1" noEditPoints="1" noAdjustHandles="1" noChangeArrowheads="1" noChangeShapeType="1" noTextEdit="1"/>
                </p:cNvSpPr>
                <p:nvPr/>
              </p:nvSpPr>
              <p:spPr bwMode="auto">
                <a:xfrm>
                  <a:off x="2861389" y="2987739"/>
                  <a:ext cx="1437679" cy="402291"/>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73" name="Oval 72">
              <a:extLst>
                <a:ext uri="{FF2B5EF4-FFF2-40B4-BE49-F238E27FC236}">
                  <a16:creationId xmlns:a16="http://schemas.microsoft.com/office/drawing/2014/main" id="{726042AD-B71C-133F-6461-B8FAD11AFDAC}"/>
                </a:ext>
              </a:extLst>
            </p:cNvPr>
            <p:cNvSpPr/>
            <p:nvPr/>
          </p:nvSpPr>
          <p:spPr>
            <a:xfrm>
              <a:off x="1613697" y="3265718"/>
              <a:ext cx="1700769" cy="963573"/>
            </a:xfrm>
            <a:prstGeom prst="ellipse">
              <a:avLst/>
            </a:prstGeom>
            <a:solidFill>
              <a:srgbClr val="FF7E79">
                <a:alpha val="20000"/>
              </a:srgbClr>
            </a:solid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F41A69C1-D2DD-099A-B517-AA2D3086BCE5}"/>
              </a:ext>
            </a:extLst>
          </p:cNvPr>
          <p:cNvGrpSpPr/>
          <p:nvPr/>
        </p:nvGrpSpPr>
        <p:grpSpPr>
          <a:xfrm>
            <a:off x="3570585" y="2477746"/>
            <a:ext cx="5032344" cy="2283158"/>
            <a:chOff x="1613697" y="2523887"/>
            <a:chExt cx="5032344" cy="2174330"/>
          </a:xfrm>
        </p:grpSpPr>
        <mc:AlternateContent xmlns:mc="http://schemas.openxmlformats.org/markup-compatibility/2006" xmlns:a14="http://schemas.microsoft.com/office/drawing/2010/main">
          <mc:Choice Requires="a14">
            <p:sp>
              <p:nvSpPr>
                <p:cNvPr id="75" name="Text Box 69">
                  <a:extLst>
                    <a:ext uri="{FF2B5EF4-FFF2-40B4-BE49-F238E27FC236}">
                      <a16:creationId xmlns:a16="http://schemas.microsoft.com/office/drawing/2014/main" id="{E9543804-6834-940F-1874-A52C401A9946}"/>
                    </a:ext>
                  </a:extLst>
                </p:cNvPr>
                <p:cNvSpPr txBox="1">
                  <a:spLocks noChangeArrowheads="1"/>
                </p:cNvSpPr>
                <p:nvPr/>
              </p:nvSpPr>
              <p:spPr bwMode="auto">
                <a:xfrm>
                  <a:off x="3253275" y="2523887"/>
                  <a:ext cx="1580346" cy="383116"/>
                </a:xfrm>
                <a:prstGeom prst="rect">
                  <a:avLst/>
                </a:prstGeom>
                <a:noFill/>
                <a:ln w="28575">
                  <a:noFill/>
                  <a:miter lim="800000"/>
                  <a:headEnd/>
                  <a:tailEnd/>
                </a:ln>
                <a:effectLst/>
                <a:extLst>
                  <a:ext uri="{909E8E84-426E-40DD-AFC4-6F175D3DCCD1}">
                    <a14:hiddenFill>
                      <a:solidFill>
                        <a:schemeClr val="accent1"/>
                      </a:solidFill>
                    </a14:hiddenFill>
                  </a:ext>
                  <a:ext uri="{AF507438-7753-43E0-B8FC-AC1667EBCBE1}">
                    <a14:hiddenEffects>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𝑉</m:t>
                            </m:r>
                          </m:e>
                          <m:sub>
                            <m:r>
                              <a:rPr lang="en-US" sz="2000" i="1">
                                <a:solidFill>
                                  <a:srgbClr val="00B050"/>
                                </a:solidFill>
                                <a:latin typeface="Cambria Math" panose="02040503050406030204" pitchFamily="18" charset="0"/>
                              </a:rPr>
                              <m:t>𝐵</m:t>
                            </m:r>
                          </m:sub>
                        </m:sSub>
                        <m:r>
                          <a:rPr lang="en-US" sz="2000" b="0" i="1" smtClean="0">
                            <a:solidFill>
                              <a:srgbClr val="00B050"/>
                            </a:solidFill>
                            <a:latin typeface="Cambria Math" panose="02040503050406030204" pitchFamily="18" charset="0"/>
                          </a:rPr>
                          <m:t>=132</m:t>
                        </m:r>
                        <m:r>
                          <a:rPr lang="en-US" sz="2000" b="0" i="1" smtClean="0">
                            <a:solidFill>
                              <a:srgbClr val="00B050"/>
                            </a:solidFill>
                            <a:latin typeface="Cambria Math" panose="02040503050406030204" pitchFamily="18" charset="0"/>
                          </a:rPr>
                          <m:t>𝑘𝑉</m:t>
                        </m:r>
                      </m:oMath>
                    </m:oMathPara>
                  </a14:m>
                  <a:endParaRPr lang="en-GB" altLang="x-none" sz="2000" dirty="0"/>
                </a:p>
              </p:txBody>
            </p:sp>
          </mc:Choice>
          <mc:Fallback xmlns="">
            <p:sp>
              <p:nvSpPr>
                <p:cNvPr id="87" name="Text Box 69">
                  <a:extLst>
                    <a:ext uri="{FF2B5EF4-FFF2-40B4-BE49-F238E27FC236}">
                      <a16:creationId xmlns:a16="http://schemas.microsoft.com/office/drawing/2014/main" id="{958D2DA9-F533-BD4B-A75A-3B6EF7C2722A}"/>
                    </a:ext>
                  </a:extLst>
                </p:cNvPr>
                <p:cNvSpPr txBox="1">
                  <a:spLocks noRot="1" noChangeAspect="1" noMove="1" noResize="1" noEditPoints="1" noAdjustHandles="1" noChangeArrowheads="1" noChangeShapeType="1" noTextEdit="1"/>
                </p:cNvSpPr>
                <p:nvPr/>
              </p:nvSpPr>
              <p:spPr bwMode="auto">
                <a:xfrm>
                  <a:off x="3253275" y="2523887"/>
                  <a:ext cx="1580346" cy="383116"/>
                </a:xfrm>
                <a:prstGeom prst="rect">
                  <a:avLst/>
                </a:prstGeom>
                <a:blipFill>
                  <a:blip r:embed="rId5"/>
                  <a:stretch>
                    <a:fillRect/>
                  </a:stretch>
                </a:blip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76" name="Oval 75">
              <a:extLst>
                <a:ext uri="{FF2B5EF4-FFF2-40B4-BE49-F238E27FC236}">
                  <a16:creationId xmlns:a16="http://schemas.microsoft.com/office/drawing/2014/main" id="{12C5FE7C-E887-4836-0A3C-A503DC5ECDFF}"/>
                </a:ext>
              </a:extLst>
            </p:cNvPr>
            <p:cNvSpPr/>
            <p:nvPr/>
          </p:nvSpPr>
          <p:spPr>
            <a:xfrm>
              <a:off x="1613697" y="2923037"/>
              <a:ext cx="5032344" cy="1775180"/>
            </a:xfrm>
            <a:prstGeom prst="ellipse">
              <a:avLst/>
            </a:prstGeom>
            <a:solidFill>
              <a:srgbClr val="92D050">
                <a:alpha val="20000"/>
              </a:srgbClr>
            </a:solid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27802B59-E498-008E-EFA8-3D10AB90EE2A}"/>
                  </a:ext>
                </a:extLst>
              </p:cNvPr>
              <p:cNvSpPr/>
              <p:nvPr/>
            </p:nvSpPr>
            <p:spPr>
              <a:xfrm>
                <a:off x="5009245" y="1388856"/>
                <a:ext cx="25451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=100 </m:t>
                      </m:r>
                      <m:r>
                        <a:rPr lang="en-US" sz="2800" b="0" i="1" smtClean="0">
                          <a:solidFill>
                            <a:schemeClr val="tx1"/>
                          </a:solidFill>
                          <a:latin typeface="Cambria Math" panose="02040503050406030204" pitchFamily="18" charset="0"/>
                        </a:rPr>
                        <m:t>𝑀𝑉𝐴</m:t>
                      </m:r>
                    </m:oMath>
                  </m:oMathPara>
                </a14:m>
                <a:endParaRPr lang="en-US" sz="2800" dirty="0">
                  <a:solidFill>
                    <a:schemeClr val="tx1"/>
                  </a:solidFill>
                </a:endParaRPr>
              </a:p>
            </p:txBody>
          </p:sp>
        </mc:Choice>
        <mc:Fallback xmlns="">
          <p:sp>
            <p:nvSpPr>
              <p:cNvPr id="77" name="Rectangle 76">
                <a:extLst>
                  <a:ext uri="{FF2B5EF4-FFF2-40B4-BE49-F238E27FC236}">
                    <a16:creationId xmlns:a16="http://schemas.microsoft.com/office/drawing/2014/main" id="{27802B59-E498-008E-EFA8-3D10AB90EE2A}"/>
                  </a:ext>
                </a:extLst>
              </p:cNvPr>
              <p:cNvSpPr>
                <a:spLocks noRot="1" noChangeAspect="1" noMove="1" noResize="1" noEditPoints="1" noAdjustHandles="1" noChangeArrowheads="1" noChangeShapeType="1" noTextEdit="1"/>
              </p:cNvSpPr>
              <p:nvPr/>
            </p:nvSpPr>
            <p:spPr>
              <a:xfrm>
                <a:off x="5009245" y="1388856"/>
                <a:ext cx="2545120" cy="523220"/>
              </a:xfrm>
              <a:prstGeom prst="rect">
                <a:avLst/>
              </a:prstGeom>
              <a:blipFill>
                <a:blip r:embed="rId6"/>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31611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58053-58C9-7BC5-D6B0-A6FB2F351C3C}"/>
              </a:ext>
            </a:extLst>
          </p:cNvPr>
          <p:cNvSpPr>
            <a:spLocks noGrp="1"/>
          </p:cNvSpPr>
          <p:nvPr>
            <p:ph type="title"/>
          </p:nvPr>
        </p:nvSpPr>
        <p:spPr/>
        <p:txBody>
          <a:bodyPr>
            <a:noAutofit/>
          </a:bodyPr>
          <a:lstStyle/>
          <a:p>
            <a:r>
              <a:rPr lang="en-US" sz="3200" dirty="0"/>
              <a:t>Choosing the other base quantities – </a:t>
            </a:r>
            <a:r>
              <a:rPr lang="en-US" sz="3200" b="1" dirty="0"/>
              <a:t>Single-phase</a:t>
            </a:r>
            <a:r>
              <a:rPr lang="en-US" sz="3200" dirty="0"/>
              <a:t> system</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A1BF733-20ED-4F31-8268-4F6CC8235CAA}"/>
                  </a:ext>
                </a:extLst>
              </p:cNvPr>
              <p:cNvSpPr>
                <a:spLocks noGrp="1"/>
              </p:cNvSpPr>
              <p:nvPr>
                <p:ph idx="1"/>
              </p:nvPr>
            </p:nvSpPr>
            <p:spPr/>
            <p:txBody>
              <a:bodyPr/>
              <a:lstStyle/>
              <a:p>
                <a:pPr marL="0" indent="0">
                  <a:buNone/>
                </a:pPr>
                <a:r>
                  <a:rPr lang="en-US" dirty="0"/>
                  <a:t>Principle: </a:t>
                </a:r>
              </a:p>
              <a:p>
                <a:pPr marL="0" indent="0">
                  <a:buNone/>
                </a:pPr>
                <a:r>
                  <a:rPr lang="en-US" dirty="0"/>
                  <a:t>	Relation between pu quantities = relation between SI quantities</a:t>
                </a:r>
              </a:p>
              <a:p>
                <a:pPr marL="514350" indent="-514350">
                  <a:buFont typeface="+mj-lt"/>
                  <a:buAutoNum type="arabicPeriod" startAt="3"/>
                </a:pPr>
                <a:r>
                  <a:rPr lang="en-US" dirty="0"/>
                  <a:t>Base current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𝐵</m:t>
                        </m:r>
                      </m:sub>
                    </m:sSub>
                  </m:oMath>
                </a14:m>
                <a:endParaRPr lang="en-US" dirty="0"/>
              </a:p>
              <a:p>
                <a:pPr marL="1114425" lvl="2" indent="-514350"/>
                <a:r>
                  <a:rPr lang="en-US" dirty="0"/>
                  <a:t>In SI quantities we have: </a:t>
                </a:r>
                <a14:m>
                  <m:oMath xmlns:m="http://schemas.openxmlformats.org/officeDocument/2006/math">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𝑉</m:t>
                    </m:r>
                    <m:r>
                      <a:rPr lang="en-US" sz="2400" i="1">
                        <a:latin typeface="Cambria Math" panose="02040503050406030204" pitchFamily="18" charset="0"/>
                      </a:rPr>
                      <m:t> </m:t>
                    </m:r>
                    <m:r>
                      <a:rPr lang="en-US" sz="2400" i="1">
                        <a:latin typeface="Cambria Math" panose="02040503050406030204" pitchFamily="18" charset="0"/>
                      </a:rPr>
                      <m:t>𝐼</m:t>
                    </m:r>
                  </m:oMath>
                </a14:m>
                <a:r>
                  <a:rPr lang="en-US" sz="2400" dirty="0">
                    <a:effectLst/>
                  </a:rPr>
                  <a:t> </a:t>
                </a:r>
                <a:endParaRPr lang="en-US" dirty="0">
                  <a:effectLst/>
                </a:endParaRPr>
              </a:p>
              <a:p>
                <a:pPr marL="1114425" lvl="2" indent="-514350"/>
                <a:endParaRPr lang="en-US" dirty="0"/>
              </a:p>
              <a:p>
                <a:pPr marL="1114425" lvl="2" indent="-514350"/>
                <a:r>
                  <a:rPr lang="en-US" dirty="0"/>
                  <a:t>In p.u. we want: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𝑆</m:t>
                        </m:r>
                      </m:e>
                      <m:sup>
                        <m:r>
                          <a:rPr lang="en-US" sz="2400" i="1">
                            <a:latin typeface="Cambria Math" panose="02040503050406030204" pitchFamily="18" charset="0"/>
                          </a:rPr>
                          <m:t>𝑝𝑢</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𝑝𝑢</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𝑝𝑢</m:t>
                        </m:r>
                      </m:sup>
                    </m:sSup>
                  </m:oMath>
                </a14:m>
                <a:r>
                  <a:rPr lang="en-US" dirty="0">
                    <a:effectLst/>
                  </a:rPr>
                  <a:t> </a:t>
                </a:r>
              </a:p>
              <a:p>
                <a:pPr marL="1114425" lvl="2" indent="-514350"/>
                <a:endParaRPr lang="en-US" dirty="0"/>
              </a:p>
              <a:p>
                <a:pPr marL="1114425" lvl="2" indent="-514350"/>
                <a:r>
                  <a:rPr lang="en-US" dirty="0"/>
                  <a:t>Which can be written: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𝑆</m:t>
                        </m:r>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𝑉</m:t>
                        </m:r>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sub>
                        </m:sSub>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𝐼</m:t>
                        </m:r>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oMath>
                </a14:m>
                <a:endParaRPr lang="en-US" dirty="0"/>
              </a:p>
              <a:p>
                <a:pPr marL="1114425" lvl="2" indent="-514350"/>
                <a:endParaRPr lang="en-US" dirty="0"/>
              </a:p>
              <a:p>
                <a:pPr marL="1114425" lvl="2" indent="-514350"/>
                <a:r>
                  <a:rPr lang="en-US" dirty="0"/>
                  <a:t>Hence: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sub>
                        </m:sSub>
                      </m:den>
                    </m:f>
                  </m:oMath>
                </a14:m>
                <a:r>
                  <a:rPr lang="en-US" sz="2400" dirty="0">
                    <a:effectLst/>
                  </a:rPr>
                  <a:t> </a:t>
                </a:r>
                <a:endParaRPr lang="en-US" sz="2400" dirty="0"/>
              </a:p>
            </p:txBody>
          </p:sp>
        </mc:Choice>
        <mc:Fallback xmlns="">
          <p:sp>
            <p:nvSpPr>
              <p:cNvPr id="6" name="Content Placeholder 5">
                <a:extLst>
                  <a:ext uri="{FF2B5EF4-FFF2-40B4-BE49-F238E27FC236}">
                    <a16:creationId xmlns:a16="http://schemas.microsoft.com/office/drawing/2014/main" id="{9A1BF733-20ED-4F31-8268-4F6CC8235CAA}"/>
                  </a:ext>
                </a:extLst>
              </p:cNvPr>
              <p:cNvSpPr>
                <a:spLocks noGrp="1" noRot="1" noChangeAspect="1" noMove="1" noResize="1" noEditPoints="1" noAdjustHandles="1" noChangeArrowheads="1" noChangeShapeType="1" noTextEdit="1"/>
              </p:cNvSpPr>
              <p:nvPr>
                <p:ph idx="1"/>
              </p:nvPr>
            </p:nvSpPr>
            <p:spPr>
              <a:blipFill>
                <a:blip r:embed="rId2"/>
                <a:stretch>
                  <a:fillRect l="-1206" t="-21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AC67B76-1051-FAA0-1D1A-20187C5FDD7E}"/>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762A19-4681-341B-BA92-18E72BC793B5}"/>
              </a:ext>
            </a:extLst>
          </p:cNvPr>
          <p:cNvSpPr>
            <a:spLocks noGrp="1"/>
          </p:cNvSpPr>
          <p:nvPr>
            <p:ph type="sldNum" sz="quarter" idx="12"/>
          </p:nvPr>
        </p:nvSpPr>
        <p:spPr/>
        <p:txBody>
          <a:bodyPr/>
          <a:lstStyle/>
          <a:p>
            <a:fld id="{697646A6-6B76-9347-9EA0-ECEE7D8FD72D}" type="slidenum">
              <a:rPr lang="en-US" smtClean="0"/>
              <a:t>67</a:t>
            </a:fld>
            <a:endParaRPr lang="en-US"/>
          </a:p>
        </p:txBody>
      </p:sp>
    </p:spTree>
    <p:extLst>
      <p:ext uri="{BB962C8B-B14F-4D97-AF65-F5344CB8AC3E}">
        <p14:creationId xmlns:p14="http://schemas.microsoft.com/office/powerpoint/2010/main" val="375889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58053-58C9-7BC5-D6B0-A6FB2F351C3C}"/>
              </a:ext>
            </a:extLst>
          </p:cNvPr>
          <p:cNvSpPr>
            <a:spLocks noGrp="1"/>
          </p:cNvSpPr>
          <p:nvPr>
            <p:ph type="title"/>
          </p:nvPr>
        </p:nvSpPr>
        <p:spPr/>
        <p:txBody>
          <a:bodyPr>
            <a:noAutofit/>
          </a:bodyPr>
          <a:lstStyle/>
          <a:p>
            <a:r>
              <a:rPr lang="en-US" sz="3200" dirty="0"/>
              <a:t>Choosing the other base quantities – </a:t>
            </a:r>
            <a:r>
              <a:rPr lang="en-US" sz="3200" b="1" dirty="0"/>
              <a:t>Single-phase</a:t>
            </a:r>
            <a:r>
              <a:rPr lang="en-US" sz="3200" dirty="0"/>
              <a:t> system</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A1BF733-20ED-4F31-8268-4F6CC8235CAA}"/>
                  </a:ext>
                </a:extLst>
              </p:cNvPr>
              <p:cNvSpPr>
                <a:spLocks noGrp="1"/>
              </p:cNvSpPr>
              <p:nvPr>
                <p:ph idx="1"/>
              </p:nvPr>
            </p:nvSpPr>
            <p:spPr/>
            <p:txBody>
              <a:bodyPr/>
              <a:lstStyle/>
              <a:p>
                <a:pPr marL="514350" indent="-514350">
                  <a:buFont typeface="+mj-lt"/>
                  <a:buAutoNum type="arabicPeriod" startAt="4"/>
                </a:pPr>
                <a:r>
                  <a:rPr lang="en-US" dirty="0"/>
                  <a:t>Base impedance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𝐵</m:t>
                        </m:r>
                      </m:sub>
                    </m:sSub>
                  </m:oMath>
                </a14:m>
                <a:endParaRPr lang="en-US" dirty="0"/>
              </a:p>
              <a:p>
                <a:pPr marL="1114425" lvl="2" indent="-514350"/>
                <a:r>
                  <a:rPr lang="en-US" dirty="0"/>
                  <a:t>Ohm’s law in SI quantities: </a:t>
                </a:r>
                <a14:m>
                  <m:oMath xmlns:m="http://schemas.openxmlformats.org/officeDocument/2006/math">
                    <m:r>
                      <a:rPr lang="en-US" sz="2400" i="1">
                        <a:latin typeface="Cambria Math" panose="02040503050406030204" pitchFamily="18" charset="0"/>
                      </a:rPr>
                      <m:t>𝑉</m:t>
                    </m:r>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 </m:t>
                    </m:r>
                    <m:r>
                      <a:rPr lang="en-US" sz="2400" i="1">
                        <a:latin typeface="Cambria Math" panose="02040503050406030204" pitchFamily="18" charset="0"/>
                      </a:rPr>
                      <m:t>𝑍</m:t>
                    </m:r>
                  </m:oMath>
                </a14:m>
                <a:r>
                  <a:rPr lang="en-US" sz="2400" dirty="0"/>
                  <a:t> </a:t>
                </a:r>
              </a:p>
              <a:p>
                <a:pPr marL="1114425" lvl="2" indent="-514350"/>
                <a:endParaRPr lang="en-US" dirty="0"/>
              </a:p>
              <a:p>
                <a:pPr marL="1114425" lvl="2" indent="-514350"/>
                <a:r>
                  <a:rPr lang="en-US" dirty="0"/>
                  <a:t>In pu we want: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𝑝𝑢</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𝑝𝑢</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i="1">
                            <a:latin typeface="Cambria Math" panose="02040503050406030204" pitchFamily="18" charset="0"/>
                          </a:rPr>
                          <m:t>𝑝𝑢</m:t>
                        </m:r>
                      </m:sup>
                    </m:sSup>
                  </m:oMath>
                </a14:m>
                <a:endParaRPr lang="en-US" sz="2400" dirty="0"/>
              </a:p>
              <a:p>
                <a:pPr marL="1114425" lvl="2" indent="-514350"/>
                <a:endParaRPr lang="en-US" dirty="0"/>
              </a:p>
              <a:p>
                <a:pPr marL="1114425" lvl="2" indent="-514350"/>
                <a:r>
                  <a:rPr lang="en-US" dirty="0"/>
                  <a:t>Which implies:</a:t>
                </a:r>
                <a14:m>
                  <m:oMath xmlns:m="http://schemas.openxmlformats.org/officeDocument/2006/math">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𝐵</m:t>
                            </m:r>
                          </m:sub>
                          <m:sup>
                            <m:r>
                              <a:rPr lang="en-US" sz="2400" i="1">
                                <a:latin typeface="Cambria Math" panose="02040503050406030204" pitchFamily="18" charset="0"/>
                              </a:rPr>
                              <m:t>2</m:t>
                            </m:r>
                          </m:sup>
                        </m:sSubSup>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den>
                    </m:f>
                  </m:oMath>
                </a14:m>
                <a:endParaRPr lang="en-US" dirty="0"/>
              </a:p>
              <a:p>
                <a:pPr marL="1114425" lvl="2" indent="-514350"/>
                <a:endParaRPr lang="en-US" dirty="0"/>
              </a:p>
              <a:p>
                <a:pPr marL="1114425" lvl="2" indent="-514350"/>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𝐵</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𝐵</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oMath>
                </a14:m>
                <a:endParaRPr lang="en-US" sz="2400" dirty="0"/>
              </a:p>
              <a:p>
                <a:pPr marL="1114425" lvl="2" indent="-514350"/>
                <a:endParaRPr lang="en-US" sz="2400" dirty="0"/>
              </a:p>
              <a:p>
                <a:pPr marL="541338" lvl="1" indent="-541338">
                  <a:buFont typeface="+mj-lt"/>
                  <a:buAutoNum type="arabicPeriod" startAt="5"/>
                </a:pPr>
                <a:r>
                  <a:rPr lang="en-US" sz="2800" dirty="0"/>
                  <a:t>Base admittance: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1">
                            <a:latin typeface="Cambria Math" panose="02040503050406030204" pitchFamily="18" charset="0"/>
                          </a:rPr>
                          <m:t>𝐵</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𝐵</m:t>
                            </m:r>
                          </m:sub>
                        </m:sSub>
                      </m:den>
                    </m:f>
                  </m:oMath>
                </a14:m>
                <a:endParaRPr lang="en-US" sz="2800" dirty="0"/>
              </a:p>
            </p:txBody>
          </p:sp>
        </mc:Choice>
        <mc:Fallback xmlns="">
          <p:sp>
            <p:nvSpPr>
              <p:cNvPr id="6" name="Content Placeholder 5">
                <a:extLst>
                  <a:ext uri="{FF2B5EF4-FFF2-40B4-BE49-F238E27FC236}">
                    <a16:creationId xmlns:a16="http://schemas.microsoft.com/office/drawing/2014/main" id="{9A1BF733-20ED-4F31-8268-4F6CC8235CAA}"/>
                  </a:ext>
                </a:extLst>
              </p:cNvPr>
              <p:cNvSpPr>
                <a:spLocks noGrp="1" noRot="1" noChangeAspect="1" noMove="1" noResize="1" noEditPoints="1" noAdjustHandles="1" noChangeArrowheads="1" noChangeShapeType="1" noTextEdit="1"/>
              </p:cNvSpPr>
              <p:nvPr>
                <p:ph idx="1"/>
              </p:nvPr>
            </p:nvSpPr>
            <p:spPr>
              <a:blipFill>
                <a:blip r:embed="rId2"/>
                <a:stretch>
                  <a:fillRect l="-1206" t="-246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AC67B76-1051-FAA0-1D1A-20187C5FDD7E}"/>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11762A19-4681-341B-BA92-18E72BC793B5}"/>
              </a:ext>
            </a:extLst>
          </p:cNvPr>
          <p:cNvSpPr>
            <a:spLocks noGrp="1"/>
          </p:cNvSpPr>
          <p:nvPr>
            <p:ph type="sldNum" sz="quarter" idx="12"/>
          </p:nvPr>
        </p:nvSpPr>
        <p:spPr/>
        <p:txBody>
          <a:bodyPr/>
          <a:lstStyle/>
          <a:p>
            <a:fld id="{697646A6-6B76-9347-9EA0-ECEE7D8FD72D}" type="slidenum">
              <a:rPr lang="en-US" smtClean="0"/>
              <a:t>68</a:t>
            </a:fld>
            <a:endParaRPr lang="en-US"/>
          </a:p>
        </p:txBody>
      </p:sp>
    </p:spTree>
    <p:extLst>
      <p:ext uri="{BB962C8B-B14F-4D97-AF65-F5344CB8AC3E}">
        <p14:creationId xmlns:p14="http://schemas.microsoft.com/office/powerpoint/2010/main" val="176348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8F22B-A59E-EC14-C1A2-E64D25C1A9E4}"/>
              </a:ext>
            </a:extLst>
          </p:cNvPr>
          <p:cNvSpPr>
            <a:spLocks noGrp="1"/>
          </p:cNvSpPr>
          <p:nvPr>
            <p:ph type="title"/>
          </p:nvPr>
        </p:nvSpPr>
        <p:spPr/>
        <p:txBody>
          <a:bodyPr>
            <a:noAutofit/>
          </a:bodyPr>
          <a:lstStyle/>
          <a:p>
            <a:r>
              <a:rPr lang="en-US" sz="3600" dirty="0"/>
              <a:t>Summary of base quantities for </a:t>
            </a:r>
            <a:r>
              <a:rPr lang="en-US" sz="3600" b="1" dirty="0"/>
              <a:t>single-phase </a:t>
            </a:r>
            <a:r>
              <a:rPr lang="en-US" sz="3600" dirty="0"/>
              <a:t>systems</a:t>
            </a:r>
          </a:p>
        </p:txBody>
      </p:sp>
      <p:sp>
        <p:nvSpPr>
          <p:cNvPr id="4" name="Date Placeholder 3">
            <a:extLst>
              <a:ext uri="{FF2B5EF4-FFF2-40B4-BE49-F238E27FC236}">
                <a16:creationId xmlns:a16="http://schemas.microsoft.com/office/drawing/2014/main" id="{354EDBD4-7E52-EBD1-BFDB-F0EA2A4BEB9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90BA1EB-781C-A04A-B5B3-6CCCDA45B67F}"/>
              </a:ext>
            </a:extLst>
          </p:cNvPr>
          <p:cNvSpPr>
            <a:spLocks noGrp="1"/>
          </p:cNvSpPr>
          <p:nvPr>
            <p:ph type="sldNum" sz="quarter" idx="12"/>
          </p:nvPr>
        </p:nvSpPr>
        <p:spPr/>
        <p:txBody>
          <a:bodyPr/>
          <a:lstStyle/>
          <a:p>
            <a:fld id="{697646A6-6B76-9347-9EA0-ECEE7D8FD72D}" type="slidenum">
              <a:rPr lang="en-US" smtClean="0"/>
              <a:t>69</a:t>
            </a:fld>
            <a:endParaRPr lang="en-US"/>
          </a:p>
        </p:txBody>
      </p:sp>
      <mc:AlternateContent xmlns:mc="http://schemas.openxmlformats.org/markup-compatibility/2006" xmlns:a14="http://schemas.microsoft.com/office/drawing/2010/main">
        <mc:Choice Requires="a14">
          <p:graphicFrame>
            <p:nvGraphicFramePr>
              <p:cNvPr id="7" name="Content Placeholder 4">
                <a:extLst>
                  <a:ext uri="{FF2B5EF4-FFF2-40B4-BE49-F238E27FC236}">
                    <a16:creationId xmlns:a16="http://schemas.microsoft.com/office/drawing/2014/main" id="{848D6027-BD11-79CA-3A5C-F3CF3CC86A62}"/>
                  </a:ext>
                </a:extLst>
              </p:cNvPr>
              <p:cNvGraphicFramePr>
                <a:graphicFrameLocks/>
              </p:cNvGraphicFramePr>
              <p:nvPr>
                <p:extLst>
                  <p:ext uri="{D42A27DB-BD31-4B8C-83A1-F6EECF244321}">
                    <p14:modId xmlns:p14="http://schemas.microsoft.com/office/powerpoint/2010/main" val="2772896373"/>
                  </p:ext>
                </p:extLst>
              </p:nvPr>
            </p:nvGraphicFramePr>
            <p:xfrm>
              <a:off x="895678" y="1483879"/>
              <a:ext cx="10707439" cy="5127900"/>
            </p:xfrm>
            <a:graphic>
              <a:graphicData uri="http://schemas.openxmlformats.org/drawingml/2006/table">
                <a:tbl>
                  <a:tblPr firstRow="1" firstCol="1" bandRow="1">
                    <a:tableStyleId>{5C22544A-7EE6-4342-B048-85BDC9FD1C3A}</a:tableStyleId>
                  </a:tblPr>
                  <a:tblGrid>
                    <a:gridCol w="2496282">
                      <a:extLst>
                        <a:ext uri="{9D8B030D-6E8A-4147-A177-3AD203B41FA5}">
                          <a16:colId xmlns:a16="http://schemas.microsoft.com/office/drawing/2014/main" val="1777234379"/>
                        </a:ext>
                      </a:extLst>
                    </a:gridCol>
                    <a:gridCol w="1675313">
                      <a:extLst>
                        <a:ext uri="{9D8B030D-6E8A-4147-A177-3AD203B41FA5}">
                          <a16:colId xmlns:a16="http://schemas.microsoft.com/office/drawing/2014/main" val="3569566975"/>
                        </a:ext>
                      </a:extLst>
                    </a:gridCol>
                    <a:gridCol w="6535844">
                      <a:extLst>
                        <a:ext uri="{9D8B030D-6E8A-4147-A177-3AD203B41FA5}">
                          <a16:colId xmlns:a16="http://schemas.microsoft.com/office/drawing/2014/main" val="1849834049"/>
                        </a:ext>
                      </a:extLst>
                    </a:gridCol>
                  </a:tblGrid>
                  <a:tr h="449110">
                    <a:tc>
                      <a:txBody>
                        <a:bodyPr/>
                        <a:lstStyle/>
                        <a:p>
                          <a:pPr marL="0" marR="0" algn="l">
                            <a:spcBef>
                              <a:spcPts val="0"/>
                            </a:spcBef>
                            <a:spcAft>
                              <a:spcPts val="0"/>
                            </a:spcAft>
                          </a:pPr>
                          <a:r>
                            <a:rPr lang="en-US" sz="3200" b="0" cap="none" spc="0" dirty="0">
                              <a:solidFill>
                                <a:schemeClr val="bg1"/>
                              </a:solidFill>
                              <a:effectLst/>
                            </a:rPr>
                            <a:t>Quantity</a:t>
                          </a:r>
                          <a:endParaRPr lang="en-US" sz="32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3200" b="0" cap="none" spc="0">
                              <a:solidFill>
                                <a:schemeClr val="bg1"/>
                              </a:solidFill>
                              <a:effectLst/>
                            </a:rPr>
                            <a:t>Symbol</a:t>
                          </a:r>
                          <a:endParaRPr lang="en-US" sz="3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3200" b="0" cap="none" spc="0">
                              <a:solidFill>
                                <a:schemeClr val="bg1"/>
                              </a:solidFill>
                              <a:effectLst/>
                            </a:rPr>
                            <a:t>Rule</a:t>
                          </a:r>
                          <a:endParaRPr lang="en-US" sz="3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61933840"/>
                      </a:ext>
                    </a:extLst>
                  </a:tr>
                  <a:tr h="375486">
                    <a:tc>
                      <a:txBody>
                        <a:bodyPr/>
                        <a:lstStyle/>
                        <a:p>
                          <a:pPr marL="0" marR="0" algn="l">
                            <a:spcBef>
                              <a:spcPts val="0"/>
                            </a:spcBef>
                            <a:spcAft>
                              <a:spcPts val="0"/>
                            </a:spcAft>
                          </a:pPr>
                          <a:r>
                            <a:rPr lang="en-US" sz="2400" b="0" cap="none" spc="0" dirty="0">
                              <a:solidFill>
                                <a:schemeClr val="bg1"/>
                              </a:solidFill>
                              <a:effectLst/>
                            </a:rPr>
                            <a:t>Apparent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𝑆</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2400" cap="none" spc="0">
                              <a:solidFill>
                                <a:schemeClr val="tx1"/>
                              </a:solidFill>
                              <a:effectLst/>
                            </a:rPr>
                            <a:t>Arbitrary choice of one value for the entire system</a:t>
                          </a:r>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3227136828"/>
                      </a:ext>
                    </a:extLst>
                  </a:tr>
                  <a:tr h="375486">
                    <a:tc>
                      <a:txBody>
                        <a:bodyPr/>
                        <a:lstStyle/>
                        <a:p>
                          <a:pPr marL="0" marR="0" algn="l">
                            <a:spcBef>
                              <a:spcPts val="0"/>
                            </a:spcBef>
                            <a:spcAft>
                              <a:spcPts val="0"/>
                            </a:spcAft>
                          </a:pPr>
                          <a:r>
                            <a:rPr lang="en-US" sz="2400" b="0" cap="none" spc="0" dirty="0">
                              <a:solidFill>
                                <a:schemeClr val="bg1"/>
                              </a:solidFill>
                              <a:effectLst/>
                            </a:rPr>
                            <a:t>Active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𝑃</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𝑃</m:t>
                                    </m:r>
                                  </m:e>
                                  <m:sub>
                                    <m:r>
                                      <a:rPr lang="en-US" sz="2400" cap="none" spc="0">
                                        <a:solidFill>
                                          <a:schemeClr val="tx1"/>
                                        </a:solidFill>
                                        <a:effectLst/>
                                        <a:latin typeface="Cambria Math" panose="02040503050406030204" pitchFamily="18" charset="0"/>
                                      </a:rPr>
                                      <m:t>𝐵</m:t>
                                    </m:r>
                                  </m:sub>
                                </m:sSub>
                                <m:r>
                                  <a:rPr lang="en-US" sz="2400" cap="none" spc="0">
                                    <a:solidFill>
                                      <a:schemeClr val="tx1"/>
                                    </a:solidFill>
                                    <a:effectLst/>
                                    <a:latin typeface="Cambria Math" panose="02040503050406030204" pitchFamily="18" charset="0"/>
                                  </a:rPr>
                                  <m:t>=</m:t>
                                </m:r>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𝑆</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2060226425"/>
                      </a:ext>
                    </a:extLst>
                  </a:tr>
                  <a:tr h="375486">
                    <a:tc>
                      <a:txBody>
                        <a:bodyPr/>
                        <a:lstStyle/>
                        <a:p>
                          <a:pPr marL="0" marR="0" algn="l">
                            <a:spcBef>
                              <a:spcPts val="0"/>
                            </a:spcBef>
                            <a:spcAft>
                              <a:spcPts val="0"/>
                            </a:spcAft>
                          </a:pPr>
                          <a:r>
                            <a:rPr lang="en-US" sz="2400" b="0" cap="none" spc="0" dirty="0">
                              <a:solidFill>
                                <a:schemeClr val="bg1"/>
                              </a:solidFill>
                              <a:effectLst/>
                            </a:rPr>
                            <a:t>Reactive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𝑄</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𝑄</m:t>
                                    </m:r>
                                  </m:e>
                                  <m:sub>
                                    <m:r>
                                      <a:rPr lang="en-US" sz="2400" cap="none" spc="0">
                                        <a:solidFill>
                                          <a:schemeClr val="tx1"/>
                                        </a:solidFill>
                                        <a:effectLst/>
                                        <a:latin typeface="Cambria Math" panose="02040503050406030204" pitchFamily="18" charset="0"/>
                                      </a:rPr>
                                      <m:t>𝐵</m:t>
                                    </m:r>
                                  </m:sub>
                                </m:sSub>
                                <m:r>
                                  <a:rPr lang="en-US" sz="2400" cap="none" spc="0">
                                    <a:solidFill>
                                      <a:schemeClr val="tx1"/>
                                    </a:solidFill>
                                    <a:effectLst/>
                                    <a:latin typeface="Cambria Math" panose="02040503050406030204" pitchFamily="18" charset="0"/>
                                  </a:rPr>
                                  <m:t>=</m:t>
                                </m:r>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𝑆</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2219807960"/>
                      </a:ext>
                    </a:extLst>
                  </a:tr>
                  <a:tr h="375486">
                    <a:tc>
                      <a:txBody>
                        <a:bodyPr/>
                        <a:lstStyle/>
                        <a:p>
                          <a:pPr marL="0" marR="0" algn="l">
                            <a:spcBef>
                              <a:spcPts val="0"/>
                            </a:spcBef>
                            <a:spcAft>
                              <a:spcPts val="0"/>
                            </a:spcAft>
                          </a:pPr>
                          <a:r>
                            <a:rPr lang="en-US" sz="2400" b="0" cap="none" spc="0" dirty="0">
                              <a:solidFill>
                                <a:schemeClr val="bg1"/>
                              </a:solidFill>
                              <a:effectLst/>
                            </a:rPr>
                            <a:t>Voltage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𝑉</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2400" cap="none" spc="0">
                              <a:solidFill>
                                <a:schemeClr val="tx1"/>
                              </a:solidFill>
                              <a:effectLst/>
                            </a:rPr>
                            <a:t>Nominal voltage at each location</a:t>
                          </a:r>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198198975"/>
                      </a:ext>
                    </a:extLst>
                  </a:tr>
                  <a:tr h="605640">
                    <a:tc>
                      <a:txBody>
                        <a:bodyPr/>
                        <a:lstStyle/>
                        <a:p>
                          <a:pPr marL="0" marR="0" algn="l">
                            <a:spcBef>
                              <a:spcPts val="0"/>
                            </a:spcBef>
                            <a:spcAft>
                              <a:spcPts val="0"/>
                            </a:spcAft>
                          </a:pPr>
                          <a:r>
                            <a:rPr lang="en-US" sz="2400" b="0" cap="none" spc="0" dirty="0">
                              <a:solidFill>
                                <a:schemeClr val="bg1"/>
                              </a:solidFill>
                              <a:effectLst/>
                            </a:rPr>
                            <a:t>Current</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𝐼</m:t>
                                    </m:r>
                                  </m:e>
                                  <m:sub>
                                    <m:r>
                                      <a:rPr lang="en-US" sz="24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𝐼</m:t>
                                    </m:r>
                                  </m:e>
                                  <m:sub>
                                    <m:r>
                                      <a:rPr lang="en-US" sz="2400" cap="none" spc="0">
                                        <a:solidFill>
                                          <a:schemeClr val="tx1"/>
                                        </a:solidFill>
                                        <a:effectLst/>
                                        <a:latin typeface="Cambria Math" panose="02040503050406030204" pitchFamily="18" charset="0"/>
                                      </a:rPr>
                                      <m:t>𝐵</m:t>
                                    </m:r>
                                  </m:sub>
                                </m:sSub>
                                <m:r>
                                  <a:rPr lang="en-US" sz="2400" cap="none" spc="0">
                                    <a:solidFill>
                                      <a:schemeClr val="tx1"/>
                                    </a:solidFill>
                                    <a:effectLst/>
                                    <a:latin typeface="Cambria Math" panose="02040503050406030204" pitchFamily="18" charset="0"/>
                                  </a:rPr>
                                  <m:t>=</m:t>
                                </m:r>
                                <m:f>
                                  <m:fPr>
                                    <m:ctrlPr>
                                      <a:rPr lang="en-US" sz="2400" i="1" cap="none" spc="0">
                                        <a:solidFill>
                                          <a:schemeClr val="tx1"/>
                                        </a:solidFill>
                                        <a:effectLst/>
                                        <a:latin typeface="Cambria Math" panose="02040503050406030204" pitchFamily="18" charset="0"/>
                                      </a:rPr>
                                    </m:ctrlPr>
                                  </m:fPr>
                                  <m:num>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𝑆</m:t>
                                        </m:r>
                                      </m:e>
                                      <m:sub>
                                        <m:r>
                                          <a:rPr lang="en-US" sz="2400" cap="none" spc="0">
                                            <a:solidFill>
                                              <a:schemeClr val="tx1"/>
                                            </a:solidFill>
                                            <a:effectLst/>
                                            <a:latin typeface="Cambria Math" panose="02040503050406030204" pitchFamily="18" charset="0"/>
                                          </a:rPr>
                                          <m:t>𝐵</m:t>
                                        </m:r>
                                      </m:sub>
                                    </m:sSub>
                                  </m:num>
                                  <m:den>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 </m:t>
                                        </m:r>
                                        <m:r>
                                          <a:rPr lang="en-US" sz="2400" cap="none" spc="0">
                                            <a:solidFill>
                                              <a:schemeClr val="tx1"/>
                                            </a:solidFill>
                                            <a:effectLst/>
                                            <a:latin typeface="Cambria Math" panose="02040503050406030204" pitchFamily="18" charset="0"/>
                                          </a:rPr>
                                          <m:t>𝑉</m:t>
                                        </m:r>
                                      </m:e>
                                      <m:sub>
                                        <m:r>
                                          <a:rPr lang="en-US" sz="2400" cap="none" spc="0">
                                            <a:solidFill>
                                              <a:schemeClr val="tx1"/>
                                            </a:solidFill>
                                            <a:effectLst/>
                                            <a:latin typeface="Cambria Math" panose="02040503050406030204" pitchFamily="18" charset="0"/>
                                          </a:rPr>
                                          <m:t>𝐵</m:t>
                                        </m:r>
                                      </m:sub>
                                    </m:sSub>
                                  </m:den>
                                </m:f>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989935807"/>
                      </a:ext>
                    </a:extLst>
                  </a:tr>
                  <a:tr h="637467">
                    <a:tc>
                      <a:txBody>
                        <a:bodyPr/>
                        <a:lstStyle/>
                        <a:p>
                          <a:pPr marL="0" marR="0" algn="l">
                            <a:spcBef>
                              <a:spcPts val="0"/>
                            </a:spcBef>
                            <a:spcAft>
                              <a:spcPts val="0"/>
                            </a:spcAft>
                          </a:pPr>
                          <a:r>
                            <a:rPr lang="en-US" sz="2400" b="0" cap="none" spc="0" dirty="0">
                              <a:solidFill>
                                <a:schemeClr val="bg1"/>
                              </a:solidFill>
                              <a:effectLst/>
                            </a:rPr>
                            <a:t>Impedance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kern="1200" cap="none" spc="0">
                                        <a:solidFill>
                                          <a:schemeClr val="tx1"/>
                                        </a:solidFill>
                                        <a:effectLst/>
                                        <a:latin typeface="Cambria Math" panose="02040503050406030204" pitchFamily="18" charset="0"/>
                                      </a:rPr>
                                    </m:ctrlPr>
                                  </m:sSubPr>
                                  <m:e>
                                    <m:r>
                                      <a:rPr lang="en-US" sz="2400" kern="1200" cap="none" spc="0">
                                        <a:solidFill>
                                          <a:schemeClr val="tx1"/>
                                        </a:solidFill>
                                        <a:effectLst/>
                                        <a:latin typeface="Cambria Math" panose="02040503050406030204" pitchFamily="18" charset="0"/>
                                      </a:rPr>
                                      <m:t>𝑍</m:t>
                                    </m:r>
                                  </m:e>
                                  <m:sub>
                                    <m:r>
                                      <a:rPr lang="en-US" sz="2400" kern="12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kern="1200" cap="none" spc="0">
                                        <a:solidFill>
                                          <a:schemeClr val="tx1"/>
                                        </a:solidFill>
                                        <a:effectLst/>
                                        <a:latin typeface="Cambria Math" panose="02040503050406030204" pitchFamily="18" charset="0"/>
                                      </a:rPr>
                                    </m:ctrlPr>
                                  </m:sSubPr>
                                  <m:e>
                                    <m:r>
                                      <a:rPr lang="en-US" sz="2400" kern="1200" cap="none" spc="0">
                                        <a:solidFill>
                                          <a:schemeClr val="tx1"/>
                                        </a:solidFill>
                                        <a:effectLst/>
                                        <a:latin typeface="Cambria Math" panose="02040503050406030204" pitchFamily="18" charset="0"/>
                                      </a:rPr>
                                      <m:t>𝑍</m:t>
                                    </m:r>
                                  </m:e>
                                  <m:sub>
                                    <m:r>
                                      <a:rPr lang="en-US" sz="2400" kern="1200" cap="none" spc="0">
                                        <a:solidFill>
                                          <a:schemeClr val="tx1"/>
                                        </a:solidFill>
                                        <a:effectLst/>
                                        <a:latin typeface="Cambria Math" panose="02040503050406030204" pitchFamily="18" charset="0"/>
                                      </a:rPr>
                                      <m:t>𝐵</m:t>
                                    </m:r>
                                  </m:sub>
                                </m:sSub>
                                <m:r>
                                  <a:rPr lang="en-US" sz="2400" kern="1200" cap="none" spc="0">
                                    <a:solidFill>
                                      <a:schemeClr val="tx1"/>
                                    </a:solidFill>
                                    <a:effectLst/>
                                    <a:latin typeface="Cambria Math" panose="02040503050406030204" pitchFamily="18" charset="0"/>
                                  </a:rPr>
                                  <m:t>=</m:t>
                                </m:r>
                                <m:f>
                                  <m:fPr>
                                    <m:ctrlPr>
                                      <a:rPr lang="en-US" sz="2400" i="1" kern="1200" cap="none" spc="0">
                                        <a:solidFill>
                                          <a:schemeClr val="tx1"/>
                                        </a:solidFill>
                                        <a:effectLst/>
                                        <a:latin typeface="Cambria Math" panose="02040503050406030204" pitchFamily="18" charset="0"/>
                                      </a:rPr>
                                    </m:ctrlPr>
                                  </m:fPr>
                                  <m:num>
                                    <m:r>
                                      <a:rPr lang="en-US" sz="2400" cap="none" spc="0">
                                        <a:solidFill>
                                          <a:schemeClr val="tx1"/>
                                        </a:solidFill>
                                        <a:effectLst/>
                                        <a:latin typeface="Cambria Math" panose="02040503050406030204" pitchFamily="18" charset="0"/>
                                      </a:rPr>
                                      <m:t> </m:t>
                                    </m:r>
                                    <m:sSubSup>
                                      <m:sSubSupPr>
                                        <m:ctrlPr>
                                          <a:rPr lang="en-US" sz="2400" i="1" cap="none" spc="0">
                                            <a:solidFill>
                                              <a:schemeClr val="tx1"/>
                                            </a:solidFill>
                                            <a:effectLst/>
                                            <a:latin typeface="Cambria Math" panose="02040503050406030204" pitchFamily="18" charset="0"/>
                                          </a:rPr>
                                        </m:ctrlPr>
                                      </m:sSubSupPr>
                                      <m:e>
                                        <m:r>
                                          <a:rPr lang="en-US" sz="2400" cap="none" spc="0">
                                            <a:solidFill>
                                              <a:schemeClr val="tx1"/>
                                            </a:solidFill>
                                            <a:effectLst/>
                                            <a:latin typeface="Cambria Math" panose="02040503050406030204" pitchFamily="18" charset="0"/>
                                          </a:rPr>
                                          <m:t>𝑉</m:t>
                                        </m:r>
                                      </m:e>
                                      <m:sub>
                                        <m:r>
                                          <a:rPr lang="en-US" sz="2400" cap="none" spc="0">
                                            <a:solidFill>
                                              <a:schemeClr val="tx1"/>
                                            </a:solidFill>
                                            <a:effectLst/>
                                            <a:latin typeface="Cambria Math" panose="02040503050406030204" pitchFamily="18" charset="0"/>
                                          </a:rPr>
                                          <m:t>𝐵</m:t>
                                        </m:r>
                                      </m:sub>
                                      <m:sup>
                                        <m:r>
                                          <a:rPr lang="en-US" sz="2400" cap="none" spc="0">
                                            <a:solidFill>
                                              <a:schemeClr val="tx1"/>
                                            </a:solidFill>
                                            <a:effectLst/>
                                            <a:latin typeface="Cambria Math" panose="02040503050406030204" pitchFamily="18" charset="0"/>
                                          </a:rPr>
                                          <m:t>2</m:t>
                                        </m:r>
                                      </m:sup>
                                    </m:sSubSup>
                                  </m:num>
                                  <m:den>
                                    <m:sSub>
                                      <m:sSubPr>
                                        <m:ctrlPr>
                                          <a:rPr lang="en-US" sz="2400" i="1" cap="none" spc="0">
                                            <a:solidFill>
                                              <a:schemeClr val="tx1"/>
                                            </a:solidFill>
                                            <a:effectLst/>
                                            <a:latin typeface="Cambria Math" panose="02040503050406030204" pitchFamily="18" charset="0"/>
                                          </a:rPr>
                                        </m:ctrlPr>
                                      </m:sSubPr>
                                      <m:e>
                                        <m:r>
                                          <a:rPr lang="en-US" sz="2400" cap="none" spc="0">
                                            <a:solidFill>
                                              <a:schemeClr val="tx1"/>
                                            </a:solidFill>
                                            <a:effectLst/>
                                            <a:latin typeface="Cambria Math" panose="02040503050406030204" pitchFamily="18" charset="0"/>
                                          </a:rPr>
                                          <m:t>𝑆</m:t>
                                        </m:r>
                                      </m:e>
                                      <m:sub>
                                        <m:r>
                                          <a:rPr lang="en-US" sz="2400" cap="none" spc="0">
                                            <a:solidFill>
                                              <a:schemeClr val="tx1"/>
                                            </a:solidFill>
                                            <a:effectLst/>
                                            <a:latin typeface="Cambria Math" panose="02040503050406030204" pitchFamily="18" charset="0"/>
                                          </a:rPr>
                                          <m:t>𝐵</m:t>
                                        </m:r>
                                      </m:sub>
                                    </m:sSub>
                                  </m:den>
                                </m:f>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3811142558"/>
                      </a:ext>
                    </a:extLst>
                  </a:tr>
                  <a:tr h="605640">
                    <a:tc>
                      <a:txBody>
                        <a:bodyPr/>
                        <a:lstStyle/>
                        <a:p>
                          <a:pPr marL="0" marR="0" algn="l">
                            <a:spcBef>
                              <a:spcPts val="0"/>
                            </a:spcBef>
                            <a:spcAft>
                              <a:spcPts val="0"/>
                            </a:spcAft>
                          </a:pPr>
                          <a:r>
                            <a:rPr lang="en-US" sz="2400" b="0" cap="none" spc="0" dirty="0">
                              <a:solidFill>
                                <a:schemeClr val="bg1"/>
                              </a:solidFill>
                              <a:effectLst/>
                            </a:rPr>
                            <a:t>Admittance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kern="1200" cap="none" spc="0">
                                        <a:solidFill>
                                          <a:schemeClr val="tx1"/>
                                        </a:solidFill>
                                        <a:effectLst/>
                                        <a:latin typeface="Cambria Math" panose="02040503050406030204" pitchFamily="18" charset="0"/>
                                      </a:rPr>
                                    </m:ctrlPr>
                                  </m:sSubPr>
                                  <m:e>
                                    <m:r>
                                      <a:rPr lang="en-US" sz="2400" kern="1200" cap="none" spc="0">
                                        <a:solidFill>
                                          <a:schemeClr val="tx1"/>
                                        </a:solidFill>
                                        <a:effectLst/>
                                        <a:latin typeface="Cambria Math" panose="02040503050406030204" pitchFamily="18" charset="0"/>
                                      </a:rPr>
                                      <m:t>𝑌</m:t>
                                    </m:r>
                                  </m:e>
                                  <m:sub>
                                    <m:r>
                                      <a:rPr lang="en-US" sz="2400" kern="1200" cap="none" spc="0">
                                        <a:solidFill>
                                          <a:schemeClr val="tx1"/>
                                        </a:solidFill>
                                        <a:effectLst/>
                                        <a:latin typeface="Cambria Math" panose="02040503050406030204" pitchFamily="18" charset="0"/>
                                      </a:rPr>
                                      <m:t>𝐵</m:t>
                                    </m:r>
                                  </m:sub>
                                </m:sSub>
                              </m:oMath>
                            </m:oMathPara>
                          </a14:m>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kern="1200" cap="none" spc="0">
                                        <a:solidFill>
                                          <a:schemeClr val="tx1"/>
                                        </a:solidFill>
                                        <a:effectLst/>
                                        <a:latin typeface="Cambria Math" panose="02040503050406030204" pitchFamily="18" charset="0"/>
                                      </a:rPr>
                                    </m:ctrlPr>
                                  </m:sSubPr>
                                  <m:e>
                                    <m:r>
                                      <a:rPr lang="en-US" sz="2400" kern="1200" cap="none" spc="0">
                                        <a:solidFill>
                                          <a:schemeClr val="tx1"/>
                                        </a:solidFill>
                                        <a:effectLst/>
                                        <a:latin typeface="Cambria Math" panose="02040503050406030204" pitchFamily="18" charset="0"/>
                                      </a:rPr>
                                      <m:t>𝑌</m:t>
                                    </m:r>
                                  </m:e>
                                  <m:sub>
                                    <m:r>
                                      <a:rPr lang="en-US" sz="2400" kern="1200" cap="none" spc="0">
                                        <a:solidFill>
                                          <a:schemeClr val="tx1"/>
                                        </a:solidFill>
                                        <a:effectLst/>
                                        <a:latin typeface="Cambria Math" panose="02040503050406030204" pitchFamily="18" charset="0"/>
                                      </a:rPr>
                                      <m:t>𝐵</m:t>
                                    </m:r>
                                  </m:sub>
                                </m:sSub>
                                <m:r>
                                  <a:rPr lang="en-US" sz="2400" kern="1200" cap="none" spc="0">
                                    <a:solidFill>
                                      <a:schemeClr val="tx1"/>
                                    </a:solidFill>
                                    <a:effectLst/>
                                    <a:latin typeface="Cambria Math" panose="02040503050406030204" pitchFamily="18" charset="0"/>
                                  </a:rPr>
                                  <m:t>=</m:t>
                                </m:r>
                                <m:f>
                                  <m:fPr>
                                    <m:ctrlPr>
                                      <a:rPr lang="en-US" sz="2400" i="1" kern="1200" cap="none" spc="0">
                                        <a:solidFill>
                                          <a:schemeClr val="tx1"/>
                                        </a:solidFill>
                                        <a:effectLst/>
                                        <a:latin typeface="Cambria Math" panose="02040503050406030204" pitchFamily="18" charset="0"/>
                                      </a:rPr>
                                    </m:ctrlPr>
                                  </m:fPr>
                                  <m:num>
                                    <m:r>
                                      <a:rPr lang="en-US" sz="2400" kern="1200" cap="none" spc="0">
                                        <a:solidFill>
                                          <a:schemeClr val="tx1"/>
                                        </a:solidFill>
                                        <a:effectLst/>
                                        <a:latin typeface="Cambria Math" panose="02040503050406030204" pitchFamily="18" charset="0"/>
                                      </a:rPr>
                                      <m:t>1</m:t>
                                    </m:r>
                                  </m:num>
                                  <m:den>
                                    <m:sSub>
                                      <m:sSubPr>
                                        <m:ctrlPr>
                                          <a:rPr lang="en-US" sz="2400" i="1" kern="1200" cap="none" spc="0">
                                            <a:solidFill>
                                              <a:schemeClr val="tx1"/>
                                            </a:solidFill>
                                            <a:effectLst/>
                                            <a:latin typeface="Cambria Math" panose="02040503050406030204" pitchFamily="18" charset="0"/>
                                          </a:rPr>
                                        </m:ctrlPr>
                                      </m:sSubPr>
                                      <m:e>
                                        <m:r>
                                          <a:rPr lang="en-US" sz="2400" kern="1200" cap="none" spc="0">
                                            <a:solidFill>
                                              <a:schemeClr val="tx1"/>
                                            </a:solidFill>
                                            <a:effectLst/>
                                            <a:latin typeface="Cambria Math" panose="02040503050406030204" pitchFamily="18" charset="0"/>
                                          </a:rPr>
                                          <m:t>𝑍</m:t>
                                        </m:r>
                                      </m:e>
                                      <m:sub>
                                        <m:r>
                                          <a:rPr lang="en-US" sz="2400" kern="1200" cap="none" spc="0">
                                            <a:solidFill>
                                              <a:schemeClr val="tx1"/>
                                            </a:solidFill>
                                            <a:effectLst/>
                                            <a:latin typeface="Cambria Math" panose="02040503050406030204" pitchFamily="18" charset="0"/>
                                          </a:rPr>
                                          <m:t>𝐵</m:t>
                                        </m:r>
                                      </m:sub>
                                    </m:sSub>
                                  </m:den>
                                </m:f>
                              </m:oMath>
                            </m:oMathPara>
                          </a14:m>
                          <a:endParaRPr lang="en-US" sz="2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1872567335"/>
                      </a:ext>
                    </a:extLst>
                  </a:tr>
                </a:tbl>
              </a:graphicData>
            </a:graphic>
          </p:graphicFrame>
        </mc:Choice>
        <mc:Fallback xmlns="">
          <p:graphicFrame>
            <p:nvGraphicFramePr>
              <p:cNvPr id="7" name="Content Placeholder 4">
                <a:extLst>
                  <a:ext uri="{FF2B5EF4-FFF2-40B4-BE49-F238E27FC236}">
                    <a16:creationId xmlns:a16="http://schemas.microsoft.com/office/drawing/2014/main" id="{848D6027-BD11-79CA-3A5C-F3CF3CC86A62}"/>
                  </a:ext>
                </a:extLst>
              </p:cNvPr>
              <p:cNvGraphicFramePr>
                <a:graphicFrameLocks/>
              </p:cNvGraphicFramePr>
              <p:nvPr>
                <p:extLst>
                  <p:ext uri="{D42A27DB-BD31-4B8C-83A1-F6EECF244321}">
                    <p14:modId xmlns:p14="http://schemas.microsoft.com/office/powerpoint/2010/main" val="2772896373"/>
                  </p:ext>
                </p:extLst>
              </p:nvPr>
            </p:nvGraphicFramePr>
            <p:xfrm>
              <a:off x="895678" y="1483879"/>
              <a:ext cx="10707439" cy="5127900"/>
            </p:xfrm>
            <a:graphic>
              <a:graphicData uri="http://schemas.openxmlformats.org/drawingml/2006/table">
                <a:tbl>
                  <a:tblPr firstRow="1" firstCol="1" bandRow="1">
                    <a:tableStyleId>{5C22544A-7EE6-4342-B048-85BDC9FD1C3A}</a:tableStyleId>
                  </a:tblPr>
                  <a:tblGrid>
                    <a:gridCol w="2496282">
                      <a:extLst>
                        <a:ext uri="{9D8B030D-6E8A-4147-A177-3AD203B41FA5}">
                          <a16:colId xmlns:a16="http://schemas.microsoft.com/office/drawing/2014/main" val="1777234379"/>
                        </a:ext>
                      </a:extLst>
                    </a:gridCol>
                    <a:gridCol w="1675313">
                      <a:extLst>
                        <a:ext uri="{9D8B030D-6E8A-4147-A177-3AD203B41FA5}">
                          <a16:colId xmlns:a16="http://schemas.microsoft.com/office/drawing/2014/main" val="3569566975"/>
                        </a:ext>
                      </a:extLst>
                    </a:gridCol>
                    <a:gridCol w="6535844">
                      <a:extLst>
                        <a:ext uri="{9D8B030D-6E8A-4147-A177-3AD203B41FA5}">
                          <a16:colId xmlns:a16="http://schemas.microsoft.com/office/drawing/2014/main" val="1849834049"/>
                        </a:ext>
                      </a:extLst>
                    </a:gridCol>
                  </a:tblGrid>
                  <a:tr h="598117">
                    <a:tc>
                      <a:txBody>
                        <a:bodyPr/>
                        <a:lstStyle/>
                        <a:p>
                          <a:pPr marL="0" marR="0" algn="l">
                            <a:spcBef>
                              <a:spcPts val="0"/>
                            </a:spcBef>
                            <a:spcAft>
                              <a:spcPts val="0"/>
                            </a:spcAft>
                          </a:pPr>
                          <a:r>
                            <a:rPr lang="en-US" sz="3200" b="0" cap="none" spc="0" dirty="0">
                              <a:solidFill>
                                <a:schemeClr val="bg1"/>
                              </a:solidFill>
                              <a:effectLst/>
                            </a:rPr>
                            <a:t>Quantity</a:t>
                          </a:r>
                          <a:endParaRPr lang="en-US" sz="32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3200" b="0" cap="none" spc="0">
                              <a:solidFill>
                                <a:schemeClr val="bg1"/>
                              </a:solidFill>
                              <a:effectLst/>
                            </a:rPr>
                            <a:t>Symbol</a:t>
                          </a:r>
                          <a:endParaRPr lang="en-US" sz="3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pPr marL="0" marR="0" algn="ctr">
                            <a:spcBef>
                              <a:spcPts val="0"/>
                            </a:spcBef>
                            <a:spcAft>
                              <a:spcPts val="0"/>
                            </a:spcAft>
                          </a:pPr>
                          <a:r>
                            <a:rPr lang="en-US" sz="3200" b="0" cap="none" spc="0">
                              <a:solidFill>
                                <a:schemeClr val="bg1"/>
                              </a:solidFill>
                              <a:effectLst/>
                            </a:rPr>
                            <a:t>Rule</a:t>
                          </a:r>
                          <a:endParaRPr lang="en-US" sz="3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61933840"/>
                      </a:ext>
                    </a:extLst>
                  </a:tr>
                  <a:tr h="476197">
                    <a:tc>
                      <a:txBody>
                        <a:bodyPr/>
                        <a:lstStyle/>
                        <a:p>
                          <a:pPr marL="0" marR="0" algn="l">
                            <a:spcBef>
                              <a:spcPts val="0"/>
                            </a:spcBef>
                            <a:spcAft>
                              <a:spcPts val="0"/>
                            </a:spcAft>
                          </a:pPr>
                          <a:r>
                            <a:rPr lang="en-US" sz="2400" b="0" cap="none" spc="0" dirty="0">
                              <a:solidFill>
                                <a:schemeClr val="bg1"/>
                              </a:solidFill>
                              <a:effectLst/>
                            </a:rPr>
                            <a:t>Apparent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126316" r="-391667" b="-857895"/>
                          </a:stretch>
                        </a:blipFill>
                      </a:tcPr>
                    </a:tc>
                    <a:tc>
                      <a:txBody>
                        <a:bodyPr/>
                        <a:lstStyle/>
                        <a:p>
                          <a:pPr marL="0" marR="0" algn="ctr">
                            <a:spcBef>
                              <a:spcPts val="0"/>
                            </a:spcBef>
                            <a:spcAft>
                              <a:spcPts val="0"/>
                            </a:spcAft>
                          </a:pPr>
                          <a:r>
                            <a:rPr lang="en-US" sz="2400" cap="none" spc="0">
                              <a:solidFill>
                                <a:schemeClr val="tx1"/>
                              </a:solidFill>
                              <a:effectLst/>
                            </a:rPr>
                            <a:t>Arbitrary choice of one value for the entire system</a:t>
                          </a:r>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3227136828"/>
                      </a:ext>
                    </a:extLst>
                  </a:tr>
                  <a:tr h="476197">
                    <a:tc>
                      <a:txBody>
                        <a:bodyPr/>
                        <a:lstStyle/>
                        <a:p>
                          <a:pPr marL="0" marR="0" algn="l">
                            <a:spcBef>
                              <a:spcPts val="0"/>
                            </a:spcBef>
                            <a:spcAft>
                              <a:spcPts val="0"/>
                            </a:spcAft>
                          </a:pPr>
                          <a:r>
                            <a:rPr lang="en-US" sz="2400" b="0" cap="none" spc="0" dirty="0">
                              <a:solidFill>
                                <a:schemeClr val="bg1"/>
                              </a:solidFill>
                              <a:effectLst/>
                            </a:rPr>
                            <a:t>Active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232432" r="-391667" b="-781081"/>
                          </a:stretch>
                        </a:blipFill>
                      </a:tcPr>
                    </a:tc>
                    <a:tc>
                      <a:txBody>
                        <a:bodyPr/>
                        <a:lstStyle/>
                        <a:p>
                          <a:endParaRPr lang="en-US"/>
                        </a:p>
                      </a:txBody>
                      <a:tcPr marL="82828" marR="82828" marT="110437" marB="0" anchor="ctr">
                        <a:blipFill>
                          <a:blip r:embed="rId2"/>
                          <a:stretch>
                            <a:fillRect l="-64078" t="-232432" r="-388" b="-781081"/>
                          </a:stretch>
                        </a:blipFill>
                      </a:tcPr>
                    </a:tc>
                    <a:extLst>
                      <a:ext uri="{0D108BD9-81ED-4DB2-BD59-A6C34878D82A}">
                        <a16:rowId xmlns:a16="http://schemas.microsoft.com/office/drawing/2014/main" val="2060226425"/>
                      </a:ext>
                    </a:extLst>
                  </a:tr>
                  <a:tr h="476197">
                    <a:tc>
                      <a:txBody>
                        <a:bodyPr/>
                        <a:lstStyle/>
                        <a:p>
                          <a:pPr marL="0" marR="0" algn="l">
                            <a:spcBef>
                              <a:spcPts val="0"/>
                            </a:spcBef>
                            <a:spcAft>
                              <a:spcPts val="0"/>
                            </a:spcAft>
                          </a:pPr>
                          <a:r>
                            <a:rPr lang="en-US" sz="2400" b="0" cap="none" spc="0" dirty="0">
                              <a:solidFill>
                                <a:schemeClr val="bg1"/>
                              </a:solidFill>
                              <a:effectLst/>
                            </a:rPr>
                            <a:t>Reactive power</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323684" r="-391667" b="-660526"/>
                          </a:stretch>
                        </a:blipFill>
                      </a:tcPr>
                    </a:tc>
                    <a:tc>
                      <a:txBody>
                        <a:bodyPr/>
                        <a:lstStyle/>
                        <a:p>
                          <a:endParaRPr lang="en-US"/>
                        </a:p>
                      </a:txBody>
                      <a:tcPr marL="82828" marR="82828" marT="110437" marB="0" anchor="ctr">
                        <a:blipFill>
                          <a:blip r:embed="rId2"/>
                          <a:stretch>
                            <a:fillRect l="-64078" t="-323684" r="-388" b="-660526"/>
                          </a:stretch>
                        </a:blipFill>
                      </a:tcPr>
                    </a:tc>
                    <a:extLst>
                      <a:ext uri="{0D108BD9-81ED-4DB2-BD59-A6C34878D82A}">
                        <a16:rowId xmlns:a16="http://schemas.microsoft.com/office/drawing/2014/main" val="2219807960"/>
                      </a:ext>
                    </a:extLst>
                  </a:tr>
                  <a:tr h="476197">
                    <a:tc>
                      <a:txBody>
                        <a:bodyPr/>
                        <a:lstStyle/>
                        <a:p>
                          <a:pPr marL="0" marR="0" algn="l">
                            <a:spcBef>
                              <a:spcPts val="0"/>
                            </a:spcBef>
                            <a:spcAft>
                              <a:spcPts val="0"/>
                            </a:spcAft>
                          </a:pPr>
                          <a:r>
                            <a:rPr lang="en-US" sz="2400" b="0" cap="none" spc="0" dirty="0">
                              <a:solidFill>
                                <a:schemeClr val="bg1"/>
                              </a:solidFill>
                              <a:effectLst/>
                            </a:rPr>
                            <a:t>Voltage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423684" r="-391667" b="-560526"/>
                          </a:stretch>
                        </a:blipFill>
                      </a:tcPr>
                    </a:tc>
                    <a:tc>
                      <a:txBody>
                        <a:bodyPr/>
                        <a:lstStyle/>
                        <a:p>
                          <a:pPr marL="0" marR="0" algn="ctr">
                            <a:spcBef>
                              <a:spcPts val="0"/>
                            </a:spcBef>
                            <a:spcAft>
                              <a:spcPts val="0"/>
                            </a:spcAft>
                          </a:pPr>
                          <a:r>
                            <a:rPr lang="en-US" sz="2400" cap="none" spc="0">
                              <a:solidFill>
                                <a:schemeClr val="tx1"/>
                              </a:solidFill>
                              <a:effectLst/>
                            </a:rPr>
                            <a:t>Nominal voltage at each location</a:t>
                          </a:r>
                          <a:endParaRPr lang="en-US" sz="2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extLst>
                      <a:ext uri="{0D108BD9-81ED-4DB2-BD59-A6C34878D82A}">
                        <a16:rowId xmlns:a16="http://schemas.microsoft.com/office/drawing/2014/main" val="198198975"/>
                      </a:ext>
                    </a:extLst>
                  </a:tr>
                  <a:tr h="857451">
                    <a:tc>
                      <a:txBody>
                        <a:bodyPr/>
                        <a:lstStyle/>
                        <a:p>
                          <a:pPr marL="0" marR="0" algn="l">
                            <a:spcBef>
                              <a:spcPts val="0"/>
                            </a:spcBef>
                            <a:spcAft>
                              <a:spcPts val="0"/>
                            </a:spcAft>
                          </a:pPr>
                          <a:r>
                            <a:rPr lang="en-US" sz="2400" b="0" cap="none" spc="0" dirty="0">
                              <a:solidFill>
                                <a:schemeClr val="bg1"/>
                              </a:solidFill>
                              <a:effectLst/>
                            </a:rPr>
                            <a:t>Current</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297015" r="-391667" b="-217910"/>
                          </a:stretch>
                        </a:blipFill>
                      </a:tcPr>
                    </a:tc>
                    <a:tc>
                      <a:txBody>
                        <a:bodyPr/>
                        <a:lstStyle/>
                        <a:p>
                          <a:endParaRPr lang="en-US"/>
                        </a:p>
                      </a:txBody>
                      <a:tcPr marL="82828" marR="82828" marT="110437" marB="0" anchor="ctr">
                        <a:blipFill>
                          <a:blip r:embed="rId2"/>
                          <a:stretch>
                            <a:fillRect l="-64078" t="-297015" r="-388" b="-217910"/>
                          </a:stretch>
                        </a:blipFill>
                      </a:tcPr>
                    </a:tc>
                    <a:extLst>
                      <a:ext uri="{0D108BD9-81ED-4DB2-BD59-A6C34878D82A}">
                        <a16:rowId xmlns:a16="http://schemas.microsoft.com/office/drawing/2014/main" val="989935807"/>
                      </a:ext>
                    </a:extLst>
                  </a:tr>
                  <a:tr h="910093">
                    <a:tc>
                      <a:txBody>
                        <a:bodyPr/>
                        <a:lstStyle/>
                        <a:p>
                          <a:pPr marL="0" marR="0" algn="l">
                            <a:spcBef>
                              <a:spcPts val="0"/>
                            </a:spcBef>
                            <a:spcAft>
                              <a:spcPts val="0"/>
                            </a:spcAft>
                          </a:pPr>
                          <a:r>
                            <a:rPr lang="en-US" sz="2400" b="0" cap="none" spc="0" dirty="0">
                              <a:solidFill>
                                <a:schemeClr val="bg1"/>
                              </a:solidFill>
                              <a:effectLst/>
                            </a:rPr>
                            <a:t>Impedance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369444" r="-391667" b="-102778"/>
                          </a:stretch>
                        </a:blipFill>
                      </a:tcPr>
                    </a:tc>
                    <a:tc>
                      <a:txBody>
                        <a:bodyPr/>
                        <a:lstStyle/>
                        <a:p>
                          <a:endParaRPr lang="en-US"/>
                        </a:p>
                      </a:txBody>
                      <a:tcPr marL="82828" marR="82828" marT="110437" marB="0" anchor="ctr">
                        <a:blipFill>
                          <a:blip r:embed="rId2"/>
                          <a:stretch>
                            <a:fillRect l="-64078" t="-369444" r="-388" b="-102778"/>
                          </a:stretch>
                        </a:blipFill>
                      </a:tcPr>
                    </a:tc>
                    <a:extLst>
                      <a:ext uri="{0D108BD9-81ED-4DB2-BD59-A6C34878D82A}">
                        <a16:rowId xmlns:a16="http://schemas.microsoft.com/office/drawing/2014/main" val="3811142558"/>
                      </a:ext>
                    </a:extLst>
                  </a:tr>
                  <a:tr h="857451">
                    <a:tc>
                      <a:txBody>
                        <a:bodyPr/>
                        <a:lstStyle/>
                        <a:p>
                          <a:pPr marL="0" marR="0" algn="l">
                            <a:spcBef>
                              <a:spcPts val="0"/>
                            </a:spcBef>
                            <a:spcAft>
                              <a:spcPts val="0"/>
                            </a:spcAft>
                          </a:pPr>
                          <a:r>
                            <a:rPr lang="en-US" sz="2400" b="0" cap="none" spc="0" dirty="0">
                              <a:solidFill>
                                <a:schemeClr val="bg1"/>
                              </a:solidFill>
                              <a:effectLst/>
                            </a:rPr>
                            <a:t>Admittance</a:t>
                          </a:r>
                          <a:endParaRPr lang="en-US" sz="2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2828" marR="82828" marT="110437" marB="0" anchor="ctr"/>
                    </a:tc>
                    <a:tc>
                      <a:txBody>
                        <a:bodyPr/>
                        <a:lstStyle/>
                        <a:p>
                          <a:endParaRPr lang="en-US"/>
                        </a:p>
                      </a:txBody>
                      <a:tcPr marL="82828" marR="82828" marT="110437" marB="0" anchor="ctr">
                        <a:blipFill>
                          <a:blip r:embed="rId2"/>
                          <a:stretch>
                            <a:fillRect l="-150000" t="-497059" r="-391667" b="-8824"/>
                          </a:stretch>
                        </a:blipFill>
                      </a:tcPr>
                    </a:tc>
                    <a:tc>
                      <a:txBody>
                        <a:bodyPr/>
                        <a:lstStyle/>
                        <a:p>
                          <a:endParaRPr lang="en-US"/>
                        </a:p>
                      </a:txBody>
                      <a:tcPr marL="82828" marR="82828" marT="110437" marB="0" anchor="ctr">
                        <a:blipFill>
                          <a:blip r:embed="rId2"/>
                          <a:stretch>
                            <a:fillRect l="-64078" t="-497059" r="-388" b="-8824"/>
                          </a:stretch>
                        </a:blipFill>
                      </a:tcPr>
                    </a:tc>
                    <a:extLst>
                      <a:ext uri="{0D108BD9-81ED-4DB2-BD59-A6C34878D82A}">
                        <a16:rowId xmlns:a16="http://schemas.microsoft.com/office/drawing/2014/main" val="1872567335"/>
                      </a:ext>
                    </a:extLst>
                  </a:tr>
                </a:tbl>
              </a:graphicData>
            </a:graphic>
          </p:graphicFrame>
        </mc:Fallback>
      </mc:AlternateContent>
    </p:spTree>
    <p:extLst>
      <p:ext uri="{BB962C8B-B14F-4D97-AF65-F5344CB8AC3E}">
        <p14:creationId xmlns:p14="http://schemas.microsoft.com/office/powerpoint/2010/main" val="243944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7887-08C9-B82E-2183-17729DDCA391}"/>
              </a:ext>
            </a:extLst>
          </p:cNvPr>
          <p:cNvSpPr>
            <a:spLocks noGrp="1"/>
          </p:cNvSpPr>
          <p:nvPr>
            <p:ph type="title"/>
          </p:nvPr>
        </p:nvSpPr>
        <p:spPr/>
        <p:txBody>
          <a:bodyPr/>
          <a:lstStyle/>
          <a:p>
            <a:r>
              <a:rPr lang="en-US" dirty="0"/>
              <a:t>Voltages induced in the stator windings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6C74E8-BD77-2471-B19A-28CCA6ED9637}"/>
                  </a:ext>
                </a:extLst>
              </p:cNvPr>
              <p:cNvSpPr>
                <a:spLocks noGrp="1"/>
              </p:cNvSpPr>
              <p:nvPr>
                <p:ph idx="1"/>
              </p:nvPr>
            </p:nvSpPr>
            <p:spPr/>
            <p:txBody>
              <a:bodyPr/>
              <a:lstStyle/>
              <a:p>
                <a:r>
                  <a:rPr lang="en-US" dirty="0"/>
                  <a:t>Have the same magnitude</a:t>
                </a:r>
              </a:p>
              <a:p>
                <a:pPr lvl="1"/>
                <a:r>
                  <a:rPr lang="en-US" dirty="0"/>
                  <a:t>Proportional to the rotor flux </a:t>
                </a:r>
                <a14:m>
                  <m:oMath xmlns:m="http://schemas.openxmlformats.org/officeDocument/2006/math">
                    <m:r>
                      <a:rPr lang="en-US" i="1" smtClean="0">
                        <a:latin typeface="Cambria Math" panose="02040503050406030204" pitchFamily="18" charset="0"/>
                        <a:ea typeface="Times New Roman" panose="02020603050405020304" pitchFamily="18" charset="0"/>
                        <a:cs typeface="Times New Roman" panose="02020603050405020304" pitchFamily="18" charset="0"/>
                      </a:rPr>
                      <m:t>𝛷</m:t>
                    </m:r>
                  </m:oMath>
                </a14:m>
                <a:endParaRPr lang="en-US" dirty="0"/>
              </a:p>
              <a:p>
                <a:pPr lvl="1"/>
                <a:endParaRPr lang="en-US" dirty="0"/>
              </a:p>
              <a:p>
                <a:r>
                  <a:rPr lang="en-US" dirty="0"/>
                  <a:t>Have the same angular frequency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𝜔</m:t>
                    </m:r>
                  </m:oMath>
                </a14:m>
                <a:r>
                  <a:rPr lang="en-US" dirty="0"/>
                  <a:t> </a:t>
                </a:r>
              </a:p>
              <a:p>
                <a:pPr lvl="1"/>
                <a:r>
                  <a:rPr lang="en-US" dirty="0"/>
                  <a:t>Determined by the mechanical speed of rotation</a:t>
                </a:r>
              </a:p>
              <a:p>
                <a:pPr lvl="1"/>
                <a:endParaRPr lang="en-US" dirty="0"/>
              </a:p>
              <a:p>
                <a:r>
                  <a:rPr lang="en-US" dirty="0"/>
                  <a:t>Are exactly 120° out of phase in time </a:t>
                </a:r>
              </a:p>
              <a:p>
                <a:pPr lvl="1"/>
                <a:r>
                  <a:rPr lang="en-US" dirty="0"/>
                  <a:t>Because the windings are shifted by 120° in space</a:t>
                </a:r>
              </a:p>
            </p:txBody>
          </p:sp>
        </mc:Choice>
        <mc:Fallback xmlns="">
          <p:sp>
            <p:nvSpPr>
              <p:cNvPr id="3" name="Content Placeholder 2">
                <a:extLst>
                  <a:ext uri="{FF2B5EF4-FFF2-40B4-BE49-F238E27FC236}">
                    <a16:creationId xmlns:a16="http://schemas.microsoft.com/office/drawing/2014/main" id="{376C74E8-BD77-2471-B19A-28CCA6ED9637}"/>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4048601-FFCF-8746-5B76-523A34079C0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5AAE7DAD-D137-2444-3C7C-9BD5784057C3}"/>
              </a:ext>
            </a:extLst>
          </p:cNvPr>
          <p:cNvSpPr>
            <a:spLocks noGrp="1"/>
          </p:cNvSpPr>
          <p:nvPr>
            <p:ph type="sldNum" sz="quarter" idx="12"/>
          </p:nvPr>
        </p:nvSpPr>
        <p:spPr/>
        <p:txBody>
          <a:bodyPr/>
          <a:lstStyle/>
          <a:p>
            <a:fld id="{697646A6-6B76-9347-9EA0-ECEE7D8FD72D}" type="slidenum">
              <a:rPr lang="en-US" smtClean="0"/>
              <a:t>7</a:t>
            </a:fld>
            <a:endParaRPr lang="en-US"/>
          </a:p>
        </p:txBody>
      </p:sp>
    </p:spTree>
    <p:extLst>
      <p:ext uri="{BB962C8B-B14F-4D97-AF65-F5344CB8AC3E}">
        <p14:creationId xmlns:p14="http://schemas.microsoft.com/office/powerpoint/2010/main" val="13321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91-914B-23FA-77CA-758E0745AF59}"/>
              </a:ext>
            </a:extLst>
          </p:cNvPr>
          <p:cNvSpPr>
            <a:spLocks noGrp="1"/>
          </p:cNvSpPr>
          <p:nvPr>
            <p:ph type="title"/>
          </p:nvPr>
        </p:nvSpPr>
        <p:spPr/>
        <p:txBody>
          <a:bodyPr>
            <a:noAutofit/>
          </a:bodyPr>
          <a:lstStyle/>
          <a:p>
            <a:r>
              <a:rPr lang="en-US" sz="3600" dirty="0"/>
              <a:t>Choosing the base quantities – </a:t>
            </a:r>
            <a:r>
              <a:rPr lang="en-US" sz="3600" b="1" dirty="0"/>
              <a:t>three-phase</a:t>
            </a:r>
            <a:r>
              <a:rPr lang="en-US" sz="3600" dirty="0"/>
              <a:t>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1C079F-0A54-991C-3A72-6710DBE66329}"/>
                  </a:ext>
                </a:extLst>
              </p:cNvPr>
              <p:cNvSpPr>
                <a:spLocks noGrp="1"/>
              </p:cNvSpPr>
              <p:nvPr>
                <p:ph idx="1"/>
              </p:nvPr>
            </p:nvSpPr>
            <p:spPr/>
            <p:txBody>
              <a:bodyPr/>
              <a:lstStyle/>
              <a:p>
                <a:pPr marL="0" indent="0">
                  <a:buNone/>
                </a:pPr>
                <a:r>
                  <a:rPr lang="en-US" dirty="0"/>
                  <a:t>Like single-phase but with a few twists</a:t>
                </a:r>
              </a:p>
              <a:p>
                <a:pPr marL="514350" indent="-514350">
                  <a:buFont typeface="+mj-lt"/>
                  <a:buAutoNum type="arabicPeriod"/>
                </a:pPr>
                <a:r>
                  <a:rPr lang="en-US" dirty="0"/>
                  <a:t>Choose a common base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oMath>
                </a14:m>
                <a:r>
                  <a:rPr lang="en-US" dirty="0"/>
                  <a:t> for the powers</a:t>
                </a:r>
              </a:p>
              <a:p>
                <a:pPr marL="600075" lvl="2" indent="0">
                  <a:buNone/>
                </a:pPr>
                <a:endParaRPr lang="en-US" dirty="0"/>
              </a:p>
              <a:p>
                <a:pPr marL="514350" indent="-514350">
                  <a:buFont typeface="+mj-lt"/>
                  <a:buAutoNum type="arabicPeriod"/>
                </a:pPr>
                <a:r>
                  <a:rPr lang="en-US" dirty="0"/>
                  <a:t>Choose the nominal or rated voltage for each area of the system as the base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𝐵</m:t>
                        </m:r>
                      </m:sub>
                    </m:sSub>
                  </m:oMath>
                </a14:m>
                <a:r>
                  <a:rPr lang="en-US" dirty="0"/>
                  <a:t> for all voltages in that area</a:t>
                </a:r>
              </a:p>
              <a:p>
                <a:pPr marL="1114425" lvl="2" indent="-514350"/>
                <a:endParaRPr lang="en-US" dirty="0"/>
              </a:p>
              <a:p>
                <a:pPr marL="1114425" lvl="2" indent="-514350"/>
                <a:r>
                  <a:rPr lang="en-US" dirty="0"/>
                  <a:t>We also want: </a:t>
                </a:r>
                <a14:m>
                  <m:oMath xmlns:m="http://schemas.openxmlformats.org/officeDocument/2006/math">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𝐿𝐿</m:t>
                        </m:r>
                      </m:sub>
                      <m:sup>
                        <m:r>
                          <a:rPr lang="en-US" i="1">
                            <a:latin typeface="Cambria Math" panose="02040503050406030204" pitchFamily="18" charset="0"/>
                          </a:rPr>
                          <m:t>𝑝𝑢</m:t>
                        </m:r>
                      </m:sup>
                    </m:sSubSup>
                    <m:r>
                      <a:rPr lang="en-US">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𝐿𝑁</m:t>
                        </m:r>
                      </m:sub>
                      <m:sup>
                        <m:r>
                          <a:rPr lang="en-US" i="1">
                            <a:latin typeface="Cambria Math" panose="02040503050406030204" pitchFamily="18" charset="0"/>
                          </a:rPr>
                          <m:t>𝑝𝑢</m:t>
                        </m:r>
                      </m:sup>
                    </m:sSubSup>
                  </m:oMath>
                </a14:m>
                <a:endParaRPr lang="en-US" dirty="0"/>
              </a:p>
              <a:p>
                <a:pPr marL="1114425" lvl="2" indent="-514350"/>
                <a:endParaRPr lang="en-US" dirty="0"/>
              </a:p>
              <a:p>
                <a:pPr marL="1114425" lvl="2" indent="-514350"/>
                <a:r>
                  <a:rPr lang="en-US" dirty="0"/>
                  <a:t>Which means: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𝐿𝐿</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𝐿𝐿</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𝐿𝑁</m:t>
                            </m:r>
                          </m:sub>
                        </m:sSub>
                      </m:num>
                      <m:den>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𝐿𝑁</m:t>
                            </m:r>
                          </m:sub>
                        </m:sSub>
                      </m:den>
                    </m:f>
                  </m:oMath>
                </a14:m>
                <a:endParaRPr lang="en-US" dirty="0"/>
              </a:p>
              <a:p>
                <a:pPr marL="1114425" lvl="2" indent="-514350"/>
                <a:endParaRPr lang="en-US" dirty="0"/>
              </a:p>
              <a:p>
                <a:pPr marL="1114425" lvl="2" indent="-514350"/>
                <a:r>
                  <a:rPr lang="en-US" dirty="0"/>
                  <a:t>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𝐿𝑁</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𝐿𝐿</m:t>
                        </m:r>
                      </m:sub>
                    </m:sSub>
                  </m:oMath>
                </a14:m>
                <a:r>
                  <a:rPr lang="en-US" dirty="0"/>
                  <a:t>, we must have: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𝐿𝑁</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𝐿𝐿</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oMath>
                </a14:m>
                <a:r>
                  <a:rPr lang="en-US" dirty="0"/>
                  <a:t>  </a:t>
                </a:r>
              </a:p>
            </p:txBody>
          </p:sp>
        </mc:Choice>
        <mc:Fallback xmlns="">
          <p:sp>
            <p:nvSpPr>
              <p:cNvPr id="5" name="Content Placeholder 4">
                <a:extLst>
                  <a:ext uri="{FF2B5EF4-FFF2-40B4-BE49-F238E27FC236}">
                    <a16:creationId xmlns:a16="http://schemas.microsoft.com/office/drawing/2014/main" id="{6C1C079F-0A54-991C-3A72-6710DBE66329}"/>
                  </a:ext>
                </a:extLst>
              </p:cNvPr>
              <p:cNvSpPr>
                <a:spLocks noGrp="1" noRot="1" noChangeAspect="1" noMove="1" noResize="1" noEditPoints="1" noAdjustHandles="1" noChangeArrowheads="1" noChangeShapeType="1" noTextEdit="1"/>
              </p:cNvSpPr>
              <p:nvPr>
                <p:ph idx="1"/>
              </p:nvPr>
            </p:nvSpPr>
            <p:spPr>
              <a:blipFill>
                <a:blip r:embed="rId2"/>
                <a:stretch>
                  <a:fillRect l="-1206" t="-2192" r="-24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82F24A3-4C44-0EA4-C855-3E41AE72674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ABBA9C7-3849-E2AD-2ED8-8802BD1209AB}"/>
              </a:ext>
            </a:extLst>
          </p:cNvPr>
          <p:cNvSpPr>
            <a:spLocks noGrp="1"/>
          </p:cNvSpPr>
          <p:nvPr>
            <p:ph type="sldNum" sz="quarter" idx="12"/>
          </p:nvPr>
        </p:nvSpPr>
        <p:spPr/>
        <p:txBody>
          <a:bodyPr/>
          <a:lstStyle/>
          <a:p>
            <a:fld id="{697646A6-6B76-9347-9EA0-ECEE7D8FD72D}" type="slidenum">
              <a:rPr lang="en-US" smtClean="0"/>
              <a:t>70</a:t>
            </a:fld>
            <a:endParaRPr lang="en-US"/>
          </a:p>
        </p:txBody>
      </p:sp>
    </p:spTree>
    <p:extLst>
      <p:ext uri="{BB962C8B-B14F-4D97-AF65-F5344CB8AC3E}">
        <p14:creationId xmlns:p14="http://schemas.microsoft.com/office/powerpoint/2010/main" val="254100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91-914B-23FA-77CA-758E0745AF59}"/>
              </a:ext>
            </a:extLst>
          </p:cNvPr>
          <p:cNvSpPr>
            <a:spLocks noGrp="1"/>
          </p:cNvSpPr>
          <p:nvPr>
            <p:ph type="title"/>
          </p:nvPr>
        </p:nvSpPr>
        <p:spPr/>
        <p:txBody>
          <a:bodyPr>
            <a:noAutofit/>
          </a:bodyPr>
          <a:lstStyle/>
          <a:p>
            <a:r>
              <a:rPr lang="en-US" sz="3600" dirty="0"/>
              <a:t>Choosing the base quantities – </a:t>
            </a:r>
            <a:r>
              <a:rPr lang="en-US" sz="3600" b="1" dirty="0"/>
              <a:t>three-phase</a:t>
            </a:r>
            <a:r>
              <a:rPr lang="en-US" sz="3600" dirty="0"/>
              <a:t>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1C079F-0A54-991C-3A72-6710DBE66329}"/>
                  </a:ext>
                </a:extLst>
              </p:cNvPr>
              <p:cNvSpPr>
                <a:spLocks noGrp="1"/>
              </p:cNvSpPr>
              <p:nvPr>
                <p:ph idx="1"/>
              </p:nvPr>
            </p:nvSpPr>
            <p:spPr/>
            <p:txBody>
              <a:bodyPr/>
              <a:lstStyle/>
              <a:p>
                <a:pPr marL="514350" indent="-514350">
                  <a:buFont typeface="+mj-lt"/>
                  <a:buAutoNum type="arabicPeriod" startAt="3"/>
                </a:pPr>
                <a:r>
                  <a:rPr lang="en-US" dirty="0"/>
                  <a:t>Base current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𝐵</m:t>
                        </m:r>
                      </m:sub>
                    </m:sSub>
                  </m:oMath>
                </a14:m>
                <a:endParaRPr lang="en-US" dirty="0"/>
              </a:p>
              <a:p>
                <a:pPr marL="1114425" lvl="2" indent="-514350"/>
                <a:r>
                  <a:rPr lang="en-US" dirty="0"/>
                  <a:t>In pu we want: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𝑆</m:t>
                        </m:r>
                      </m:e>
                      <m:sup>
                        <m:r>
                          <a:rPr lang="en-US" sz="2400" i="1">
                            <a:latin typeface="Cambria Math" panose="02040503050406030204" pitchFamily="18" charset="0"/>
                          </a:rPr>
                          <m:t>𝑝𝑢</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𝑝𝑢</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𝑝𝑢</m:t>
                        </m:r>
                      </m:sup>
                    </m:sSup>
                  </m:oMath>
                </a14:m>
                <a:r>
                  <a:rPr lang="en-US" dirty="0"/>
                  <a:t> </a:t>
                </a:r>
              </a:p>
              <a:p>
                <a:pPr marL="1114425" lvl="2" indent="-514350"/>
                <a:endParaRPr lang="en-US" dirty="0"/>
              </a:p>
              <a:p>
                <a:pPr marL="1114425" lvl="2" indent="-514350"/>
                <a:r>
                  <a:rPr lang="en-US" dirty="0"/>
                  <a:t>Which can be written: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𝑆</m:t>
                        </m:r>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𝑉</m:t>
                        </m:r>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sub>
                        </m:sSub>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𝐼</m:t>
                        </m:r>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oMath>
                </a14:m>
                <a:endParaRPr lang="en-US" dirty="0"/>
              </a:p>
              <a:p>
                <a:pPr marL="1114425" lvl="2" indent="-514350"/>
                <a:endParaRPr lang="en-US" dirty="0"/>
              </a:p>
              <a:p>
                <a:pPr marL="1114425" lvl="2" indent="-514350"/>
                <a:r>
                  <a:rPr lang="en-US" dirty="0"/>
                  <a:t>In SI quantities we have in a three-phase system: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𝐿𝐿</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𝐿</m:t>
                        </m:r>
                      </m:sub>
                    </m:sSub>
                  </m:oMath>
                </a14:m>
                <a:r>
                  <a:rPr lang="en-US" sz="2400" dirty="0"/>
                  <a:t> </a:t>
                </a:r>
                <a:endParaRPr lang="en-US" dirty="0"/>
              </a:p>
              <a:p>
                <a:pPr marL="1114425" lvl="2" indent="-514350"/>
                <a:endParaRPr lang="en-US" dirty="0"/>
              </a:p>
              <a:p>
                <a:pPr marL="1114425" lvl="2" indent="-514350"/>
                <a:r>
                  <a:rPr lang="en-US" dirty="0"/>
                  <a:t>Which gives  </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𝐿𝐿</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𝐼</m:t>
                            </m:r>
                          </m:e>
                          <m:sub>
                            <m:r>
                              <a:rPr lang="en-US" sz="2400" i="1">
                                <a:latin typeface="Cambria Math" panose="02040503050406030204" pitchFamily="18" charset="0"/>
                              </a:rPr>
                              <m:t>𝐿</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𝐿𝐿</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𝐿𝐿</m:t>
                            </m:r>
                          </m:sub>
                        </m:sSub>
                      </m:den>
                    </m:f>
                    <m:r>
                      <a:rPr lang="en-US" sz="2400" i="1">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𝐿</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oMath>
                </a14:m>
                <a:endParaRPr lang="en-US" sz="2400" dirty="0"/>
              </a:p>
              <a:p>
                <a:pPr marL="1114425" lvl="2" indent="-514350"/>
                <a:r>
                  <a:rPr lang="en-US" dirty="0"/>
                  <a:t>Hence: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3</m:t>
                            </m:r>
                          </m:e>
                        </m:rad>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𝐿𝐿</m:t>
                            </m:r>
                          </m:sub>
                        </m:sSub>
                      </m:den>
                    </m:f>
                  </m:oMath>
                </a14:m>
                <a:r>
                  <a:rPr lang="en-US" sz="2400" dirty="0"/>
                  <a:t> </a:t>
                </a:r>
                <a:endParaRPr lang="en-US" dirty="0"/>
              </a:p>
            </p:txBody>
          </p:sp>
        </mc:Choice>
        <mc:Fallback xmlns="">
          <p:sp>
            <p:nvSpPr>
              <p:cNvPr id="5" name="Content Placeholder 4">
                <a:extLst>
                  <a:ext uri="{FF2B5EF4-FFF2-40B4-BE49-F238E27FC236}">
                    <a16:creationId xmlns:a16="http://schemas.microsoft.com/office/drawing/2014/main" id="{6C1C079F-0A54-991C-3A72-6710DBE66329}"/>
                  </a:ext>
                </a:extLst>
              </p:cNvPr>
              <p:cNvSpPr>
                <a:spLocks noGrp="1" noRot="1" noChangeAspect="1" noMove="1" noResize="1" noEditPoints="1" noAdjustHandles="1" noChangeArrowheads="1" noChangeShapeType="1" noTextEdit="1"/>
              </p:cNvSpPr>
              <p:nvPr>
                <p:ph idx="1"/>
              </p:nvPr>
            </p:nvSpPr>
            <p:spPr>
              <a:blipFill>
                <a:blip r:embed="rId2"/>
                <a:stretch>
                  <a:fillRect l="-1206" t="-246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82F24A3-4C44-0EA4-C855-3E41AE72674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ABBA9C7-3849-E2AD-2ED8-8802BD1209AB}"/>
              </a:ext>
            </a:extLst>
          </p:cNvPr>
          <p:cNvSpPr>
            <a:spLocks noGrp="1"/>
          </p:cNvSpPr>
          <p:nvPr>
            <p:ph type="sldNum" sz="quarter" idx="12"/>
          </p:nvPr>
        </p:nvSpPr>
        <p:spPr/>
        <p:txBody>
          <a:bodyPr/>
          <a:lstStyle/>
          <a:p>
            <a:fld id="{697646A6-6B76-9347-9EA0-ECEE7D8FD72D}" type="slidenum">
              <a:rPr lang="en-US" smtClean="0"/>
              <a:t>71</a:t>
            </a:fld>
            <a:endParaRPr lang="en-US"/>
          </a:p>
        </p:txBody>
      </p:sp>
    </p:spTree>
    <p:extLst>
      <p:ext uri="{BB962C8B-B14F-4D97-AF65-F5344CB8AC3E}">
        <p14:creationId xmlns:p14="http://schemas.microsoft.com/office/powerpoint/2010/main" val="146101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AC91-914B-23FA-77CA-758E0745AF59}"/>
              </a:ext>
            </a:extLst>
          </p:cNvPr>
          <p:cNvSpPr>
            <a:spLocks noGrp="1"/>
          </p:cNvSpPr>
          <p:nvPr>
            <p:ph type="title"/>
          </p:nvPr>
        </p:nvSpPr>
        <p:spPr/>
        <p:txBody>
          <a:bodyPr>
            <a:noAutofit/>
          </a:bodyPr>
          <a:lstStyle/>
          <a:p>
            <a:r>
              <a:rPr lang="en-US" sz="3600" dirty="0"/>
              <a:t>Choosing the base quantities – </a:t>
            </a:r>
            <a:r>
              <a:rPr lang="en-US" sz="3600" b="1" dirty="0"/>
              <a:t>three-phase</a:t>
            </a:r>
            <a:r>
              <a:rPr lang="en-US" sz="3600" dirty="0"/>
              <a:t>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1C079F-0A54-991C-3A72-6710DBE66329}"/>
                  </a:ext>
                </a:extLst>
              </p:cNvPr>
              <p:cNvSpPr>
                <a:spLocks noGrp="1"/>
              </p:cNvSpPr>
              <p:nvPr>
                <p:ph idx="1"/>
              </p:nvPr>
            </p:nvSpPr>
            <p:spPr/>
            <p:txBody>
              <a:bodyPr/>
              <a:lstStyle/>
              <a:p>
                <a:pPr marL="514350" indent="-514350">
                  <a:buFont typeface="+mj-lt"/>
                  <a:buAutoNum type="arabicPeriod" startAt="4"/>
                </a:pPr>
                <a:r>
                  <a:rPr lang="en-US" dirty="0"/>
                  <a:t>Base impedance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𝐵</m:t>
                        </m:r>
                      </m:sub>
                    </m:sSub>
                  </m:oMath>
                </a14:m>
                <a:endParaRPr lang="en-US" dirty="0"/>
              </a:p>
              <a:p>
                <a:pPr marL="1114425" lvl="2" indent="-514350"/>
                <a:endParaRPr lang="en-US" dirty="0"/>
              </a:p>
              <a:p>
                <a:pPr marL="1114425" lvl="2" indent="-514350"/>
                <a:r>
                  <a:rPr lang="en-US" dirty="0"/>
                  <a:t>Balanced Y-connected load: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𝐿𝑁</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𝐿</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𝜙</m:t>
                        </m:r>
                      </m:sub>
                    </m:sSub>
                  </m:oMath>
                </a14:m>
                <a:endParaRPr lang="en-US" dirty="0"/>
              </a:p>
              <a:p>
                <a:pPr marL="1114425" lvl="2" indent="-514350"/>
                <a:endParaRPr lang="en-US" dirty="0"/>
              </a:p>
              <a:p>
                <a:pPr marL="1114425" lvl="2" indent="-514350"/>
                <a:r>
                  <a:rPr lang="en-US" dirty="0"/>
                  <a:t>We would like to write:</a:t>
                </a:r>
                <a14:m>
                  <m:oMath xmlns:m="http://schemas.openxmlformats.org/officeDocument/2006/math">
                    <m:r>
                      <a:rPr lang="en-US" sz="2400">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𝑉</m:t>
                        </m:r>
                      </m:e>
                      <m:sub>
                        <m:r>
                          <a:rPr lang="en-US" sz="2400" i="1">
                            <a:latin typeface="Cambria Math" panose="02040503050406030204" pitchFamily="18" charset="0"/>
                          </a:rPr>
                          <m:t>𝐿𝑁</m:t>
                        </m:r>
                      </m:sub>
                      <m:sup>
                        <m:r>
                          <a:rPr lang="en-US" sz="2400" i="1">
                            <a:latin typeface="Cambria Math" panose="02040503050406030204" pitchFamily="18" charset="0"/>
                          </a:rPr>
                          <m:t>𝑝𝑢</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𝐼</m:t>
                        </m:r>
                      </m:e>
                      <m:sub>
                        <m:r>
                          <a:rPr lang="en-US" sz="2400" i="1">
                            <a:latin typeface="Cambria Math" panose="02040503050406030204" pitchFamily="18" charset="0"/>
                          </a:rPr>
                          <m:t>𝐿</m:t>
                        </m:r>
                      </m:sub>
                      <m:sup>
                        <m:r>
                          <a:rPr lang="en-US" sz="2400" i="1">
                            <a:latin typeface="Cambria Math" panose="02040503050406030204" pitchFamily="18" charset="0"/>
                          </a:rPr>
                          <m:t>𝑝𝑢</m:t>
                        </m:r>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𝑍</m:t>
                        </m:r>
                      </m:e>
                      <m:sub>
                        <m:r>
                          <a:rPr lang="en-US" sz="2400" i="1">
                            <a:latin typeface="Cambria Math" panose="02040503050406030204" pitchFamily="18" charset="0"/>
                          </a:rPr>
                          <m:t>𝜙</m:t>
                        </m:r>
                      </m:sub>
                      <m:sup>
                        <m:r>
                          <a:rPr lang="en-US" sz="2400" i="1">
                            <a:latin typeface="Cambria Math" panose="02040503050406030204" pitchFamily="18" charset="0"/>
                          </a:rPr>
                          <m:t>𝑝𝑢</m:t>
                        </m:r>
                      </m:sup>
                    </m:sSubSup>
                  </m:oMath>
                </a14:m>
                <a:endParaRPr lang="en-US" dirty="0"/>
              </a:p>
              <a:p>
                <a:pPr marL="1114425" lvl="2" indent="-514350"/>
                <a:endParaRPr lang="en-US" dirty="0"/>
              </a:p>
              <a:p>
                <a:pPr marL="1114425" lvl="2" indent="-514350"/>
                <a:r>
                  <a:rPr lang="en-US" dirty="0"/>
                  <a:t>Which implies: </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𝐿𝑁</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𝐿𝑁</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𝐿</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r>
                      <a:rPr lang="en-US" sz="2400" i="1">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𝜙</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den>
                    </m:f>
                  </m:oMath>
                </a14:m>
                <a:r>
                  <a:rPr lang="en-US"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𝐿𝑁</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𝐵</m:t>
                            </m:r>
                          </m:sub>
                        </m:sSub>
                      </m:den>
                    </m:f>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den>
                    </m:f>
                  </m:oMath>
                </a14:m>
                <a:r>
                  <a:rPr lang="en-US"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num>
                      <m:den>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𝐿𝐿</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ad>
                          <m:radPr>
                            <m:degHide m:val="on"/>
                            <m:ctrlPr>
                              <a:rPr lang="en-US" sz="2400" i="1">
                                <a:latin typeface="Cambria Math" panose="02040503050406030204" pitchFamily="18" charset="0"/>
                              </a:rPr>
                            </m:ctrlPr>
                          </m:radPr>
                          <m:deg/>
                          <m:e>
                            <m:r>
                              <a:rPr lang="en-US" sz="2400" i="1">
                                <a:latin typeface="Cambria Math" panose="02040503050406030204" pitchFamily="18" charset="0"/>
                              </a:rPr>
                              <m:t>3</m:t>
                            </m:r>
                          </m:e>
                        </m:rad>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𝐿𝐿</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den>
                    </m:f>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den>
                    </m:f>
                  </m:oMath>
                </a14:m>
                <a:endParaRPr lang="en-US" sz="2400" dirty="0"/>
              </a:p>
              <a:p>
                <a:pPr marL="600075" lvl="2" indent="0">
                  <a:buNone/>
                </a:pPr>
                <a:endParaRPr lang="en-US" sz="2400" dirty="0"/>
              </a:p>
              <a:p>
                <a:pPr marL="1114425" lvl="2" indent="-514350"/>
                <a:r>
                  <a:rPr lang="en-US" dirty="0"/>
                  <a:t>Hence: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𝐵</m:t>
                        </m:r>
                      </m:sub>
                    </m:sSub>
                    <m:r>
                      <a:rPr lang="en-US" sz="2400"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𝐿𝑁</m:t>
                            </m:r>
                          </m:sub>
                        </m:sSub>
                      </m:num>
                      <m:den>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𝐵</m:t>
                            </m:r>
                          </m:sub>
                        </m:sSub>
                      </m:den>
                    </m:f>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𝐿𝐿</m:t>
                            </m:r>
                          </m:sub>
                          <m:sup>
                            <m:r>
                              <a:rPr lang="en-US" i="1">
                                <a:latin typeface="Cambria Math" panose="02040503050406030204" pitchFamily="18" charset="0"/>
                              </a:rPr>
                              <m:t>2</m:t>
                            </m:r>
                          </m:sup>
                        </m:sSubSup>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den>
                    </m:f>
                  </m:oMath>
                </a14:m>
                <a:endParaRPr lang="en-US" dirty="0"/>
              </a:p>
            </p:txBody>
          </p:sp>
        </mc:Choice>
        <mc:Fallback xmlns="">
          <p:sp>
            <p:nvSpPr>
              <p:cNvPr id="5" name="Content Placeholder 4">
                <a:extLst>
                  <a:ext uri="{FF2B5EF4-FFF2-40B4-BE49-F238E27FC236}">
                    <a16:creationId xmlns:a16="http://schemas.microsoft.com/office/drawing/2014/main" id="{6C1C079F-0A54-991C-3A72-6710DBE66329}"/>
                  </a:ext>
                </a:extLst>
              </p:cNvPr>
              <p:cNvSpPr>
                <a:spLocks noGrp="1" noRot="1" noChangeAspect="1" noMove="1" noResize="1" noEditPoints="1" noAdjustHandles="1" noChangeArrowheads="1" noChangeShapeType="1" noTextEdit="1"/>
              </p:cNvSpPr>
              <p:nvPr>
                <p:ph idx="1"/>
              </p:nvPr>
            </p:nvSpPr>
            <p:spPr>
              <a:blipFill>
                <a:blip r:embed="rId2"/>
                <a:stretch>
                  <a:fillRect l="-1206" t="-246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82F24A3-4C44-0EA4-C855-3E41AE726746}"/>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ABBA9C7-3849-E2AD-2ED8-8802BD1209AB}"/>
              </a:ext>
            </a:extLst>
          </p:cNvPr>
          <p:cNvSpPr>
            <a:spLocks noGrp="1"/>
          </p:cNvSpPr>
          <p:nvPr>
            <p:ph type="sldNum" sz="quarter" idx="12"/>
          </p:nvPr>
        </p:nvSpPr>
        <p:spPr/>
        <p:txBody>
          <a:bodyPr/>
          <a:lstStyle/>
          <a:p>
            <a:fld id="{697646A6-6B76-9347-9EA0-ECEE7D8FD72D}" type="slidenum">
              <a:rPr lang="en-US" smtClean="0"/>
              <a:t>72</a:t>
            </a:fld>
            <a:endParaRPr lang="en-US"/>
          </a:p>
        </p:txBody>
      </p:sp>
    </p:spTree>
    <p:extLst>
      <p:ext uri="{BB962C8B-B14F-4D97-AF65-F5344CB8AC3E}">
        <p14:creationId xmlns:p14="http://schemas.microsoft.com/office/powerpoint/2010/main" val="170832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CCEC-D461-592A-0F6C-A2518797BBE4}"/>
              </a:ext>
            </a:extLst>
          </p:cNvPr>
          <p:cNvSpPr>
            <a:spLocks noGrp="1"/>
          </p:cNvSpPr>
          <p:nvPr>
            <p:ph type="title"/>
          </p:nvPr>
        </p:nvSpPr>
        <p:spPr/>
        <p:txBody>
          <a:bodyPr>
            <a:noAutofit/>
          </a:bodyPr>
          <a:lstStyle/>
          <a:p>
            <a:r>
              <a:rPr lang="en-US" sz="3600" dirty="0"/>
              <a:t>Summary of base quantities – </a:t>
            </a:r>
            <a:r>
              <a:rPr lang="en-US" sz="3600" b="1" dirty="0"/>
              <a:t>Three-phase</a:t>
            </a:r>
            <a:r>
              <a:rPr lang="en-US" sz="3600" dirty="0"/>
              <a:t> systems</a:t>
            </a:r>
          </a:p>
        </p:txBody>
      </p:sp>
      <p:sp>
        <p:nvSpPr>
          <p:cNvPr id="4" name="Date Placeholder 3">
            <a:extLst>
              <a:ext uri="{FF2B5EF4-FFF2-40B4-BE49-F238E27FC236}">
                <a16:creationId xmlns:a16="http://schemas.microsoft.com/office/drawing/2014/main" id="{99709B80-A354-480A-3A76-A3110ADAB71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39DBDBF9-735D-5704-F88D-D260730535CD}"/>
              </a:ext>
            </a:extLst>
          </p:cNvPr>
          <p:cNvSpPr>
            <a:spLocks noGrp="1"/>
          </p:cNvSpPr>
          <p:nvPr>
            <p:ph type="sldNum" sz="quarter" idx="12"/>
          </p:nvPr>
        </p:nvSpPr>
        <p:spPr/>
        <p:txBody>
          <a:bodyPr/>
          <a:lstStyle/>
          <a:p>
            <a:fld id="{697646A6-6B76-9347-9EA0-ECEE7D8FD72D}" type="slidenum">
              <a:rPr lang="en-US" smtClean="0"/>
              <a:t>73</a:t>
            </a:fld>
            <a:endParaRPr lang="en-US"/>
          </a:p>
        </p:txBody>
      </p:sp>
      <mc:AlternateContent xmlns:mc="http://schemas.openxmlformats.org/markup-compatibility/2006" xmlns:a14="http://schemas.microsoft.com/office/drawing/2010/main">
        <mc:Choice Requires="a14">
          <p:graphicFrame>
            <p:nvGraphicFramePr>
              <p:cNvPr id="6" name="Content Placeholder 6">
                <a:extLst>
                  <a:ext uri="{FF2B5EF4-FFF2-40B4-BE49-F238E27FC236}">
                    <a16:creationId xmlns:a16="http://schemas.microsoft.com/office/drawing/2014/main" id="{EB2F335E-B78F-BC0B-00A9-C9CCB96ABA3D}"/>
                  </a:ext>
                </a:extLst>
              </p:cNvPr>
              <p:cNvGraphicFramePr>
                <a:graphicFrameLocks/>
              </p:cNvGraphicFramePr>
              <p:nvPr>
                <p:extLst>
                  <p:ext uri="{D42A27DB-BD31-4B8C-83A1-F6EECF244321}">
                    <p14:modId xmlns:p14="http://schemas.microsoft.com/office/powerpoint/2010/main" val="3357308030"/>
                  </p:ext>
                </p:extLst>
              </p:nvPr>
            </p:nvGraphicFramePr>
            <p:xfrm>
              <a:off x="1307592" y="1580322"/>
              <a:ext cx="9378175" cy="4906168"/>
            </p:xfrm>
            <a:graphic>
              <a:graphicData uri="http://schemas.openxmlformats.org/drawingml/2006/table">
                <a:tbl>
                  <a:tblPr firstRow="1" firstCol="1" bandRow="1">
                    <a:tableStyleId>{5C22544A-7EE6-4342-B048-85BDC9FD1C3A}</a:tableStyleId>
                  </a:tblPr>
                  <a:tblGrid>
                    <a:gridCol w="2806320">
                      <a:extLst>
                        <a:ext uri="{9D8B030D-6E8A-4147-A177-3AD203B41FA5}">
                          <a16:colId xmlns:a16="http://schemas.microsoft.com/office/drawing/2014/main" val="4223989744"/>
                        </a:ext>
                      </a:extLst>
                    </a:gridCol>
                    <a:gridCol w="1428665">
                      <a:extLst>
                        <a:ext uri="{9D8B030D-6E8A-4147-A177-3AD203B41FA5}">
                          <a16:colId xmlns:a16="http://schemas.microsoft.com/office/drawing/2014/main" val="2781183668"/>
                        </a:ext>
                      </a:extLst>
                    </a:gridCol>
                    <a:gridCol w="5143190">
                      <a:extLst>
                        <a:ext uri="{9D8B030D-6E8A-4147-A177-3AD203B41FA5}">
                          <a16:colId xmlns:a16="http://schemas.microsoft.com/office/drawing/2014/main" val="348391259"/>
                        </a:ext>
                      </a:extLst>
                    </a:gridCol>
                  </a:tblGrid>
                  <a:tr h="357444">
                    <a:tc>
                      <a:txBody>
                        <a:bodyPr/>
                        <a:lstStyle/>
                        <a:p>
                          <a:pPr marL="0" marR="0" algn="l">
                            <a:spcBef>
                              <a:spcPts val="0"/>
                            </a:spcBef>
                            <a:spcAft>
                              <a:spcPts val="0"/>
                            </a:spcAft>
                          </a:pPr>
                          <a:r>
                            <a:rPr lang="en-US" sz="1900">
                              <a:effectLst/>
                            </a:rPr>
                            <a:t>Quantity</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Symbol</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Rule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801631995"/>
                      </a:ext>
                    </a:extLst>
                  </a:tr>
                  <a:tr h="655314">
                    <a:tc>
                      <a:txBody>
                        <a:bodyPr/>
                        <a:lstStyle/>
                        <a:p>
                          <a:pPr marL="0" marR="0" algn="l">
                            <a:spcBef>
                              <a:spcPts val="0"/>
                            </a:spcBef>
                            <a:spcAft>
                              <a:spcPts val="0"/>
                            </a:spcAft>
                          </a:pPr>
                          <a:r>
                            <a:rPr lang="en-US" sz="1900">
                              <a:effectLst/>
                            </a:rPr>
                            <a:t>Apparent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𝑆</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Arbitrary choice of one value for the entire system</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2863324306"/>
                      </a:ext>
                    </a:extLst>
                  </a:tr>
                  <a:tr h="357444">
                    <a:tc>
                      <a:txBody>
                        <a:bodyPr/>
                        <a:lstStyle/>
                        <a:p>
                          <a:pPr marL="0" marR="0" algn="l">
                            <a:spcBef>
                              <a:spcPts val="0"/>
                            </a:spcBef>
                            <a:spcAft>
                              <a:spcPts val="0"/>
                            </a:spcAft>
                          </a:pPr>
                          <a:r>
                            <a:rPr lang="en-US" sz="1900">
                              <a:effectLst/>
                            </a:rPr>
                            <a:t>Active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𝑃</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𝑃</m:t>
                                    </m:r>
                                  </m:e>
                                  <m:sub>
                                    <m:r>
                                      <a:rPr lang="en-US" sz="1900">
                                        <a:effectLst/>
                                        <a:latin typeface="Cambria Math" panose="02040503050406030204" pitchFamily="18" charset="0"/>
                                      </a:rPr>
                                      <m:t>𝐵</m:t>
                                    </m:r>
                                  </m:sub>
                                </m:sSub>
                                <m:r>
                                  <a:rPr lang="en-US" sz="1900">
                                    <a:effectLst/>
                                    <a:latin typeface="Cambria Math" panose="02040503050406030204" pitchFamily="18" charset="0"/>
                                  </a:rPr>
                                  <m:t>=</m:t>
                                </m:r>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𝑆</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2485681962"/>
                      </a:ext>
                    </a:extLst>
                  </a:tr>
                  <a:tr h="357444">
                    <a:tc>
                      <a:txBody>
                        <a:bodyPr/>
                        <a:lstStyle/>
                        <a:p>
                          <a:pPr marL="0" marR="0" algn="l">
                            <a:spcBef>
                              <a:spcPts val="0"/>
                            </a:spcBef>
                            <a:spcAft>
                              <a:spcPts val="0"/>
                            </a:spcAft>
                          </a:pPr>
                          <a:r>
                            <a:rPr lang="en-US" sz="1900">
                              <a:effectLst/>
                            </a:rPr>
                            <a:t>Reactive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𝑄</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𝑄</m:t>
                                    </m:r>
                                  </m:e>
                                  <m:sub>
                                    <m:r>
                                      <a:rPr lang="en-US" sz="1900">
                                        <a:effectLst/>
                                        <a:latin typeface="Cambria Math" panose="02040503050406030204" pitchFamily="18" charset="0"/>
                                      </a:rPr>
                                      <m:t>𝐵</m:t>
                                    </m:r>
                                  </m:sub>
                                </m:sSub>
                                <m:r>
                                  <a:rPr lang="en-US" sz="1900">
                                    <a:effectLst/>
                                    <a:latin typeface="Cambria Math" panose="02040503050406030204" pitchFamily="18" charset="0"/>
                                  </a:rPr>
                                  <m:t>=</m:t>
                                </m:r>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𝑆</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2180416873"/>
                      </a:ext>
                    </a:extLst>
                  </a:tr>
                  <a:tr h="370683">
                    <a:tc>
                      <a:txBody>
                        <a:bodyPr/>
                        <a:lstStyle/>
                        <a:p>
                          <a:pPr marL="0" marR="0" algn="l">
                            <a:spcBef>
                              <a:spcPts val="0"/>
                            </a:spcBef>
                            <a:spcAft>
                              <a:spcPts val="0"/>
                            </a:spcAft>
                          </a:pPr>
                          <a:r>
                            <a:rPr lang="en-US" sz="1900">
                              <a:effectLst/>
                            </a:rPr>
                            <a:t>Line-to-line voltage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𝐿𝐿</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Nominal line-to-line voltage at each location</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673525967"/>
                      </a:ext>
                    </a:extLst>
                  </a:tr>
                  <a:tr h="673000">
                    <a:tc>
                      <a:txBody>
                        <a:bodyPr/>
                        <a:lstStyle/>
                        <a:p>
                          <a:pPr marL="0" marR="0" algn="l">
                            <a:spcBef>
                              <a:spcPts val="0"/>
                            </a:spcBef>
                            <a:spcAft>
                              <a:spcPts val="0"/>
                            </a:spcAft>
                          </a:pPr>
                          <a:r>
                            <a:rPr lang="en-US" sz="1900">
                              <a:effectLst/>
                            </a:rPr>
                            <a:t>Line-to-neutral voltage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𝐿𝑁</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𝐿𝑁</m:t>
                                    </m:r>
                                  </m:sub>
                                </m:sSub>
                                <m:r>
                                  <a:rPr lang="en-US" sz="1900">
                                    <a:effectLst/>
                                    <a:latin typeface="Cambria Math" panose="02040503050406030204" pitchFamily="18" charset="0"/>
                                  </a:rPr>
                                  <m:t>=</m:t>
                                </m:r>
                                <m:f>
                                  <m:fPr>
                                    <m:ctrlPr>
                                      <a:rPr lang="en-US" sz="1900" i="1">
                                        <a:effectLst/>
                                        <a:latin typeface="Cambria Math" panose="02040503050406030204" pitchFamily="18" charset="0"/>
                                      </a:rPr>
                                    </m:ctrlPr>
                                  </m:fPr>
                                  <m:num>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𝐿𝐿</m:t>
                                        </m:r>
                                      </m:sub>
                                    </m:sSub>
                                  </m:num>
                                  <m:den>
                                    <m:rad>
                                      <m:radPr>
                                        <m:degHide m:val="on"/>
                                        <m:ctrlPr>
                                          <a:rPr lang="en-US" sz="1900" i="1">
                                            <a:effectLst/>
                                            <a:latin typeface="Cambria Math" panose="02040503050406030204" pitchFamily="18" charset="0"/>
                                          </a:rPr>
                                        </m:ctrlPr>
                                      </m:radPr>
                                      <m:deg/>
                                      <m:e>
                                        <m:r>
                                          <a:rPr lang="en-US" sz="1900">
                                            <a:effectLst/>
                                            <a:latin typeface="Cambria Math" panose="02040503050406030204" pitchFamily="18" charset="0"/>
                                          </a:rPr>
                                          <m:t>3</m:t>
                                        </m:r>
                                      </m:e>
                                    </m:rad>
                                  </m:den>
                                </m:f>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3786970464"/>
                      </a:ext>
                    </a:extLst>
                  </a:tr>
                  <a:tr h="729368">
                    <a:tc>
                      <a:txBody>
                        <a:bodyPr/>
                        <a:lstStyle/>
                        <a:p>
                          <a:pPr marL="0" marR="0" algn="l">
                            <a:spcBef>
                              <a:spcPts val="0"/>
                            </a:spcBef>
                            <a:spcAft>
                              <a:spcPts val="0"/>
                            </a:spcAft>
                          </a:pPr>
                          <a:r>
                            <a:rPr lang="en-US" sz="1900">
                              <a:effectLst/>
                            </a:rPr>
                            <a:t>Current</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𝐼</m:t>
                                    </m:r>
                                  </m:e>
                                  <m:sub>
                                    <m:r>
                                      <a:rPr lang="en-US" sz="19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a:effectLst/>
                                        <a:latin typeface="Cambria Math" panose="02040503050406030204" pitchFamily="18" charset="0"/>
                                      </a:rPr>
                                      <m:t>𝐼</m:t>
                                    </m:r>
                                  </m:e>
                                  <m:sub>
                                    <m:r>
                                      <a:rPr lang="en-US" sz="1900">
                                        <a:effectLst/>
                                        <a:latin typeface="Cambria Math" panose="02040503050406030204" pitchFamily="18" charset="0"/>
                                      </a:rPr>
                                      <m:t>𝐵</m:t>
                                    </m:r>
                                  </m:sub>
                                </m:sSub>
                                <m:r>
                                  <a:rPr lang="en-US" sz="1900">
                                    <a:effectLst/>
                                    <a:latin typeface="Cambria Math" panose="02040503050406030204" pitchFamily="18" charset="0"/>
                                  </a:rPr>
                                  <m:t>=</m:t>
                                </m:r>
                                <m:f>
                                  <m:fPr>
                                    <m:ctrlPr>
                                      <a:rPr lang="en-US" sz="1900" i="1">
                                        <a:effectLst/>
                                        <a:latin typeface="Cambria Math" panose="02040503050406030204" pitchFamily="18" charset="0"/>
                                      </a:rPr>
                                    </m:ctrlPr>
                                  </m:fPr>
                                  <m:num>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𝑆</m:t>
                                        </m:r>
                                      </m:e>
                                      <m:sub>
                                        <m:r>
                                          <a:rPr lang="en-US" sz="1900">
                                            <a:effectLst/>
                                            <a:latin typeface="Cambria Math" panose="02040503050406030204" pitchFamily="18" charset="0"/>
                                          </a:rPr>
                                          <m:t>𝐵</m:t>
                                        </m:r>
                                      </m:sub>
                                    </m:sSub>
                                  </m:num>
                                  <m:den>
                                    <m:rad>
                                      <m:radPr>
                                        <m:degHide m:val="on"/>
                                        <m:ctrlPr>
                                          <a:rPr lang="en-US" sz="1900" i="1">
                                            <a:effectLst/>
                                            <a:latin typeface="Cambria Math" panose="02040503050406030204" pitchFamily="18" charset="0"/>
                                          </a:rPr>
                                        </m:ctrlPr>
                                      </m:radPr>
                                      <m:deg/>
                                      <m:e>
                                        <m:r>
                                          <a:rPr lang="en-US" sz="1900">
                                            <a:effectLst/>
                                            <a:latin typeface="Cambria Math" panose="02040503050406030204" pitchFamily="18" charset="0"/>
                                          </a:rPr>
                                          <m:t>3</m:t>
                                        </m:r>
                                      </m:e>
                                    </m:rad>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 </m:t>
                                        </m:r>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𝑙𝑙</m:t>
                                        </m:r>
                                      </m:sub>
                                    </m:sSub>
                                  </m:den>
                                </m:f>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3004542458"/>
                      </a:ext>
                    </a:extLst>
                  </a:tr>
                  <a:tr h="737642">
                    <a:tc>
                      <a:txBody>
                        <a:bodyPr/>
                        <a:lstStyle/>
                        <a:p>
                          <a:pPr marL="0" marR="0" algn="l">
                            <a:spcBef>
                              <a:spcPts val="0"/>
                            </a:spcBef>
                            <a:spcAft>
                              <a:spcPts val="0"/>
                            </a:spcAft>
                          </a:pPr>
                          <a:r>
                            <a:rPr lang="en-US" sz="1900">
                              <a:effectLst/>
                            </a:rPr>
                            <a:t>Impedance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kern="1200" smtClean="0">
                                        <a:effectLst/>
                                        <a:latin typeface="Cambria Math" panose="02040503050406030204" pitchFamily="18" charset="0"/>
                                      </a:rPr>
                                    </m:ctrlPr>
                                  </m:sSubPr>
                                  <m:e>
                                    <m:r>
                                      <a:rPr lang="en-US" sz="1900" kern="1200">
                                        <a:effectLst/>
                                        <a:latin typeface="Cambria Math" panose="02040503050406030204" pitchFamily="18" charset="0"/>
                                      </a:rPr>
                                      <m:t>𝑍</m:t>
                                    </m:r>
                                  </m:e>
                                  <m:sub>
                                    <m:r>
                                      <a:rPr lang="en-US" sz="1900" kern="12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kern="1200" smtClean="0">
                                        <a:effectLst/>
                                        <a:latin typeface="Cambria Math" panose="02040503050406030204" pitchFamily="18" charset="0"/>
                                      </a:rPr>
                                    </m:ctrlPr>
                                  </m:sSubPr>
                                  <m:e>
                                    <m:r>
                                      <a:rPr lang="en-US" sz="1900" kern="1200">
                                        <a:effectLst/>
                                        <a:latin typeface="Cambria Math" panose="02040503050406030204" pitchFamily="18" charset="0"/>
                                      </a:rPr>
                                      <m:t>𝑍</m:t>
                                    </m:r>
                                  </m:e>
                                  <m:sub>
                                    <m:r>
                                      <a:rPr lang="en-US" sz="1900" kern="1200">
                                        <a:effectLst/>
                                        <a:latin typeface="Cambria Math" panose="02040503050406030204" pitchFamily="18" charset="0"/>
                                      </a:rPr>
                                      <m:t>𝐵</m:t>
                                    </m:r>
                                  </m:sub>
                                </m:sSub>
                                <m:r>
                                  <a:rPr lang="en-US" sz="1900" kern="1200">
                                    <a:effectLst/>
                                    <a:latin typeface="Cambria Math" panose="02040503050406030204" pitchFamily="18" charset="0"/>
                                  </a:rPr>
                                  <m:t>=</m:t>
                                </m:r>
                                <m:f>
                                  <m:fPr>
                                    <m:ctrlPr>
                                      <a:rPr lang="en-US" sz="1900" i="1" kern="1200">
                                        <a:effectLst/>
                                        <a:latin typeface="Cambria Math" panose="02040503050406030204" pitchFamily="18" charset="0"/>
                                      </a:rPr>
                                    </m:ctrlPr>
                                  </m:fPr>
                                  <m:num>
                                    <m:r>
                                      <a:rPr lang="en-US" sz="1900">
                                        <a:effectLst/>
                                        <a:latin typeface="Cambria Math" panose="02040503050406030204" pitchFamily="18" charset="0"/>
                                      </a:rPr>
                                      <m:t> </m:t>
                                    </m:r>
                                    <m:sSubSup>
                                      <m:sSubSupPr>
                                        <m:ctrlPr>
                                          <a:rPr lang="en-US" sz="1900" i="1">
                                            <a:effectLst/>
                                            <a:latin typeface="Cambria Math" panose="02040503050406030204" pitchFamily="18" charset="0"/>
                                          </a:rPr>
                                        </m:ctrlPr>
                                      </m:sSubSupPr>
                                      <m:e>
                                        <m:r>
                                          <a:rPr lang="en-US" sz="1900">
                                            <a:effectLst/>
                                            <a:latin typeface="Cambria Math" panose="02040503050406030204" pitchFamily="18" charset="0"/>
                                          </a:rPr>
                                          <m:t>𝑉</m:t>
                                        </m:r>
                                      </m:e>
                                      <m:sub>
                                        <m:r>
                                          <a:rPr lang="en-US" sz="1900">
                                            <a:effectLst/>
                                            <a:latin typeface="Cambria Math" panose="02040503050406030204" pitchFamily="18" charset="0"/>
                                          </a:rPr>
                                          <m:t>𝐵</m:t>
                                        </m:r>
                                        <m:r>
                                          <a:rPr lang="en-US" sz="1900">
                                            <a:effectLst/>
                                            <a:latin typeface="Cambria Math" panose="02040503050406030204" pitchFamily="18" charset="0"/>
                                          </a:rPr>
                                          <m:t>,</m:t>
                                        </m:r>
                                        <m:r>
                                          <a:rPr lang="en-US" sz="1900">
                                            <a:effectLst/>
                                            <a:latin typeface="Cambria Math" panose="02040503050406030204" pitchFamily="18" charset="0"/>
                                          </a:rPr>
                                          <m:t>𝐿𝐿</m:t>
                                        </m:r>
                                      </m:sub>
                                      <m:sup>
                                        <m:r>
                                          <a:rPr lang="en-US" sz="1900">
                                            <a:effectLst/>
                                            <a:latin typeface="Cambria Math" panose="02040503050406030204" pitchFamily="18" charset="0"/>
                                          </a:rPr>
                                          <m:t>2</m:t>
                                        </m:r>
                                      </m:sup>
                                    </m:sSubSup>
                                  </m:num>
                                  <m:den>
                                    <m:sSub>
                                      <m:sSubPr>
                                        <m:ctrlPr>
                                          <a:rPr lang="en-US" sz="1900" i="1">
                                            <a:effectLst/>
                                            <a:latin typeface="Cambria Math" panose="02040503050406030204" pitchFamily="18" charset="0"/>
                                          </a:rPr>
                                        </m:ctrlPr>
                                      </m:sSubPr>
                                      <m:e>
                                        <m:r>
                                          <a:rPr lang="en-US" sz="1900">
                                            <a:effectLst/>
                                            <a:latin typeface="Cambria Math" panose="02040503050406030204" pitchFamily="18" charset="0"/>
                                          </a:rPr>
                                          <m:t>𝑆</m:t>
                                        </m:r>
                                      </m:e>
                                      <m:sub>
                                        <m:r>
                                          <a:rPr lang="en-US" sz="1900">
                                            <a:effectLst/>
                                            <a:latin typeface="Cambria Math" panose="02040503050406030204" pitchFamily="18" charset="0"/>
                                          </a:rPr>
                                          <m:t>𝐵</m:t>
                                        </m:r>
                                      </m:sub>
                                    </m:sSub>
                                  </m:den>
                                </m:f>
                              </m:oMath>
                            </m:oMathPara>
                          </a14:m>
                          <a:endParaRPr lang="en-US"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2386825536"/>
                      </a:ext>
                    </a:extLst>
                  </a:tr>
                  <a:tr h="667829">
                    <a:tc>
                      <a:txBody>
                        <a:bodyPr/>
                        <a:lstStyle/>
                        <a:p>
                          <a:pPr marL="0" marR="0" algn="l">
                            <a:spcBef>
                              <a:spcPts val="0"/>
                            </a:spcBef>
                            <a:spcAft>
                              <a:spcPts val="0"/>
                            </a:spcAft>
                          </a:pPr>
                          <a:r>
                            <a:rPr lang="en-US" sz="1900">
                              <a:effectLst/>
                            </a:rPr>
                            <a:t>Admittance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kern="1200" smtClean="0">
                                        <a:effectLst/>
                                        <a:latin typeface="Cambria Math" panose="02040503050406030204" pitchFamily="18" charset="0"/>
                                      </a:rPr>
                                    </m:ctrlPr>
                                  </m:sSubPr>
                                  <m:e>
                                    <m:r>
                                      <a:rPr lang="en-US" sz="1900" kern="1200">
                                        <a:effectLst/>
                                        <a:latin typeface="Cambria Math" panose="02040503050406030204" pitchFamily="18" charset="0"/>
                                      </a:rPr>
                                      <m:t>𝑌</m:t>
                                    </m:r>
                                  </m:e>
                                  <m:sub>
                                    <m:r>
                                      <a:rPr lang="en-US" sz="1900" kern="1200">
                                        <a:effectLst/>
                                        <a:latin typeface="Cambria Math" panose="02040503050406030204" pitchFamily="18" charset="0"/>
                                      </a:rPr>
                                      <m:t>𝐵</m:t>
                                    </m:r>
                                  </m:sub>
                                </m:sSub>
                              </m:oMath>
                            </m:oMathPara>
                          </a14:m>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900" i="1" kern="1200" smtClean="0">
                                        <a:effectLst/>
                                        <a:latin typeface="Cambria Math" panose="02040503050406030204" pitchFamily="18" charset="0"/>
                                      </a:rPr>
                                    </m:ctrlPr>
                                  </m:sSubPr>
                                  <m:e>
                                    <m:r>
                                      <a:rPr lang="en-US" sz="1900" kern="1200">
                                        <a:effectLst/>
                                        <a:latin typeface="Cambria Math" panose="02040503050406030204" pitchFamily="18" charset="0"/>
                                      </a:rPr>
                                      <m:t>𝑌</m:t>
                                    </m:r>
                                  </m:e>
                                  <m:sub>
                                    <m:r>
                                      <a:rPr lang="en-US" sz="1900" kern="1200">
                                        <a:effectLst/>
                                        <a:latin typeface="Cambria Math" panose="02040503050406030204" pitchFamily="18" charset="0"/>
                                      </a:rPr>
                                      <m:t>𝐵</m:t>
                                    </m:r>
                                  </m:sub>
                                </m:sSub>
                                <m:r>
                                  <a:rPr lang="en-US" sz="1900" kern="1200">
                                    <a:effectLst/>
                                    <a:latin typeface="Cambria Math" panose="02040503050406030204" pitchFamily="18" charset="0"/>
                                  </a:rPr>
                                  <m:t>=</m:t>
                                </m:r>
                                <m:f>
                                  <m:fPr>
                                    <m:ctrlPr>
                                      <a:rPr lang="en-US" sz="1900" i="1" kern="1200">
                                        <a:effectLst/>
                                        <a:latin typeface="Cambria Math" panose="02040503050406030204" pitchFamily="18" charset="0"/>
                                      </a:rPr>
                                    </m:ctrlPr>
                                  </m:fPr>
                                  <m:num>
                                    <m:r>
                                      <a:rPr lang="en-US" sz="1900" kern="1200">
                                        <a:effectLst/>
                                        <a:latin typeface="Cambria Math" panose="02040503050406030204" pitchFamily="18" charset="0"/>
                                      </a:rPr>
                                      <m:t>1</m:t>
                                    </m:r>
                                  </m:num>
                                  <m:den>
                                    <m:sSub>
                                      <m:sSubPr>
                                        <m:ctrlPr>
                                          <a:rPr lang="en-US" sz="1900" i="1" kern="1200">
                                            <a:effectLst/>
                                            <a:latin typeface="Cambria Math" panose="02040503050406030204" pitchFamily="18" charset="0"/>
                                          </a:rPr>
                                        </m:ctrlPr>
                                      </m:sSubPr>
                                      <m:e>
                                        <m:r>
                                          <a:rPr lang="en-US" sz="1900" kern="1200">
                                            <a:effectLst/>
                                            <a:latin typeface="Cambria Math" panose="02040503050406030204" pitchFamily="18" charset="0"/>
                                          </a:rPr>
                                          <m:t>𝑍</m:t>
                                        </m:r>
                                      </m:e>
                                      <m:sub>
                                        <m:r>
                                          <a:rPr lang="en-US" sz="1900" kern="1200">
                                            <a:effectLst/>
                                            <a:latin typeface="Cambria Math" panose="02040503050406030204" pitchFamily="18" charset="0"/>
                                          </a:rPr>
                                          <m:t>𝐵</m:t>
                                        </m:r>
                                      </m:sub>
                                    </m:sSub>
                                  </m:den>
                                </m:f>
                              </m:oMath>
                            </m:oMathPara>
                          </a14:m>
                          <a:endParaRPr lang="en-US" sz="1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4265909499"/>
                      </a:ext>
                    </a:extLst>
                  </a:tr>
                </a:tbl>
              </a:graphicData>
            </a:graphic>
          </p:graphicFrame>
        </mc:Choice>
        <mc:Fallback xmlns="">
          <p:graphicFrame>
            <p:nvGraphicFramePr>
              <p:cNvPr id="6" name="Content Placeholder 6">
                <a:extLst>
                  <a:ext uri="{FF2B5EF4-FFF2-40B4-BE49-F238E27FC236}">
                    <a16:creationId xmlns:a16="http://schemas.microsoft.com/office/drawing/2014/main" id="{EB2F335E-B78F-BC0B-00A9-C9CCB96ABA3D}"/>
                  </a:ext>
                </a:extLst>
              </p:cNvPr>
              <p:cNvGraphicFramePr>
                <a:graphicFrameLocks/>
              </p:cNvGraphicFramePr>
              <p:nvPr>
                <p:extLst>
                  <p:ext uri="{D42A27DB-BD31-4B8C-83A1-F6EECF244321}">
                    <p14:modId xmlns:p14="http://schemas.microsoft.com/office/powerpoint/2010/main" val="3357308030"/>
                  </p:ext>
                </p:extLst>
              </p:nvPr>
            </p:nvGraphicFramePr>
            <p:xfrm>
              <a:off x="1307592" y="1580322"/>
              <a:ext cx="9378175" cy="4906168"/>
            </p:xfrm>
            <a:graphic>
              <a:graphicData uri="http://schemas.openxmlformats.org/drawingml/2006/table">
                <a:tbl>
                  <a:tblPr firstRow="1" firstCol="1" bandRow="1">
                    <a:tableStyleId>{5C22544A-7EE6-4342-B048-85BDC9FD1C3A}</a:tableStyleId>
                  </a:tblPr>
                  <a:tblGrid>
                    <a:gridCol w="2806320">
                      <a:extLst>
                        <a:ext uri="{9D8B030D-6E8A-4147-A177-3AD203B41FA5}">
                          <a16:colId xmlns:a16="http://schemas.microsoft.com/office/drawing/2014/main" val="4223989744"/>
                        </a:ext>
                      </a:extLst>
                    </a:gridCol>
                    <a:gridCol w="1428665">
                      <a:extLst>
                        <a:ext uri="{9D8B030D-6E8A-4147-A177-3AD203B41FA5}">
                          <a16:colId xmlns:a16="http://schemas.microsoft.com/office/drawing/2014/main" val="2781183668"/>
                        </a:ext>
                      </a:extLst>
                    </a:gridCol>
                    <a:gridCol w="5143190">
                      <a:extLst>
                        <a:ext uri="{9D8B030D-6E8A-4147-A177-3AD203B41FA5}">
                          <a16:colId xmlns:a16="http://schemas.microsoft.com/office/drawing/2014/main" val="348391259"/>
                        </a:ext>
                      </a:extLst>
                    </a:gridCol>
                  </a:tblGrid>
                  <a:tr h="357444">
                    <a:tc>
                      <a:txBody>
                        <a:bodyPr/>
                        <a:lstStyle/>
                        <a:p>
                          <a:pPr marL="0" marR="0" algn="l">
                            <a:spcBef>
                              <a:spcPts val="0"/>
                            </a:spcBef>
                            <a:spcAft>
                              <a:spcPts val="0"/>
                            </a:spcAft>
                          </a:pPr>
                          <a:r>
                            <a:rPr lang="en-US" sz="1900">
                              <a:effectLst/>
                            </a:rPr>
                            <a:t>Quantity</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Symbol</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pPr marL="0" marR="0" algn="ctr">
                            <a:spcBef>
                              <a:spcPts val="0"/>
                            </a:spcBef>
                            <a:spcAft>
                              <a:spcPts val="0"/>
                            </a:spcAft>
                          </a:pPr>
                          <a:r>
                            <a:rPr lang="en-US" sz="1900">
                              <a:effectLst/>
                            </a:rPr>
                            <a:t>Rule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801631995"/>
                      </a:ext>
                    </a:extLst>
                  </a:tr>
                  <a:tr h="655314">
                    <a:tc>
                      <a:txBody>
                        <a:bodyPr/>
                        <a:lstStyle/>
                        <a:p>
                          <a:pPr marL="0" marR="0" algn="l">
                            <a:spcBef>
                              <a:spcPts val="0"/>
                            </a:spcBef>
                            <a:spcAft>
                              <a:spcPts val="0"/>
                            </a:spcAft>
                          </a:pPr>
                          <a:r>
                            <a:rPr lang="en-US" sz="1900">
                              <a:effectLst/>
                            </a:rPr>
                            <a:t>Apparent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61538" r="-361062" b="-594231"/>
                          </a:stretch>
                        </a:blipFill>
                      </a:tcPr>
                    </a:tc>
                    <a:tc>
                      <a:txBody>
                        <a:bodyPr/>
                        <a:lstStyle/>
                        <a:p>
                          <a:pPr marL="0" marR="0" algn="ctr">
                            <a:spcBef>
                              <a:spcPts val="0"/>
                            </a:spcBef>
                            <a:spcAft>
                              <a:spcPts val="0"/>
                            </a:spcAft>
                          </a:pPr>
                          <a:r>
                            <a:rPr lang="en-US" sz="1900">
                              <a:effectLst/>
                            </a:rPr>
                            <a:t>Arbitrary choice of one value for the entire system</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2863324306"/>
                      </a:ext>
                    </a:extLst>
                  </a:tr>
                  <a:tr h="357444">
                    <a:tc>
                      <a:txBody>
                        <a:bodyPr/>
                        <a:lstStyle/>
                        <a:p>
                          <a:pPr marL="0" marR="0" algn="l">
                            <a:spcBef>
                              <a:spcPts val="0"/>
                            </a:spcBef>
                            <a:spcAft>
                              <a:spcPts val="0"/>
                            </a:spcAft>
                          </a:pPr>
                          <a:r>
                            <a:rPr lang="en-US" sz="1900">
                              <a:effectLst/>
                            </a:rPr>
                            <a:t>Active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300000" r="-361062" b="-1003571"/>
                          </a:stretch>
                        </a:blipFill>
                      </a:tcPr>
                    </a:tc>
                    <a:tc>
                      <a:txBody>
                        <a:bodyPr/>
                        <a:lstStyle/>
                        <a:p>
                          <a:endParaRPr lang="en-US"/>
                        </a:p>
                      </a:txBody>
                      <a:tcPr marL="108133" marR="108133" marT="0" marB="0" anchor="ctr">
                        <a:blipFill>
                          <a:blip r:embed="rId2"/>
                          <a:stretch>
                            <a:fillRect l="-82266" t="-300000" r="-493" b="-1003571"/>
                          </a:stretch>
                        </a:blipFill>
                      </a:tcPr>
                    </a:tc>
                    <a:extLst>
                      <a:ext uri="{0D108BD9-81ED-4DB2-BD59-A6C34878D82A}">
                        <a16:rowId xmlns:a16="http://schemas.microsoft.com/office/drawing/2014/main" val="2485681962"/>
                      </a:ext>
                    </a:extLst>
                  </a:tr>
                  <a:tr h="357444">
                    <a:tc>
                      <a:txBody>
                        <a:bodyPr/>
                        <a:lstStyle/>
                        <a:p>
                          <a:pPr marL="0" marR="0" algn="l">
                            <a:spcBef>
                              <a:spcPts val="0"/>
                            </a:spcBef>
                            <a:spcAft>
                              <a:spcPts val="0"/>
                            </a:spcAft>
                          </a:pPr>
                          <a:r>
                            <a:rPr lang="en-US" sz="1900">
                              <a:effectLst/>
                            </a:rPr>
                            <a:t>Reactive power</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400000" r="-361062" b="-903571"/>
                          </a:stretch>
                        </a:blipFill>
                      </a:tcPr>
                    </a:tc>
                    <a:tc>
                      <a:txBody>
                        <a:bodyPr/>
                        <a:lstStyle/>
                        <a:p>
                          <a:endParaRPr lang="en-US"/>
                        </a:p>
                      </a:txBody>
                      <a:tcPr marL="108133" marR="108133" marT="0" marB="0" anchor="ctr">
                        <a:blipFill>
                          <a:blip r:embed="rId2"/>
                          <a:stretch>
                            <a:fillRect l="-82266" t="-400000" r="-493" b="-903571"/>
                          </a:stretch>
                        </a:blipFill>
                      </a:tcPr>
                    </a:tc>
                    <a:extLst>
                      <a:ext uri="{0D108BD9-81ED-4DB2-BD59-A6C34878D82A}">
                        <a16:rowId xmlns:a16="http://schemas.microsoft.com/office/drawing/2014/main" val="2180416873"/>
                      </a:ext>
                    </a:extLst>
                  </a:tr>
                  <a:tr h="370683">
                    <a:tc>
                      <a:txBody>
                        <a:bodyPr/>
                        <a:lstStyle/>
                        <a:p>
                          <a:pPr marL="0" marR="0" algn="l">
                            <a:spcBef>
                              <a:spcPts val="0"/>
                            </a:spcBef>
                            <a:spcAft>
                              <a:spcPts val="0"/>
                            </a:spcAft>
                          </a:pPr>
                          <a:r>
                            <a:rPr lang="en-US" sz="1900">
                              <a:effectLst/>
                            </a:rPr>
                            <a:t>Line-to-line voltage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466667" r="-361062" b="-743333"/>
                          </a:stretch>
                        </a:blipFill>
                      </a:tcPr>
                    </a:tc>
                    <a:tc>
                      <a:txBody>
                        <a:bodyPr/>
                        <a:lstStyle/>
                        <a:p>
                          <a:pPr marL="0" marR="0" algn="ctr">
                            <a:spcBef>
                              <a:spcPts val="0"/>
                            </a:spcBef>
                            <a:spcAft>
                              <a:spcPts val="0"/>
                            </a:spcAft>
                          </a:pPr>
                          <a:r>
                            <a:rPr lang="en-US" sz="1900">
                              <a:effectLst/>
                            </a:rPr>
                            <a:t>Nominal line-to-line voltage at each location</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extLst>
                      <a:ext uri="{0D108BD9-81ED-4DB2-BD59-A6C34878D82A}">
                        <a16:rowId xmlns:a16="http://schemas.microsoft.com/office/drawing/2014/main" val="673525967"/>
                      </a:ext>
                    </a:extLst>
                  </a:tr>
                  <a:tr h="673000">
                    <a:tc>
                      <a:txBody>
                        <a:bodyPr/>
                        <a:lstStyle/>
                        <a:p>
                          <a:pPr marL="0" marR="0" algn="l">
                            <a:spcBef>
                              <a:spcPts val="0"/>
                            </a:spcBef>
                            <a:spcAft>
                              <a:spcPts val="0"/>
                            </a:spcAft>
                          </a:pPr>
                          <a:r>
                            <a:rPr lang="en-US" sz="1900">
                              <a:effectLst/>
                            </a:rPr>
                            <a:t>Line-to-neutral voltage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320755" r="-361062" b="-320755"/>
                          </a:stretch>
                        </a:blipFill>
                      </a:tcPr>
                    </a:tc>
                    <a:tc>
                      <a:txBody>
                        <a:bodyPr/>
                        <a:lstStyle/>
                        <a:p>
                          <a:endParaRPr lang="en-US"/>
                        </a:p>
                      </a:txBody>
                      <a:tcPr marL="108133" marR="108133" marT="0" marB="0" anchor="ctr">
                        <a:blipFill>
                          <a:blip r:embed="rId2"/>
                          <a:stretch>
                            <a:fillRect l="-82266" t="-320755" r="-493" b="-320755"/>
                          </a:stretch>
                        </a:blipFill>
                      </a:tcPr>
                    </a:tc>
                    <a:extLst>
                      <a:ext uri="{0D108BD9-81ED-4DB2-BD59-A6C34878D82A}">
                        <a16:rowId xmlns:a16="http://schemas.microsoft.com/office/drawing/2014/main" val="3786970464"/>
                      </a:ext>
                    </a:extLst>
                  </a:tr>
                  <a:tr h="729368">
                    <a:tc>
                      <a:txBody>
                        <a:bodyPr/>
                        <a:lstStyle/>
                        <a:p>
                          <a:pPr marL="0" marR="0" algn="l">
                            <a:spcBef>
                              <a:spcPts val="0"/>
                            </a:spcBef>
                            <a:spcAft>
                              <a:spcPts val="0"/>
                            </a:spcAft>
                          </a:pPr>
                          <a:r>
                            <a:rPr lang="en-US" sz="1900">
                              <a:effectLst/>
                            </a:rPr>
                            <a:t>Current</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391228" r="-361062" b="-198246"/>
                          </a:stretch>
                        </a:blipFill>
                      </a:tcPr>
                    </a:tc>
                    <a:tc>
                      <a:txBody>
                        <a:bodyPr/>
                        <a:lstStyle/>
                        <a:p>
                          <a:endParaRPr lang="en-US"/>
                        </a:p>
                      </a:txBody>
                      <a:tcPr marL="108133" marR="108133" marT="0" marB="0" anchor="ctr">
                        <a:blipFill>
                          <a:blip r:embed="rId2"/>
                          <a:stretch>
                            <a:fillRect l="-82266" t="-391228" r="-493" b="-198246"/>
                          </a:stretch>
                        </a:blipFill>
                      </a:tcPr>
                    </a:tc>
                    <a:extLst>
                      <a:ext uri="{0D108BD9-81ED-4DB2-BD59-A6C34878D82A}">
                        <a16:rowId xmlns:a16="http://schemas.microsoft.com/office/drawing/2014/main" val="3004542458"/>
                      </a:ext>
                    </a:extLst>
                  </a:tr>
                  <a:tr h="737642">
                    <a:tc>
                      <a:txBody>
                        <a:bodyPr/>
                        <a:lstStyle/>
                        <a:p>
                          <a:pPr marL="0" marR="0" algn="l">
                            <a:spcBef>
                              <a:spcPts val="0"/>
                            </a:spcBef>
                            <a:spcAft>
                              <a:spcPts val="0"/>
                            </a:spcAft>
                          </a:pPr>
                          <a:r>
                            <a:rPr lang="en-US" sz="1900">
                              <a:effectLst/>
                            </a:rPr>
                            <a:t>Impedance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482759" r="-361062" b="-94828"/>
                          </a:stretch>
                        </a:blipFill>
                      </a:tcPr>
                    </a:tc>
                    <a:tc>
                      <a:txBody>
                        <a:bodyPr/>
                        <a:lstStyle/>
                        <a:p>
                          <a:endParaRPr lang="en-US"/>
                        </a:p>
                      </a:txBody>
                      <a:tcPr marL="108133" marR="108133" marT="0" marB="0" anchor="ctr">
                        <a:blipFill>
                          <a:blip r:embed="rId2"/>
                          <a:stretch>
                            <a:fillRect l="-82266" t="-482759" r="-493" b="-94828"/>
                          </a:stretch>
                        </a:blipFill>
                      </a:tcPr>
                    </a:tc>
                    <a:extLst>
                      <a:ext uri="{0D108BD9-81ED-4DB2-BD59-A6C34878D82A}">
                        <a16:rowId xmlns:a16="http://schemas.microsoft.com/office/drawing/2014/main" val="2386825536"/>
                      </a:ext>
                    </a:extLst>
                  </a:tr>
                  <a:tr h="667829">
                    <a:tc>
                      <a:txBody>
                        <a:bodyPr/>
                        <a:lstStyle/>
                        <a:p>
                          <a:pPr marL="0" marR="0" algn="l">
                            <a:spcBef>
                              <a:spcPts val="0"/>
                            </a:spcBef>
                            <a:spcAft>
                              <a:spcPts val="0"/>
                            </a:spcAft>
                          </a:pPr>
                          <a:r>
                            <a:rPr lang="en-US" sz="1900">
                              <a:effectLst/>
                            </a:rPr>
                            <a:t>Admittance</a:t>
                          </a:r>
                          <a:endParaRPr lang="en-US"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08133" marR="108133" marT="0" marB="0" anchor="ctr"/>
                    </a:tc>
                    <a:tc>
                      <a:txBody>
                        <a:bodyPr/>
                        <a:lstStyle/>
                        <a:p>
                          <a:endParaRPr lang="en-US"/>
                        </a:p>
                      </a:txBody>
                      <a:tcPr marL="108133" marR="108133" marT="0" marB="0" anchor="ctr">
                        <a:blipFill>
                          <a:blip r:embed="rId2"/>
                          <a:stretch>
                            <a:fillRect l="-195575" t="-637736" r="-361062" b="-3774"/>
                          </a:stretch>
                        </a:blipFill>
                      </a:tcPr>
                    </a:tc>
                    <a:tc>
                      <a:txBody>
                        <a:bodyPr/>
                        <a:lstStyle/>
                        <a:p>
                          <a:endParaRPr lang="en-US"/>
                        </a:p>
                      </a:txBody>
                      <a:tcPr marL="108133" marR="108133" marT="0" marB="0" anchor="ctr">
                        <a:blipFill>
                          <a:blip r:embed="rId2"/>
                          <a:stretch>
                            <a:fillRect l="-82266" t="-637736" r="-493" b="-3774"/>
                          </a:stretch>
                        </a:blipFill>
                      </a:tcPr>
                    </a:tc>
                    <a:extLst>
                      <a:ext uri="{0D108BD9-81ED-4DB2-BD59-A6C34878D82A}">
                        <a16:rowId xmlns:a16="http://schemas.microsoft.com/office/drawing/2014/main" val="4265909499"/>
                      </a:ext>
                    </a:extLst>
                  </a:tr>
                </a:tbl>
              </a:graphicData>
            </a:graphic>
          </p:graphicFrame>
        </mc:Fallback>
      </mc:AlternateContent>
    </p:spTree>
    <p:extLst>
      <p:ext uri="{BB962C8B-B14F-4D97-AF65-F5344CB8AC3E}">
        <p14:creationId xmlns:p14="http://schemas.microsoft.com/office/powerpoint/2010/main" val="1828009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BB4-561B-0C13-2DA1-02E559B97ED4}"/>
              </a:ext>
            </a:extLst>
          </p:cNvPr>
          <p:cNvSpPr>
            <a:spLocks noGrp="1"/>
          </p:cNvSpPr>
          <p:nvPr>
            <p:ph type="title"/>
          </p:nvPr>
        </p:nvSpPr>
        <p:spPr/>
        <p:txBody>
          <a:bodyPr/>
          <a:lstStyle/>
          <a:p>
            <a:r>
              <a:rPr lang="en-US" dirty="0"/>
              <a:t>Example 4.6: Base quantities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044D400-50DB-65E5-D21E-28CF8EB6F223}"/>
                  </a:ext>
                </a:extLst>
              </p:cNvPr>
              <p:cNvSpPr>
                <a:spLocks noGrp="1"/>
              </p:cNvSpPr>
              <p:nvPr>
                <p:ph idx="1"/>
              </p:nvPr>
            </p:nvSpPr>
            <p:spPr/>
            <p:txBody>
              <a:bodyPr>
                <a:noAutofit/>
              </a:bodyPr>
              <a:lstStyle/>
              <a:p>
                <a:pPr marL="0" indent="0">
                  <a:spcBef>
                    <a:spcPts val="0"/>
                  </a:spcBef>
                  <a:spcAft>
                    <a:spcPts val="600"/>
                  </a:spcAft>
                  <a:buNone/>
                </a:pPr>
                <a:r>
                  <a:rPr lang="en-US" sz="2000" dirty="0"/>
                  <a:t>A small three-phase power system consists of two areas connected by a transformer. The nominal voltages is 132 kV in area Blue and 69 kV in area Red. Select base values for all quantities in both areas. </a:t>
                </a:r>
              </a:p>
              <a:p>
                <a:pPr marL="0" marR="0" indent="0">
                  <a:spcBef>
                    <a:spcPts val="0"/>
                  </a:spcBef>
                  <a:spcAft>
                    <a:spcPts val="600"/>
                  </a:spcAft>
                  <a:buNone/>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Let us choose </a:t>
                </a: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=100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𝑀𝑉𝐴</m:t>
                    </m:r>
                  </m:oMath>
                </a14:m>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This choice applies to both areas.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𝐵𝑙𝑢𝑒</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=132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𝑘𝑉</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𝑅𝑒𝑑</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=69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𝑘𝑉</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𝐵𝑙𝑢𝑒</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b>
                        </m:sSub>
                      </m:num>
                      <m:den>
                        <m:rad>
                          <m:radPr>
                            <m:degHide m:val="on"/>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e>
                        </m:rad>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𝐵𝑙𝑢𝑒</m:t>
                            </m:r>
                          </m:sup>
                        </m:sSubSup>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=437.39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𝑅𝑒𝑑</m:t>
                        </m:r>
                      </m:sup>
                    </m:sSub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b>
                        </m:sSub>
                      </m:num>
                      <m:den>
                        <m:rad>
                          <m:radPr>
                            <m:degHide m:val="on"/>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radPr>
                          <m:deg/>
                          <m:e>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e>
                        </m:rad>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𝑅𝑒𝑑</m:t>
                            </m:r>
                          </m:sup>
                        </m:sSubSup>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836.74 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𝐴</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Sup>
                      <m:sSubSupPr>
                        <m:ctrlP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𝐵𝑙𝑢𝑒</m:t>
                        </m:r>
                      </m:sup>
                    </m:sSubSup>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kern="12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𝐵𝑙𝑢𝑒</m:t>
                                    </m:r>
                                  </m:sup>
                                </m:sSubSup>
                              </m:e>
                            </m:d>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num>
                      <m:den>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b>
                        </m:sSub>
                      </m:den>
                    </m:f>
                    <m:r>
                      <a:rPr lang="en-US" sz="2000" i="1" kern="1200">
                        <a:effectLst/>
                        <a:latin typeface="Cambria Math" panose="02040503050406030204" pitchFamily="18" charset="0"/>
                        <a:ea typeface="Calibri" panose="020F0502020204030204" pitchFamily="34" charset="0"/>
                        <a:cs typeface="Times New Roman" panose="02020603050405020304" pitchFamily="18" charset="0"/>
                      </a:rPr>
                      <m:t>=174.24 </m:t>
                    </m:r>
                    <m:r>
                      <m:rPr>
                        <m:sty m:val="p"/>
                      </m:rPr>
                      <a:rPr lang="en-US" sz="2000" kern="12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14:m>
                  <m:oMath xmlns:m="http://schemas.openxmlformats.org/officeDocument/2006/math">
                    <m:sSubSup>
                      <m:sSubSupPr>
                        <m:ctrlPr>
                          <a:rPr lang="en-US" sz="2000" i="1" kern="1200">
                            <a:effectLst/>
                            <a:latin typeface="Cambria Math" panose="02040503050406030204" pitchFamily="18" charset="0"/>
                            <a:ea typeface="Times New Roman" panose="02020603050405020304" pitchFamily="18" charset="0"/>
                          </a:rPr>
                        </m:ctrlPr>
                      </m:sSubSupPr>
                      <m:e>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𝑅𝑒𝑑</m:t>
                        </m:r>
                      </m:sup>
                    </m:sSubSup>
                    <m:r>
                      <a:rPr lang="en-US" sz="2000" i="1" kern="12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kern="1200">
                            <a:effectLst/>
                            <a:latin typeface="Cambria Math" panose="02040503050406030204" pitchFamily="18" charset="0"/>
                          </a:rPr>
                        </m:ctrlPr>
                      </m:fPr>
                      <m:num>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ea typeface="Times New Roman" panose="02020603050405020304" pitchFamily="18" charset="0"/>
                                  </a:rPr>
                                </m:ctrlPr>
                              </m:dPr>
                              <m:e>
                                <m:sSubSup>
                                  <m:sSubSupPr>
                                    <m:ctrlPr>
                                      <a:rPr lang="en-US" sz="2000" i="1">
                                        <a:effectLst/>
                                        <a:latin typeface="Cambria Math" panose="02040503050406030204" pitchFamily="18" charset="0"/>
                                        <a:ea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𝑅𝑒𝑑</m:t>
                                    </m:r>
                                  </m:sup>
                                </m:sSubSup>
                              </m:e>
                            </m:d>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num>
                      <m:den>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b>
                        </m:sSub>
                      </m:den>
                    </m:f>
                    <m:r>
                      <a:rPr lang="en-US" sz="2000" i="1" kern="1200">
                        <a:effectLst/>
                        <a:latin typeface="Cambria Math" panose="02040503050406030204" pitchFamily="18" charset="0"/>
                        <a:ea typeface="Calibri" panose="020F0502020204030204" pitchFamily="34" charset="0"/>
                        <a:cs typeface="Times New Roman" panose="02020603050405020304" pitchFamily="18" charset="0"/>
                      </a:rPr>
                      <m:t>=47.61 </m:t>
                    </m:r>
                    <m:r>
                      <m:rPr>
                        <m:sty m:val="p"/>
                      </m:rPr>
                      <a:rPr lang="en-US" sz="2000" kern="1200">
                        <a:effectLst/>
                        <a:latin typeface="Cambria Math" panose="02040503050406030204" pitchFamily="18" charset="0"/>
                        <a:ea typeface="Calibri" panose="020F0502020204030204" pitchFamily="34" charset="0"/>
                        <a:cs typeface="Times New Roman" panose="02020603050405020304" pitchFamily="18" charset="0"/>
                      </a:rPr>
                      <m:t>Ω</m:t>
                    </m:r>
                  </m:oMath>
                </a14:m>
                <a:r>
                  <a:rPr lang="en-US" sz="2000" dirty="0">
                    <a:effectLst/>
                  </a:rPr>
                  <a:t> </a:t>
                </a:r>
                <a:endParaRPr lang="en-US" sz="2000" dirty="0"/>
              </a:p>
            </p:txBody>
          </p:sp>
        </mc:Choice>
        <mc:Fallback xmlns="">
          <p:sp>
            <p:nvSpPr>
              <p:cNvPr id="5" name="Content Placeholder 4">
                <a:extLst>
                  <a:ext uri="{FF2B5EF4-FFF2-40B4-BE49-F238E27FC236}">
                    <a16:creationId xmlns:a16="http://schemas.microsoft.com/office/drawing/2014/main" id="{7044D400-50DB-65E5-D21E-28CF8EB6F223}"/>
                  </a:ext>
                </a:extLst>
              </p:cNvPr>
              <p:cNvSpPr>
                <a:spLocks noGrp="1" noRot="1" noChangeAspect="1" noMove="1" noResize="1" noEditPoints="1" noAdjustHandles="1" noChangeArrowheads="1" noChangeShapeType="1" noTextEdit="1"/>
              </p:cNvSpPr>
              <p:nvPr>
                <p:ph idx="1"/>
              </p:nvPr>
            </p:nvSpPr>
            <p:spPr>
              <a:blipFill>
                <a:blip r:embed="rId2"/>
                <a:stretch>
                  <a:fillRect l="-724" t="-1644" b="-301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8B7DDD3-5E61-A3FE-0368-8902CC9C9D1D}"/>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AEE3DF9-7DD2-5E7D-9315-BA725E8F040F}"/>
              </a:ext>
            </a:extLst>
          </p:cNvPr>
          <p:cNvSpPr>
            <a:spLocks noGrp="1"/>
          </p:cNvSpPr>
          <p:nvPr>
            <p:ph type="sldNum" sz="quarter" idx="12"/>
          </p:nvPr>
        </p:nvSpPr>
        <p:spPr/>
        <p:txBody>
          <a:bodyPr/>
          <a:lstStyle/>
          <a:p>
            <a:fld id="{697646A6-6B76-9347-9EA0-ECEE7D8FD72D}" type="slidenum">
              <a:rPr lang="en-US" smtClean="0"/>
              <a:t>74</a:t>
            </a:fld>
            <a:endParaRPr lang="en-US"/>
          </a:p>
        </p:txBody>
      </p:sp>
    </p:spTree>
    <p:extLst>
      <p:ext uri="{BB962C8B-B14F-4D97-AF65-F5344CB8AC3E}">
        <p14:creationId xmlns:p14="http://schemas.microsoft.com/office/powerpoint/2010/main" val="131271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BB4-561B-0C13-2DA1-02E559B97ED4}"/>
              </a:ext>
            </a:extLst>
          </p:cNvPr>
          <p:cNvSpPr>
            <a:spLocks noGrp="1"/>
          </p:cNvSpPr>
          <p:nvPr>
            <p:ph type="title"/>
          </p:nvPr>
        </p:nvSpPr>
        <p:spPr/>
        <p:txBody>
          <a:bodyPr/>
          <a:lstStyle/>
          <a:p>
            <a:r>
              <a:rPr lang="en-US" dirty="0"/>
              <a:t>Example 4.7: Per unit currents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044D400-50DB-65E5-D21E-28CF8EB6F223}"/>
                  </a:ext>
                </a:extLst>
              </p:cNvPr>
              <p:cNvSpPr>
                <a:spLocks noGrp="1"/>
              </p:cNvSpPr>
              <p:nvPr>
                <p:ph idx="1"/>
              </p:nvPr>
            </p:nvSpPr>
            <p:spPr/>
            <p:txBody>
              <a:bodyPr>
                <a:noAutofit/>
              </a:bodyPr>
              <a:lstStyle/>
              <a:p>
                <a:pPr marL="0" indent="0">
                  <a:buNone/>
                </a:pPr>
                <a:r>
                  <a:rPr lang="en-US" dirty="0"/>
                  <a:t>A load in area Blue of Example 4.6 draws 0.2 pu of apparent power at a voltage of 0.97 pu. </a:t>
                </a:r>
              </a:p>
              <a:p>
                <a:pPr marL="0" indent="0">
                  <a:buNone/>
                </a:pPr>
                <a:r>
                  <a:rPr lang="en-US" dirty="0"/>
                  <a:t>Calculate the line current drawn by this load in Amps.</a:t>
                </a:r>
              </a:p>
              <a:p>
                <a:pPr marL="0" indent="0">
                  <a:buNone/>
                </a:pPr>
                <a:endParaRPr lang="en-US" sz="2000" dirty="0"/>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𝑝𝑢</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𝑝𝑢</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𝑝𝑢</m:t>
                        </m:r>
                      </m:sup>
                    </m:sSup>
                    <m:r>
                      <a:rPr lang="en-US" i="1">
                        <a:latin typeface="Cambria Math" panose="02040503050406030204" pitchFamily="18" charset="0"/>
                      </a:rPr>
                      <m:t>=0.2</m:t>
                    </m:r>
                  </m:oMath>
                </a14:m>
                <a:r>
                  <a:rPr lang="en-US" dirty="0"/>
                  <a:t> </a:t>
                </a:r>
              </a:p>
              <a:p>
                <a:pPr marL="0" indent="0">
                  <a:buNone/>
                </a:pPr>
                <a:r>
                  <a:rPr lang="en-US" dirty="0"/>
                  <a:t>Since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𝑝𝑢</m:t>
                        </m:r>
                      </m:sup>
                    </m:sSup>
                    <m:r>
                      <a:rPr lang="en-US" i="1">
                        <a:latin typeface="Cambria Math" panose="02040503050406030204" pitchFamily="18" charset="0"/>
                      </a:rPr>
                      <m:t>=0.97</m:t>
                    </m:r>
                  </m:oMath>
                </a14:m>
                <a:r>
                  <a:rPr lang="en-US" dirty="0"/>
                  <a:t>, we have:</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𝑝𝑢</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0.2</m:t>
                        </m:r>
                      </m:num>
                      <m:den>
                        <m:r>
                          <a:rPr lang="en-US" i="1">
                            <a:latin typeface="Cambria Math" panose="02040503050406030204" pitchFamily="18" charset="0"/>
                          </a:rPr>
                          <m:t>0.97</m:t>
                        </m:r>
                      </m:den>
                    </m:f>
                    <m:r>
                      <a:rPr lang="en-US" i="1">
                        <a:latin typeface="Cambria Math" panose="02040503050406030204" pitchFamily="18" charset="0"/>
                      </a:rPr>
                      <m:t>=0.206</m:t>
                    </m:r>
                  </m:oMath>
                </a14:m>
                <a:r>
                  <a:rPr lang="en-US" dirty="0"/>
                  <a:t> </a:t>
                </a:r>
              </a:p>
              <a:p>
                <a:pPr marL="0" indent="0">
                  <a:buNone/>
                </a:pPr>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𝑝𝑢</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𝐵</m:t>
                        </m:r>
                      </m:sub>
                      <m:sup>
                        <m:r>
                          <a:rPr lang="en-US" i="1">
                            <a:latin typeface="Cambria Math" panose="02040503050406030204" pitchFamily="18" charset="0"/>
                          </a:rPr>
                          <m:t>𝐵𝑙𝑢𝑒</m:t>
                        </m:r>
                      </m:sup>
                    </m:sSubSup>
                    <m:r>
                      <a:rPr lang="en-US" i="1">
                        <a:latin typeface="Cambria Math" panose="02040503050406030204" pitchFamily="18" charset="0"/>
                      </a:rPr>
                      <m:t>=0.206×437.39=90.184 </m:t>
                    </m:r>
                    <m:r>
                      <a:rPr lang="en-US" i="1">
                        <a:latin typeface="Cambria Math" panose="02040503050406030204" pitchFamily="18" charset="0"/>
                      </a:rPr>
                      <m:t>𝐴</m:t>
                    </m:r>
                  </m:oMath>
                </a14:m>
                <a:r>
                  <a:rPr lang="en-US" dirty="0"/>
                  <a:t> </a:t>
                </a:r>
              </a:p>
              <a:p>
                <a:pPr marL="0" indent="0">
                  <a:buNone/>
                </a:pPr>
                <a:endParaRPr lang="en-US" sz="2000" dirty="0"/>
              </a:p>
            </p:txBody>
          </p:sp>
        </mc:Choice>
        <mc:Fallback xmlns="">
          <p:sp>
            <p:nvSpPr>
              <p:cNvPr id="5" name="Content Placeholder 4">
                <a:extLst>
                  <a:ext uri="{FF2B5EF4-FFF2-40B4-BE49-F238E27FC236}">
                    <a16:creationId xmlns:a16="http://schemas.microsoft.com/office/drawing/2014/main" id="{7044D400-50DB-65E5-D21E-28CF8EB6F223}"/>
                  </a:ext>
                </a:extLst>
              </p:cNvPr>
              <p:cNvSpPr>
                <a:spLocks noGrp="1" noRot="1" noChangeAspect="1" noMove="1" noResize="1" noEditPoints="1" noAdjustHandles="1" noChangeArrowheads="1" noChangeShapeType="1" noTextEdit="1"/>
              </p:cNvSpPr>
              <p:nvPr>
                <p:ph idx="1"/>
              </p:nvPr>
            </p:nvSpPr>
            <p:spPr>
              <a:blipFill>
                <a:blip r:embed="rId2"/>
                <a:stretch>
                  <a:fillRect l="-1206" t="-2192" r="-965"/>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8B7DDD3-5E61-A3FE-0368-8902CC9C9D1D}"/>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AEE3DF9-7DD2-5E7D-9315-BA725E8F040F}"/>
              </a:ext>
            </a:extLst>
          </p:cNvPr>
          <p:cNvSpPr>
            <a:spLocks noGrp="1"/>
          </p:cNvSpPr>
          <p:nvPr>
            <p:ph type="sldNum" sz="quarter" idx="12"/>
          </p:nvPr>
        </p:nvSpPr>
        <p:spPr/>
        <p:txBody>
          <a:bodyPr/>
          <a:lstStyle/>
          <a:p>
            <a:fld id="{697646A6-6B76-9347-9EA0-ECEE7D8FD72D}" type="slidenum">
              <a:rPr lang="en-US" smtClean="0"/>
              <a:t>75</a:t>
            </a:fld>
            <a:endParaRPr lang="en-US"/>
          </a:p>
        </p:txBody>
      </p:sp>
    </p:spTree>
    <p:extLst>
      <p:ext uri="{BB962C8B-B14F-4D97-AF65-F5344CB8AC3E}">
        <p14:creationId xmlns:p14="http://schemas.microsoft.com/office/powerpoint/2010/main" val="1120984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D043-8ADC-C3B6-B9E6-912D57A646B8}"/>
              </a:ext>
            </a:extLst>
          </p:cNvPr>
          <p:cNvSpPr>
            <a:spLocks noGrp="1"/>
          </p:cNvSpPr>
          <p:nvPr>
            <p:ph type="title"/>
          </p:nvPr>
        </p:nvSpPr>
        <p:spPr/>
        <p:txBody>
          <a:bodyPr>
            <a:normAutofit/>
          </a:bodyPr>
          <a:lstStyle/>
          <a:p>
            <a:r>
              <a:rPr lang="en-US" dirty="0">
                <a:solidFill>
                  <a:schemeClr val="tx1"/>
                </a:solidFill>
              </a:rPr>
              <a:t>Converting per unit impedances</a:t>
            </a:r>
            <a:endParaRPr lang="en-US" dirty="0"/>
          </a:p>
        </p:txBody>
      </p:sp>
      <p:sp>
        <p:nvSpPr>
          <p:cNvPr id="4" name="Date Placeholder 3">
            <a:extLst>
              <a:ext uri="{FF2B5EF4-FFF2-40B4-BE49-F238E27FC236}">
                <a16:creationId xmlns:a16="http://schemas.microsoft.com/office/drawing/2014/main" id="{49F6BCB8-7699-EDA4-EDEA-C6E6603982EA}"/>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A00DD9E5-DF60-DD0A-FBE6-51217C7F5779}"/>
              </a:ext>
            </a:extLst>
          </p:cNvPr>
          <p:cNvSpPr>
            <a:spLocks noGrp="1"/>
          </p:cNvSpPr>
          <p:nvPr>
            <p:ph type="sldNum" sz="quarter" idx="12"/>
          </p:nvPr>
        </p:nvSpPr>
        <p:spPr/>
        <p:txBody>
          <a:bodyPr/>
          <a:lstStyle/>
          <a:p>
            <a:fld id="{697646A6-6B76-9347-9EA0-ECEE7D8FD72D}" type="slidenum">
              <a:rPr lang="en-US" smtClean="0"/>
              <a:t>76</a:t>
            </a:fld>
            <a:endParaRPr lang="en-US"/>
          </a:p>
        </p:txBody>
      </p:sp>
      <p:sp>
        <p:nvSpPr>
          <p:cNvPr id="6" name="Content Placeholder 2">
            <a:extLst>
              <a:ext uri="{FF2B5EF4-FFF2-40B4-BE49-F238E27FC236}">
                <a16:creationId xmlns:a16="http://schemas.microsoft.com/office/drawing/2014/main" id="{2EFBCD05-B09C-D27A-85FB-DDD991096AF7}"/>
              </a:ext>
            </a:extLst>
          </p:cNvPr>
          <p:cNvSpPr>
            <a:spLocks noGrp="1"/>
          </p:cNvSpPr>
          <p:nvPr>
            <p:ph idx="1"/>
          </p:nvPr>
        </p:nvSpPr>
        <p:spPr>
          <a:xfrm>
            <a:off x="838200" y="1555668"/>
            <a:ext cx="10515600" cy="2051131"/>
          </a:xfrm>
        </p:spPr>
        <p:txBody>
          <a:bodyPr>
            <a:normAutofit/>
          </a:bodyPr>
          <a:lstStyle/>
          <a:p>
            <a:r>
              <a:rPr lang="en-US" dirty="0">
                <a:solidFill>
                  <a:schemeClr val="tx1"/>
                </a:solidFill>
              </a:rPr>
              <a:t>Manufacturers give the values of the impedances in per unit calculated on the basis of the rating of the equipment</a:t>
            </a:r>
          </a:p>
          <a:p>
            <a:r>
              <a:rPr lang="en-US" dirty="0">
                <a:solidFill>
                  <a:schemeClr val="tx1"/>
                </a:solidFill>
              </a:rPr>
              <a:t>Must be converted to the per unit system used for system studies</a:t>
            </a:r>
          </a:p>
          <a:p>
            <a:r>
              <a:rPr lang="en-US" dirty="0">
                <a:solidFill>
                  <a:schemeClr val="tx1"/>
                </a:solidFill>
              </a:rPr>
              <a:t>Impedance values in Ohms don’t depend on the per unit basis: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E1270EE-1A2B-A860-CE9D-ABD3CF09A036}"/>
                  </a:ext>
                </a:extLst>
              </p:cNvPr>
              <p:cNvSpPr/>
              <p:nvPr/>
            </p:nvSpPr>
            <p:spPr>
              <a:xfrm>
                <a:off x="895678" y="3620445"/>
                <a:ext cx="5307350" cy="571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𝑍</m:t>
                      </m:r>
                      <m:r>
                        <a:rPr lang="en-US" sz="2800" i="0">
                          <a:solidFill>
                            <a:schemeClr val="tx1"/>
                          </a:solidFill>
                          <a:latin typeface="Cambria Math" panose="02040503050406030204" pitchFamily="18" charset="0"/>
                        </a:rPr>
                        <m:t> </m:t>
                      </m:r>
                      <m:d>
                        <m:dPr>
                          <m:ctrlPr>
                            <a:rPr lang="en-US" sz="2800" i="1">
                              <a:solidFill>
                                <a:schemeClr val="tx1"/>
                              </a:solidFill>
                              <a:latin typeface="Cambria Math" panose="02040503050406030204" pitchFamily="18" charset="0"/>
                            </a:rPr>
                          </m:ctrlPr>
                        </m:dPr>
                        <m:e>
                          <m:r>
                            <m:rPr>
                              <m:sty m:val="p"/>
                            </m:rPr>
                            <a:rPr lang="en-US" sz="2800" i="0">
                              <a:solidFill>
                                <a:schemeClr val="tx1"/>
                              </a:solidFill>
                              <a:latin typeface="Cambria Math" panose="02040503050406030204" pitchFamily="18" charset="0"/>
                            </a:rPr>
                            <m:t>Ω</m:t>
                          </m:r>
                        </m:e>
                      </m:d>
                      <m:r>
                        <a:rPr lang="en-US" sz="2800" i="0">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𝑛𝑒𝑤</m:t>
                          </m:r>
                        </m:sub>
                        <m:sup>
                          <m:r>
                            <a:rPr lang="en-US" sz="2800" i="1">
                              <a:solidFill>
                                <a:schemeClr val="tx1"/>
                              </a:solidFill>
                              <a:latin typeface="Cambria Math" panose="02040503050406030204" pitchFamily="18" charset="0"/>
                            </a:rPr>
                            <m:t>𝑝𝑢</m:t>
                          </m:r>
                        </m:sup>
                      </m:sSubSup>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𝑛𝑒𝑤</m:t>
                          </m:r>
                        </m:sub>
                      </m:sSub>
                      <m:r>
                        <a:rPr lang="en-US" sz="2800" i="0">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𝑜𝑙𝑑</m:t>
                          </m:r>
                        </m:sub>
                        <m:sup>
                          <m:r>
                            <a:rPr lang="en-US" sz="2800" i="1">
                              <a:solidFill>
                                <a:schemeClr val="tx1"/>
                              </a:solidFill>
                              <a:latin typeface="Cambria Math" panose="02040503050406030204" pitchFamily="18" charset="0"/>
                            </a:rPr>
                            <m:t>𝑝𝑢</m:t>
                          </m:r>
                        </m:sup>
                      </m:sSubSup>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𝑜𝑙𝑑</m:t>
                          </m:r>
                        </m:sub>
                      </m:sSub>
                    </m:oMath>
                  </m:oMathPara>
                </a14:m>
                <a:endParaRPr lang="en-US" sz="2800" dirty="0">
                  <a:solidFill>
                    <a:schemeClr val="tx1"/>
                  </a:solidFill>
                </a:endParaRPr>
              </a:p>
            </p:txBody>
          </p:sp>
        </mc:Choice>
        <mc:Fallback xmlns="">
          <p:sp>
            <p:nvSpPr>
              <p:cNvPr id="7" name="Rectangle 6">
                <a:extLst>
                  <a:ext uri="{FF2B5EF4-FFF2-40B4-BE49-F238E27FC236}">
                    <a16:creationId xmlns:a16="http://schemas.microsoft.com/office/drawing/2014/main" id="{9E1270EE-1A2B-A860-CE9D-ABD3CF09A036}"/>
                  </a:ext>
                </a:extLst>
              </p:cNvPr>
              <p:cNvSpPr>
                <a:spLocks noRot="1" noChangeAspect="1" noMove="1" noResize="1" noEditPoints="1" noAdjustHandles="1" noChangeArrowheads="1" noChangeShapeType="1" noTextEdit="1"/>
              </p:cNvSpPr>
              <p:nvPr/>
            </p:nvSpPr>
            <p:spPr>
              <a:xfrm>
                <a:off x="895678" y="3620445"/>
                <a:ext cx="5307350" cy="571054"/>
              </a:xfrm>
              <a:prstGeom prst="rect">
                <a:avLst/>
              </a:prstGeom>
              <a:blipFill>
                <a:blip r:embed="rId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BD8314B-21F8-BA78-C871-6B8022651A20}"/>
                  </a:ext>
                </a:extLst>
              </p:cNvPr>
              <p:cNvSpPr/>
              <p:nvPr/>
            </p:nvSpPr>
            <p:spPr>
              <a:xfrm>
                <a:off x="7509951" y="3403591"/>
                <a:ext cx="3177216" cy="1004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𝑛𝑒𝑤</m:t>
                          </m:r>
                        </m:sub>
                        <m:sup>
                          <m:r>
                            <a:rPr lang="en-US" sz="2800" i="1">
                              <a:solidFill>
                                <a:schemeClr val="tx1"/>
                              </a:solidFill>
                              <a:latin typeface="Cambria Math" panose="02040503050406030204" pitchFamily="18" charset="0"/>
                            </a:rPr>
                            <m:t>𝑝𝑢</m:t>
                          </m:r>
                        </m:sup>
                      </m:sSubSup>
                      <m:r>
                        <a:rPr lang="en-US" sz="2800" i="0">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𝑜𝑙𝑑</m:t>
                          </m:r>
                        </m:sub>
                        <m:sup>
                          <m:r>
                            <a:rPr lang="en-US" sz="2800" i="1">
                              <a:solidFill>
                                <a:schemeClr val="tx1"/>
                              </a:solidFill>
                              <a:latin typeface="Cambria Math" panose="02040503050406030204" pitchFamily="18" charset="0"/>
                            </a:rPr>
                            <m:t>𝑝𝑢</m:t>
                          </m:r>
                        </m:sup>
                      </m:sSubSup>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𝑜𝑙𝑑</m:t>
                              </m:r>
                            </m:sub>
                          </m:sSub>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𝑛𝑒𝑤</m:t>
                              </m:r>
                            </m:sub>
                          </m:sSub>
                        </m:den>
                      </m:f>
                    </m:oMath>
                  </m:oMathPara>
                </a14:m>
                <a:endParaRPr lang="en-US" sz="2800" dirty="0">
                  <a:solidFill>
                    <a:schemeClr val="tx1"/>
                  </a:solidFill>
                </a:endParaRPr>
              </a:p>
            </p:txBody>
          </p:sp>
        </mc:Choice>
        <mc:Fallback xmlns="">
          <p:sp>
            <p:nvSpPr>
              <p:cNvPr id="8" name="Rectangle 7">
                <a:extLst>
                  <a:ext uri="{FF2B5EF4-FFF2-40B4-BE49-F238E27FC236}">
                    <a16:creationId xmlns:a16="http://schemas.microsoft.com/office/drawing/2014/main" id="{ABD8314B-21F8-BA78-C871-6B8022651A20}"/>
                  </a:ext>
                </a:extLst>
              </p:cNvPr>
              <p:cNvSpPr>
                <a:spLocks noRot="1" noChangeAspect="1" noMove="1" noResize="1" noEditPoints="1" noAdjustHandles="1" noChangeArrowheads="1" noChangeShapeType="1" noTextEdit="1"/>
              </p:cNvSpPr>
              <p:nvPr/>
            </p:nvSpPr>
            <p:spPr>
              <a:xfrm>
                <a:off x="7509951" y="3403591"/>
                <a:ext cx="3177216" cy="1004762"/>
              </a:xfrm>
              <a:prstGeom prst="rect">
                <a:avLst/>
              </a:prstGeom>
              <a:blipFill>
                <a:blip r:embed="rId3"/>
                <a:stretch>
                  <a:fillRect/>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9E00D70-194A-2B24-0F7C-057C6B71F9E4}"/>
              </a:ext>
            </a:extLst>
          </p:cNvPr>
          <p:cNvSpPr/>
          <p:nvPr/>
        </p:nvSpPr>
        <p:spPr>
          <a:xfrm>
            <a:off x="6454588" y="3829718"/>
            <a:ext cx="720763" cy="2581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DC7BA48-F44F-DAED-CA1D-87439DF25DC2}"/>
                  </a:ext>
                </a:extLst>
              </p:cNvPr>
              <p:cNvSpPr/>
              <p:nvPr/>
            </p:nvSpPr>
            <p:spPr>
              <a:xfrm>
                <a:off x="795868" y="4425763"/>
                <a:ext cx="5460662" cy="1700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𝑍</m:t>
                          </m:r>
                        </m:e>
                        <m:sub>
                          <m:r>
                            <a:rPr lang="en-US" sz="2400" i="1">
                              <a:solidFill>
                                <a:schemeClr val="tx1"/>
                              </a:solidFill>
                              <a:latin typeface="Cambria Math" panose="02040503050406030204" pitchFamily="18" charset="0"/>
                            </a:rPr>
                            <m:t>𝑛𝑒𝑤</m:t>
                          </m:r>
                        </m:sub>
                        <m:sup>
                          <m:r>
                            <a:rPr lang="en-US" sz="2400" i="1">
                              <a:solidFill>
                                <a:schemeClr val="tx1"/>
                              </a:solidFill>
                              <a:latin typeface="Cambria Math" panose="02040503050406030204" pitchFamily="18" charset="0"/>
                            </a:rPr>
                            <m:t>𝑝𝑢</m:t>
                          </m:r>
                        </m:sup>
                      </m:sSubSup>
                      <m:r>
                        <a:rPr lang="en-US" sz="2400" i="0">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𝑍</m:t>
                          </m:r>
                        </m:e>
                        <m:sub>
                          <m:r>
                            <a:rPr lang="en-US" sz="2400" i="1">
                              <a:solidFill>
                                <a:schemeClr val="tx1"/>
                              </a:solidFill>
                              <a:latin typeface="Cambria Math" panose="02040503050406030204" pitchFamily="18" charset="0"/>
                            </a:rPr>
                            <m:t>𝑜𝑙𝑑</m:t>
                          </m:r>
                        </m:sub>
                        <m:sup>
                          <m:r>
                            <a:rPr lang="en-US" sz="2400" i="1">
                              <a:solidFill>
                                <a:schemeClr val="tx1"/>
                              </a:solidFill>
                              <a:latin typeface="Cambria Math" panose="02040503050406030204" pitchFamily="18" charset="0"/>
                            </a:rPr>
                            <m:t>𝑝𝑢</m:t>
                          </m:r>
                        </m:sup>
                      </m:sSubSup>
                      <m:f>
                        <m:fPr>
                          <m:ctrlPr>
                            <a:rPr lang="en-US" sz="2400" i="1">
                              <a:solidFill>
                                <a:schemeClr val="tx1"/>
                              </a:solidFill>
                              <a:latin typeface="Cambria Math" panose="02040503050406030204" pitchFamily="18" charset="0"/>
                            </a:rPr>
                          </m:ctrlPr>
                        </m:fPr>
                        <m:num>
                          <m:f>
                            <m:fPr>
                              <m:ctrlPr>
                                <a:rPr lang="en-US" sz="2400" i="1">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𝑉</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𝑜𝑙𝑑</m:t>
                                  </m:r>
                                </m:sub>
                                <m:sup>
                                  <m:r>
                                    <a:rPr lang="en-US" sz="2400" i="0">
                                      <a:solidFill>
                                        <a:schemeClr val="tx1"/>
                                      </a:solidFill>
                                      <a:latin typeface="Cambria Math" panose="02040503050406030204" pitchFamily="18" charset="0"/>
                                    </a:rPr>
                                    <m:t>2</m:t>
                                  </m:r>
                                </m:sup>
                              </m:sSubSup>
                            </m:num>
                            <m:den>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𝑜𝑙𝑑</m:t>
                                  </m:r>
                                </m:sub>
                              </m:sSub>
                            </m:den>
                          </m:f>
                        </m:num>
                        <m:den>
                          <m:f>
                            <m:fPr>
                              <m:ctrlPr>
                                <a:rPr lang="en-US" sz="2400" i="1">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𝑉</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𝑛𝑒𝑤</m:t>
                                  </m:r>
                                </m:sub>
                                <m:sup>
                                  <m:r>
                                    <a:rPr lang="en-US" sz="2400" i="0">
                                      <a:solidFill>
                                        <a:schemeClr val="tx1"/>
                                      </a:solidFill>
                                      <a:latin typeface="Cambria Math" panose="02040503050406030204" pitchFamily="18" charset="0"/>
                                    </a:rPr>
                                    <m:t>2</m:t>
                                  </m:r>
                                </m:sup>
                              </m:sSubSup>
                            </m:num>
                            <m:den>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𝑛𝑒𝑤</m:t>
                                  </m:r>
                                </m:sub>
                              </m:sSub>
                            </m:den>
                          </m:f>
                        </m:den>
                      </m:f>
                      <m:r>
                        <a:rPr lang="en-US" sz="2400" i="0">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𝑍</m:t>
                          </m:r>
                        </m:e>
                        <m:sub>
                          <m:r>
                            <a:rPr lang="en-US" sz="2400" i="1">
                              <a:solidFill>
                                <a:schemeClr val="tx1"/>
                              </a:solidFill>
                              <a:latin typeface="Cambria Math" panose="02040503050406030204" pitchFamily="18" charset="0"/>
                            </a:rPr>
                            <m:t>𝑜𝑙𝑑</m:t>
                          </m:r>
                        </m:sub>
                        <m:sup>
                          <m:r>
                            <a:rPr lang="en-US" sz="2400" i="1">
                              <a:solidFill>
                                <a:schemeClr val="tx1"/>
                              </a:solidFill>
                              <a:latin typeface="Cambria Math" panose="02040503050406030204" pitchFamily="18" charset="0"/>
                            </a:rPr>
                            <m:t>𝑝𝑢</m:t>
                          </m:r>
                        </m:sup>
                      </m:sSubSup>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𝑛𝑒𝑤</m:t>
                              </m:r>
                            </m:sub>
                          </m:sSub>
                        </m:num>
                        <m:den>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𝑜𝑙𝑑</m:t>
                              </m:r>
                            </m:sub>
                          </m:sSub>
                        </m:den>
                      </m:f>
                      <m:f>
                        <m:fPr>
                          <m:ctrlPr>
                            <a:rPr lang="en-US" sz="2400" i="1">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𝑉</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𝑜𝑙𝑑</m:t>
                              </m:r>
                            </m:sub>
                            <m:sup>
                              <m:r>
                                <a:rPr lang="en-US" sz="2400" i="0">
                                  <a:solidFill>
                                    <a:schemeClr val="tx1"/>
                                  </a:solidFill>
                                  <a:latin typeface="Cambria Math" panose="02040503050406030204" pitchFamily="18" charset="0"/>
                                </a:rPr>
                                <m:t>2</m:t>
                              </m:r>
                            </m:sup>
                          </m:sSubSup>
                        </m:num>
                        <m:den>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𝑉</m:t>
                              </m:r>
                            </m:e>
                            <m:sub>
                              <m:r>
                                <a:rPr lang="en-US" sz="2400" i="1">
                                  <a:solidFill>
                                    <a:schemeClr val="tx1"/>
                                  </a:solidFill>
                                  <a:latin typeface="Cambria Math" panose="02040503050406030204" pitchFamily="18" charset="0"/>
                                </a:rPr>
                                <m:t>𝐵</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𝑛𝑒𝑤</m:t>
                              </m:r>
                            </m:sub>
                            <m:sup>
                              <m:r>
                                <a:rPr lang="en-US" sz="2400" i="0">
                                  <a:solidFill>
                                    <a:schemeClr val="tx1"/>
                                  </a:solidFill>
                                  <a:latin typeface="Cambria Math" panose="02040503050406030204" pitchFamily="18" charset="0"/>
                                </a:rPr>
                                <m:t>2</m:t>
                              </m:r>
                            </m:sup>
                          </m:sSubSup>
                        </m:den>
                      </m:f>
                    </m:oMath>
                  </m:oMathPara>
                </a14:m>
                <a:endParaRPr lang="en-US" sz="2400" dirty="0">
                  <a:solidFill>
                    <a:schemeClr val="tx1"/>
                  </a:solidFill>
                </a:endParaRPr>
              </a:p>
            </p:txBody>
          </p:sp>
        </mc:Choice>
        <mc:Fallback xmlns="">
          <p:sp>
            <p:nvSpPr>
              <p:cNvPr id="10" name="Rectangle 9">
                <a:extLst>
                  <a:ext uri="{FF2B5EF4-FFF2-40B4-BE49-F238E27FC236}">
                    <a16:creationId xmlns:a16="http://schemas.microsoft.com/office/drawing/2014/main" id="{BDC7BA48-F44F-DAED-CA1D-87439DF25DC2}"/>
                  </a:ext>
                </a:extLst>
              </p:cNvPr>
              <p:cNvSpPr>
                <a:spLocks noRot="1" noChangeAspect="1" noMove="1" noResize="1" noEditPoints="1" noAdjustHandles="1" noChangeArrowheads="1" noChangeShapeType="1" noTextEdit="1"/>
              </p:cNvSpPr>
              <p:nvPr/>
            </p:nvSpPr>
            <p:spPr>
              <a:xfrm>
                <a:off x="795868" y="4425763"/>
                <a:ext cx="5460662" cy="17005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561E79F-526F-ED15-AA55-E66C54B1CB94}"/>
                  </a:ext>
                </a:extLst>
              </p:cNvPr>
              <p:cNvSpPr/>
              <p:nvPr/>
            </p:nvSpPr>
            <p:spPr>
              <a:xfrm>
                <a:off x="8294620" y="4831435"/>
                <a:ext cx="3149517" cy="10075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𝑛𝑒𝑤</m:t>
                          </m:r>
                        </m:sub>
                        <m:sup>
                          <m:r>
                            <a:rPr lang="en-US" sz="2800" i="1">
                              <a:solidFill>
                                <a:schemeClr val="tx1"/>
                              </a:solidFill>
                              <a:latin typeface="Cambria Math" panose="02040503050406030204" pitchFamily="18" charset="0"/>
                            </a:rPr>
                            <m:t>𝑝𝑢</m:t>
                          </m:r>
                        </m:sup>
                      </m:sSubSup>
                      <m:r>
                        <a:rPr lang="en-US" sz="2800" i="0">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𝑍</m:t>
                          </m:r>
                        </m:e>
                        <m:sub>
                          <m:r>
                            <a:rPr lang="en-US" sz="2800" i="1">
                              <a:solidFill>
                                <a:schemeClr val="tx1"/>
                              </a:solidFill>
                              <a:latin typeface="Cambria Math" panose="02040503050406030204" pitchFamily="18" charset="0"/>
                            </a:rPr>
                            <m:t>𝑜𝑙𝑑</m:t>
                          </m:r>
                        </m:sub>
                        <m:sup>
                          <m:r>
                            <a:rPr lang="en-US" sz="2800" i="1">
                              <a:solidFill>
                                <a:schemeClr val="tx1"/>
                              </a:solidFill>
                              <a:latin typeface="Cambria Math" panose="02040503050406030204" pitchFamily="18" charset="0"/>
                            </a:rPr>
                            <m:t>𝑝𝑢</m:t>
                          </m:r>
                        </m:sup>
                      </m:sSubSup>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𝑛𝑒𝑤</m:t>
                              </m:r>
                            </m:sub>
                          </m:sSub>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𝐵</m:t>
                              </m:r>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𝑜𝑙𝑑</m:t>
                              </m:r>
                            </m:sub>
                          </m:sSub>
                        </m:den>
                      </m:f>
                    </m:oMath>
                  </m:oMathPara>
                </a14:m>
                <a:endParaRPr lang="en-US" sz="2800" dirty="0">
                  <a:solidFill>
                    <a:schemeClr val="tx1"/>
                  </a:solidFill>
                </a:endParaRPr>
              </a:p>
            </p:txBody>
          </p:sp>
        </mc:Choice>
        <mc:Fallback xmlns="">
          <p:sp>
            <p:nvSpPr>
              <p:cNvPr id="11" name="Rectangle 10">
                <a:extLst>
                  <a:ext uri="{FF2B5EF4-FFF2-40B4-BE49-F238E27FC236}">
                    <a16:creationId xmlns:a16="http://schemas.microsoft.com/office/drawing/2014/main" id="{F561E79F-526F-ED15-AA55-E66C54B1CB94}"/>
                  </a:ext>
                </a:extLst>
              </p:cNvPr>
              <p:cNvSpPr>
                <a:spLocks noRot="1" noChangeAspect="1" noMove="1" noResize="1" noEditPoints="1" noAdjustHandles="1" noChangeArrowheads="1" noChangeShapeType="1" noTextEdit="1"/>
              </p:cNvSpPr>
              <p:nvPr/>
            </p:nvSpPr>
            <p:spPr>
              <a:xfrm>
                <a:off x="8294620" y="4831435"/>
                <a:ext cx="3149517" cy="1007584"/>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E50EA5D-7A74-FE7F-A984-8550F8077FF9}"/>
              </a:ext>
            </a:extLst>
          </p:cNvPr>
          <p:cNvGrpSpPr/>
          <p:nvPr/>
        </p:nvGrpSpPr>
        <p:grpSpPr>
          <a:xfrm>
            <a:off x="5222893" y="4746243"/>
            <a:ext cx="1021979" cy="1614314"/>
            <a:chOff x="5637007" y="4773551"/>
            <a:chExt cx="1021979" cy="1614314"/>
          </a:xfrm>
        </p:grpSpPr>
        <p:sp>
          <p:nvSpPr>
            <p:cNvPr id="13" name="Oval 12">
              <a:extLst>
                <a:ext uri="{FF2B5EF4-FFF2-40B4-BE49-F238E27FC236}">
                  <a16:creationId xmlns:a16="http://schemas.microsoft.com/office/drawing/2014/main" id="{5B50F2EB-24BC-6463-6BAC-805349D6303D}"/>
                </a:ext>
              </a:extLst>
            </p:cNvPr>
            <p:cNvSpPr/>
            <p:nvPr/>
          </p:nvSpPr>
          <p:spPr>
            <a:xfrm>
              <a:off x="5637007" y="4773551"/>
              <a:ext cx="957432" cy="11431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ent Arrow 13">
              <a:extLst>
                <a:ext uri="{FF2B5EF4-FFF2-40B4-BE49-F238E27FC236}">
                  <a16:creationId xmlns:a16="http://schemas.microsoft.com/office/drawing/2014/main" id="{C20A7809-2D84-4A76-8D41-7A7BAE66C3EF}"/>
                </a:ext>
              </a:extLst>
            </p:cNvPr>
            <p:cNvSpPr/>
            <p:nvPr/>
          </p:nvSpPr>
          <p:spPr>
            <a:xfrm flipV="1">
              <a:off x="6059105" y="5929569"/>
              <a:ext cx="599881" cy="45829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B690DD-CDCC-C9BA-DEB4-24B2627600E0}"/>
                  </a:ext>
                </a:extLst>
              </p:cNvPr>
              <p:cNvSpPr txBox="1"/>
              <p:nvPr/>
            </p:nvSpPr>
            <p:spPr>
              <a:xfrm>
                <a:off x="6412954" y="6023244"/>
                <a:ext cx="3119957" cy="477888"/>
              </a:xfrm>
              <a:prstGeom prst="rect">
                <a:avLst/>
              </a:prstGeom>
              <a:noFill/>
            </p:spPr>
            <p:txBody>
              <a:bodyPr wrap="none" rtlCol="0">
                <a:spAutoFit/>
              </a:bodyPr>
              <a:lstStyle/>
              <a:p>
                <a:r>
                  <a:rPr lang="en-US" sz="2400" dirty="0">
                    <a:solidFill>
                      <a:schemeClr val="tx1"/>
                    </a:solidFill>
                  </a:rPr>
                  <a:t>Usually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𝐵</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𝑛𝑒𝑤</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𝑉</m:t>
                        </m:r>
                      </m:e>
                      <m:sub>
                        <m:r>
                          <a:rPr lang="en-US" sz="2400" i="1">
                            <a:solidFill>
                              <a:schemeClr val="tx1"/>
                            </a:solidFill>
                            <a:latin typeface="Cambria Math" panose="02040503050406030204" pitchFamily="18" charset="0"/>
                          </a:rPr>
                          <m:t>𝐵</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𝑜𝑙𝑑</m:t>
                        </m:r>
                      </m:sub>
                    </m:sSub>
                  </m:oMath>
                </a14:m>
                <a:endParaRPr lang="en-US" sz="2400" dirty="0">
                  <a:solidFill>
                    <a:schemeClr val="tx1"/>
                  </a:solidFill>
                </a:endParaRPr>
              </a:p>
            </p:txBody>
          </p:sp>
        </mc:Choice>
        <mc:Fallback xmlns="">
          <p:sp>
            <p:nvSpPr>
              <p:cNvPr id="15" name="TextBox 14">
                <a:extLst>
                  <a:ext uri="{FF2B5EF4-FFF2-40B4-BE49-F238E27FC236}">
                    <a16:creationId xmlns:a16="http://schemas.microsoft.com/office/drawing/2014/main" id="{8CB690DD-CDCC-C9BA-DEB4-24B2627600E0}"/>
                  </a:ext>
                </a:extLst>
              </p:cNvPr>
              <p:cNvSpPr txBox="1">
                <a:spLocks noRot="1" noChangeAspect="1" noMove="1" noResize="1" noEditPoints="1" noAdjustHandles="1" noChangeArrowheads="1" noChangeShapeType="1" noTextEdit="1"/>
              </p:cNvSpPr>
              <p:nvPr/>
            </p:nvSpPr>
            <p:spPr>
              <a:xfrm>
                <a:off x="6412954" y="6023244"/>
                <a:ext cx="3119957" cy="477888"/>
              </a:xfrm>
              <a:prstGeom prst="rect">
                <a:avLst/>
              </a:prstGeom>
              <a:blipFill>
                <a:blip r:embed="rId6"/>
                <a:stretch>
                  <a:fillRect l="-2834" t="-7895" b="-26316"/>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0A7549F-9373-4EBC-86A0-C2CEDF8E9DE0}"/>
              </a:ext>
            </a:extLst>
          </p:cNvPr>
          <p:cNvGrpSpPr/>
          <p:nvPr/>
        </p:nvGrpSpPr>
        <p:grpSpPr>
          <a:xfrm>
            <a:off x="8132018" y="4773551"/>
            <a:ext cx="3474720" cy="1560683"/>
            <a:chOff x="8132018" y="4773551"/>
            <a:chExt cx="3474720" cy="1560683"/>
          </a:xfrm>
        </p:grpSpPr>
        <p:sp>
          <p:nvSpPr>
            <p:cNvPr id="17" name="Bent Arrow 16">
              <a:extLst>
                <a:ext uri="{FF2B5EF4-FFF2-40B4-BE49-F238E27FC236}">
                  <a16:creationId xmlns:a16="http://schemas.microsoft.com/office/drawing/2014/main" id="{4CC2B97F-6EDD-742D-389B-2F79466A76BD}"/>
                </a:ext>
              </a:extLst>
            </p:cNvPr>
            <p:cNvSpPr/>
            <p:nvPr/>
          </p:nvSpPr>
          <p:spPr>
            <a:xfrm rot="16200000" flipV="1">
              <a:off x="9745448" y="5898331"/>
              <a:ext cx="413510" cy="45829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a:extLst>
                <a:ext uri="{FF2B5EF4-FFF2-40B4-BE49-F238E27FC236}">
                  <a16:creationId xmlns:a16="http://schemas.microsoft.com/office/drawing/2014/main" id="{9B5F0896-B8EF-B31C-E5BB-D234B3B9DD66}"/>
                </a:ext>
              </a:extLst>
            </p:cNvPr>
            <p:cNvSpPr/>
            <p:nvPr/>
          </p:nvSpPr>
          <p:spPr>
            <a:xfrm>
              <a:off x="8132018" y="4773551"/>
              <a:ext cx="3474720" cy="1123352"/>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58981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p:bldP spid="9" grpId="0" animBg="1"/>
      <p:bldP spid="10" grpId="0"/>
      <p:bldP spid="11" grpId="0"/>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A284-8AC4-0B34-57B0-52D6D6E3B661}"/>
              </a:ext>
            </a:extLst>
          </p:cNvPr>
          <p:cNvSpPr>
            <a:spLocks noGrp="1"/>
          </p:cNvSpPr>
          <p:nvPr>
            <p:ph type="title"/>
          </p:nvPr>
        </p:nvSpPr>
        <p:spPr/>
        <p:txBody>
          <a:bodyPr/>
          <a:lstStyle/>
          <a:p>
            <a:r>
              <a:rPr lang="en-US" dirty="0"/>
              <a:t>Example 4.8: Base impedance conversion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831B42-5DB5-B41D-DAA7-4B15290245FB}"/>
                  </a:ext>
                </a:extLst>
              </p:cNvPr>
              <p:cNvSpPr>
                <a:spLocks noGrp="1"/>
              </p:cNvSpPr>
              <p:nvPr>
                <p:ph idx="1"/>
              </p:nvPr>
            </p:nvSpPr>
            <p:spPr/>
            <p:txBody>
              <a:bodyPr/>
              <a:lstStyle/>
              <a:p>
                <a:pPr marL="0" indent="0">
                  <a:buNone/>
                </a:pPr>
                <a:r>
                  <a:rPr lang="en-US" dirty="0"/>
                  <a:t>According to the data provided by its manufacturer, a device rated at 50 MVA has an impedance of 0.3 pu. This device must be studied as part of a system for which the base value for power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=100 </m:t>
                    </m:r>
                    <m:r>
                      <a:rPr lang="en-US" i="1">
                        <a:latin typeface="Cambria Math" panose="02040503050406030204" pitchFamily="18" charset="0"/>
                      </a:rPr>
                      <m:t>𝑀𝑉𝐴</m:t>
                    </m:r>
                    <m:r>
                      <a:rPr lang="en-US" i="1">
                        <a:latin typeface="Cambria Math" panose="02040503050406030204" pitchFamily="18" charset="0"/>
                      </a:rPr>
                      <m:t>.</m:t>
                    </m:r>
                  </m:oMath>
                </a14:m>
                <a:r>
                  <a:rPr lang="en-US" dirty="0"/>
                  <a:t> What value of impedance should be used for these system studies?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effectLst/>
                              <a:latin typeface="Cambria Math" panose="02040503050406030204" pitchFamily="18" charset="0"/>
                              <a:ea typeface="Times New Roman" panose="020206030504050203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𝑛𝑒𝑤</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𝑝𝑢</m:t>
                          </m:r>
                        </m:sup>
                      </m:sSub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i="1">
                              <a:effectLst/>
                              <a:latin typeface="Cambria Math" panose="02040503050406030204" pitchFamily="18" charset="0"/>
                              <a:ea typeface="Times New Roman" panose="020206030504050203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𝑜𝑙𝑑</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𝑝𝑢</m:t>
                          </m:r>
                        </m:sup>
                      </m:sSubSup>
                      <m:f>
                        <m:fPr>
                          <m:ctrlPr>
                            <a:rPr lang="en-US" i="1">
                              <a:effectLst/>
                              <a:latin typeface="Cambria Math" panose="02040503050406030204" pitchFamily="18" charset="0"/>
                              <a:ea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𝐵</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𝑛𝑒𝑤</m:t>
                              </m:r>
                            </m:sub>
                          </m:sSub>
                        </m:num>
                        <m:den>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𝐵</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𝑜𝑙𝑑</m:t>
                              </m:r>
                            </m:sub>
                          </m:sSub>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=0.3 ×</m:t>
                      </m:r>
                      <m:f>
                        <m:fPr>
                          <m:ctrlPr>
                            <a:rPr lang="en-US" i="1">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100</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50</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=0.6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AC831B42-5DB5-B41D-DAA7-4B15290245FB}"/>
                  </a:ext>
                </a:extLst>
              </p:cNvPr>
              <p:cNvSpPr>
                <a:spLocks noGrp="1" noRot="1" noChangeAspect="1" noMove="1" noResize="1" noEditPoints="1" noAdjustHandles="1" noChangeArrowheads="1" noChangeShapeType="1" noTextEdit="1"/>
              </p:cNvSpPr>
              <p:nvPr>
                <p:ph idx="1"/>
              </p:nvPr>
            </p:nvSpPr>
            <p:spPr>
              <a:blipFill>
                <a:blip r:embed="rId2"/>
                <a:stretch>
                  <a:fillRect l="-120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0DB804C-C1AA-CEE0-7F27-CE1D0B10D92D}"/>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D6D5624-B510-545C-3350-CB40A04DDC14}"/>
              </a:ext>
            </a:extLst>
          </p:cNvPr>
          <p:cNvSpPr>
            <a:spLocks noGrp="1"/>
          </p:cNvSpPr>
          <p:nvPr>
            <p:ph type="sldNum" sz="quarter" idx="12"/>
          </p:nvPr>
        </p:nvSpPr>
        <p:spPr/>
        <p:txBody>
          <a:bodyPr/>
          <a:lstStyle/>
          <a:p>
            <a:fld id="{697646A6-6B76-9347-9EA0-ECEE7D8FD72D}" type="slidenum">
              <a:rPr lang="en-US" smtClean="0"/>
              <a:t>77</a:t>
            </a:fld>
            <a:endParaRPr lang="en-US"/>
          </a:p>
        </p:txBody>
      </p:sp>
    </p:spTree>
    <p:extLst>
      <p:ext uri="{BB962C8B-B14F-4D97-AF65-F5344CB8AC3E}">
        <p14:creationId xmlns:p14="http://schemas.microsoft.com/office/powerpoint/2010/main" val="32838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D6B7-7EA1-4049-3A74-3132D82895CB}"/>
              </a:ext>
            </a:extLst>
          </p:cNvPr>
          <p:cNvSpPr>
            <a:spLocks noGrp="1"/>
          </p:cNvSpPr>
          <p:nvPr>
            <p:ph type="title"/>
          </p:nvPr>
        </p:nvSpPr>
        <p:spPr/>
        <p:txBody>
          <a:bodyPr/>
          <a:lstStyle/>
          <a:p>
            <a:r>
              <a:rPr lang="en-US" dirty="0"/>
              <a:t>Synchronous generator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492D3-DCAA-0FA4-14E5-5D0BDFEC44E9}"/>
                  </a:ext>
                </a:extLst>
              </p:cNvPr>
              <p:cNvSpPr>
                <a:spLocks noGrp="1"/>
              </p:cNvSpPr>
              <p:nvPr>
                <p:ph idx="1"/>
              </p:nvPr>
            </p:nvSpPr>
            <p:spPr>
              <a:xfrm>
                <a:off x="838200" y="1555668"/>
                <a:ext cx="6153634" cy="4621295"/>
              </a:xfrm>
            </p:spPr>
            <p:txBody>
              <a:bodyPr/>
              <a:lstStyle/>
              <a:p>
                <a:r>
                  <a:rPr lang="en-US" dirty="0"/>
                  <a:t>Rotor flux </a:t>
                </a:r>
                <a14:m>
                  <m:oMath xmlns:m="http://schemas.openxmlformats.org/officeDocument/2006/math">
                    <m:r>
                      <a:rPr lang="en-US" i="1">
                        <a:latin typeface="Cambria Math" panose="02040503050406030204" pitchFamily="18" charset="0"/>
                      </a:rPr>
                      <m:t>𝛷</m:t>
                    </m:r>
                    <m:r>
                      <a:rPr lang="en-US" i="1">
                        <a:latin typeface="Cambria Math" panose="02040503050406030204" pitchFamily="18" charset="0"/>
                      </a:rPr>
                      <m:t> </m:t>
                    </m:r>
                  </m:oMath>
                </a14:m>
                <a:r>
                  <a:rPr lang="en-US" dirty="0"/>
                  <a:t>induces three-phase e.m.f.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m:t>
                        </m:r>
                      </m:e>
                    </m:acc>
                  </m:oMath>
                </a14:m>
                <a:r>
                  <a:rPr lang="en-US" dirty="0">
                    <a:effectLst/>
                  </a:rPr>
                  <a:t> </a:t>
                </a:r>
                <a:r>
                  <a:rPr lang="en-US" dirty="0"/>
                  <a:t>in the stator windings</a:t>
                </a:r>
              </a:p>
              <a:p>
                <a14:m>
                  <m:oMath xmlns:m="http://schemas.openxmlformats.org/officeDocument/2006/math">
                    <m:r>
                      <a:rPr lang="en-US" i="1">
                        <a:latin typeface="Cambria Math" panose="02040503050406030204" pitchFamily="18" charset="0"/>
                      </a:rPr>
                      <m:t>𝛷</m:t>
                    </m:r>
                  </m:oMath>
                </a14:m>
                <a:r>
                  <a:rPr lang="en-US" dirty="0"/>
                  <a:t> is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𝑓</m:t>
                        </m:r>
                      </m:sub>
                    </m:sSub>
                  </m:oMath>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𝐸</m:t>
                            </m:r>
                          </m:e>
                        </m:acc>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𝑓</m:t>
                        </m:r>
                      </m:sub>
                    </m:sSub>
                    <m:r>
                      <a:rPr lang="en-US" i="1">
                        <a:latin typeface="Cambria Math" panose="02040503050406030204" pitchFamily="18" charset="0"/>
                      </a:rPr>
                      <m:t>)</m:t>
                    </m:r>
                  </m:oMath>
                </a14:m>
                <a:r>
                  <a:rPr lang="en-US" dirty="0">
                    <a:effectLst/>
                  </a:rPr>
                  <a:t> </a:t>
                </a:r>
              </a:p>
              <a:p>
                <a:r>
                  <a:rPr lang="en-US" dirty="0"/>
                  <a:t>The stator windings have a resistance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oMath>
                </a14:m>
                <a:r>
                  <a:rPr lang="en-US" dirty="0"/>
                  <a:t> and an inductive reactance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𝑆</m:t>
                        </m:r>
                      </m:sub>
                    </m:sSub>
                  </m:oMath>
                </a14:m>
                <a:r>
                  <a:rPr lang="en-US" dirty="0">
                    <a:effectLst/>
                  </a:rPr>
                  <a:t> </a:t>
                </a:r>
              </a:p>
              <a:p>
                <a:r>
                  <a:rPr lang="en-US" dirty="0"/>
                  <a:t>The voltage at the terminal of the generator is:</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𝐸</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𝐼</m:t>
                          </m:r>
                        </m:e>
                      </m:acc>
                    </m:oMath>
                  </m:oMathPara>
                </a14:m>
                <a:endParaRPr lang="en-US" dirty="0"/>
              </a:p>
            </p:txBody>
          </p:sp>
        </mc:Choice>
        <mc:Fallback xmlns="">
          <p:sp>
            <p:nvSpPr>
              <p:cNvPr id="3" name="Content Placeholder 2">
                <a:extLst>
                  <a:ext uri="{FF2B5EF4-FFF2-40B4-BE49-F238E27FC236}">
                    <a16:creationId xmlns:a16="http://schemas.microsoft.com/office/drawing/2014/main" id="{9E2492D3-DCAA-0FA4-14E5-5D0BDFEC44E9}"/>
                  </a:ext>
                </a:extLst>
              </p:cNvPr>
              <p:cNvSpPr>
                <a:spLocks noGrp="1" noRot="1" noChangeAspect="1" noMove="1" noResize="1" noEditPoints="1" noAdjustHandles="1" noChangeArrowheads="1" noChangeShapeType="1" noTextEdit="1"/>
              </p:cNvSpPr>
              <p:nvPr>
                <p:ph idx="1"/>
              </p:nvPr>
            </p:nvSpPr>
            <p:spPr>
              <a:xfrm>
                <a:off x="838200" y="1555668"/>
                <a:ext cx="6153634" cy="4621295"/>
              </a:xfrm>
              <a:blipFill>
                <a:blip r:embed="rId2"/>
                <a:stretch>
                  <a:fillRect l="-1856" t="-2192" r="-22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44DA40-41DD-06B5-EBFC-548DA510BE1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6127285B-C794-3D4D-15C3-DC9FFC1A33DC}"/>
              </a:ext>
            </a:extLst>
          </p:cNvPr>
          <p:cNvSpPr>
            <a:spLocks noGrp="1"/>
          </p:cNvSpPr>
          <p:nvPr>
            <p:ph type="sldNum" sz="quarter" idx="12"/>
          </p:nvPr>
        </p:nvSpPr>
        <p:spPr/>
        <p:txBody>
          <a:bodyPr/>
          <a:lstStyle/>
          <a:p>
            <a:fld id="{697646A6-6B76-9347-9EA0-ECEE7D8FD72D}" type="slidenum">
              <a:rPr lang="en-US" smtClean="0"/>
              <a:t>78</a:t>
            </a:fld>
            <a:endParaRPr lang="en-US"/>
          </a:p>
        </p:txBody>
      </p:sp>
      <p:grpSp>
        <p:nvGrpSpPr>
          <p:cNvPr id="6" name="Group 5">
            <a:extLst>
              <a:ext uri="{FF2B5EF4-FFF2-40B4-BE49-F238E27FC236}">
                <a16:creationId xmlns:a16="http://schemas.microsoft.com/office/drawing/2014/main" id="{D4E15D68-1DD0-7D72-451B-B42365E231FC}"/>
              </a:ext>
            </a:extLst>
          </p:cNvPr>
          <p:cNvGrpSpPr/>
          <p:nvPr/>
        </p:nvGrpSpPr>
        <p:grpSpPr>
          <a:xfrm>
            <a:off x="7541966" y="2188996"/>
            <a:ext cx="3307562" cy="3356433"/>
            <a:chOff x="1129883" y="1260266"/>
            <a:chExt cx="4292301" cy="4355721"/>
          </a:xfrm>
        </p:grpSpPr>
        <p:grpSp>
          <p:nvGrpSpPr>
            <p:cNvPr id="7" name="Group 6">
              <a:extLst>
                <a:ext uri="{FF2B5EF4-FFF2-40B4-BE49-F238E27FC236}">
                  <a16:creationId xmlns:a16="http://schemas.microsoft.com/office/drawing/2014/main" id="{4D7476AE-923A-BB94-1CAC-D792F3CA627F}"/>
                </a:ext>
              </a:extLst>
            </p:cNvPr>
            <p:cNvGrpSpPr/>
            <p:nvPr/>
          </p:nvGrpSpPr>
          <p:grpSpPr>
            <a:xfrm rot="1700861">
              <a:off x="1916299" y="2013769"/>
              <a:ext cx="2719468" cy="2827409"/>
              <a:chOff x="1916299" y="2013769"/>
              <a:chExt cx="2719468" cy="2827409"/>
            </a:xfrm>
          </p:grpSpPr>
          <p:grpSp>
            <p:nvGrpSpPr>
              <p:cNvPr id="74" name="Group 73">
                <a:extLst>
                  <a:ext uri="{FF2B5EF4-FFF2-40B4-BE49-F238E27FC236}">
                    <a16:creationId xmlns:a16="http://schemas.microsoft.com/office/drawing/2014/main" id="{36CA042A-CEB5-FC85-43AD-6381F467874F}"/>
                  </a:ext>
                </a:extLst>
              </p:cNvPr>
              <p:cNvGrpSpPr/>
              <p:nvPr/>
            </p:nvGrpSpPr>
            <p:grpSpPr>
              <a:xfrm>
                <a:off x="1916299" y="2013769"/>
                <a:ext cx="2719468" cy="2827409"/>
                <a:chOff x="1910006" y="2013769"/>
                <a:chExt cx="2719468" cy="2827409"/>
              </a:xfrm>
            </p:grpSpPr>
            <p:grpSp>
              <p:nvGrpSpPr>
                <p:cNvPr id="76" name="Group 75">
                  <a:extLst>
                    <a:ext uri="{FF2B5EF4-FFF2-40B4-BE49-F238E27FC236}">
                      <a16:creationId xmlns:a16="http://schemas.microsoft.com/office/drawing/2014/main" id="{7724D57E-8C9B-D570-0D48-DFC79BF712DF}"/>
                    </a:ext>
                  </a:extLst>
                </p:cNvPr>
                <p:cNvGrpSpPr/>
                <p:nvPr/>
              </p:nvGrpSpPr>
              <p:grpSpPr>
                <a:xfrm>
                  <a:off x="1910006" y="2013769"/>
                  <a:ext cx="2719468" cy="2827409"/>
                  <a:chOff x="1910746" y="2016044"/>
                  <a:chExt cx="2719468" cy="2827409"/>
                </a:xfrm>
                <a:solidFill>
                  <a:schemeClr val="bg2">
                    <a:lumMod val="90000"/>
                  </a:schemeClr>
                </a:solidFill>
              </p:grpSpPr>
              <p:sp>
                <p:nvSpPr>
                  <p:cNvPr id="79" name="Pie 78">
                    <a:extLst>
                      <a:ext uri="{FF2B5EF4-FFF2-40B4-BE49-F238E27FC236}">
                        <a16:creationId xmlns:a16="http://schemas.microsoft.com/office/drawing/2014/main" id="{2B780D8B-C7B4-EF1F-DC5F-AE3ED54061B2}"/>
                      </a:ext>
                    </a:extLst>
                  </p:cNvPr>
                  <p:cNvSpPr>
                    <a:spLocks noChangeAspect="1"/>
                  </p:cNvSpPr>
                  <p:nvPr/>
                </p:nvSpPr>
                <p:spPr>
                  <a:xfrm rot="5400000">
                    <a:off x="1928863" y="1997927"/>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sz="1400" dirty="0">
                      <a:solidFill>
                        <a:schemeClr val="tx1"/>
                      </a:solidFill>
                    </a:endParaRPr>
                  </a:p>
                </p:txBody>
              </p:sp>
              <p:sp>
                <p:nvSpPr>
                  <p:cNvPr id="80" name="Pie 79">
                    <a:extLst>
                      <a:ext uri="{FF2B5EF4-FFF2-40B4-BE49-F238E27FC236}">
                        <a16:creationId xmlns:a16="http://schemas.microsoft.com/office/drawing/2014/main" id="{AA876465-23B6-5F8D-E02E-290B93C2DD3C}"/>
                      </a:ext>
                    </a:extLst>
                  </p:cNvPr>
                  <p:cNvSpPr>
                    <a:spLocks noChangeAspect="1"/>
                  </p:cNvSpPr>
                  <p:nvPr/>
                </p:nvSpPr>
                <p:spPr>
                  <a:xfrm rot="16200000" flipV="1">
                    <a:off x="1928863" y="2142103"/>
                    <a:ext cx="2683233" cy="2719468"/>
                  </a:xfrm>
                  <a:prstGeom prst="pie">
                    <a:avLst>
                      <a:gd name="adj1" fmla="val 6965249"/>
                      <a:gd name="adj2" fmla="val 1466603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sp>
              <p:nvSpPr>
                <p:cNvPr id="77" name="Rectangle 76">
                  <a:extLst>
                    <a:ext uri="{FF2B5EF4-FFF2-40B4-BE49-F238E27FC236}">
                      <a16:creationId xmlns:a16="http://schemas.microsoft.com/office/drawing/2014/main" id="{5AEA28AB-AA91-6753-C47F-1CFF521CAA10}"/>
                    </a:ext>
                  </a:extLst>
                </p:cNvPr>
                <p:cNvSpPr/>
                <p:nvPr/>
              </p:nvSpPr>
              <p:spPr>
                <a:xfrm>
                  <a:off x="2037951" y="2747834"/>
                  <a:ext cx="2493106" cy="136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8" name="Rectangle 77">
                  <a:extLst>
                    <a:ext uri="{FF2B5EF4-FFF2-40B4-BE49-F238E27FC236}">
                      <a16:creationId xmlns:a16="http://schemas.microsoft.com/office/drawing/2014/main" id="{E91385A4-655F-62B9-2220-724BE3507F43}"/>
                    </a:ext>
                  </a:extLst>
                </p:cNvPr>
                <p:cNvSpPr/>
                <p:nvPr/>
              </p:nvSpPr>
              <p:spPr>
                <a:xfrm>
                  <a:off x="2596372" y="2737895"/>
                  <a:ext cx="1376264" cy="13745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cxnSp>
            <p:nvCxnSpPr>
              <p:cNvPr id="75" name="Straight Connector 74">
                <a:extLst>
                  <a:ext uri="{FF2B5EF4-FFF2-40B4-BE49-F238E27FC236}">
                    <a16:creationId xmlns:a16="http://schemas.microsoft.com/office/drawing/2014/main" id="{3397F497-5ED3-EA70-BCA2-21FAFB8EF171}"/>
                  </a:ext>
                </a:extLst>
              </p:cNvPr>
              <p:cNvCxnSpPr>
                <a:cxnSpLocks/>
              </p:cNvCxnSpPr>
              <p:nvPr/>
            </p:nvCxnSpPr>
            <p:spPr>
              <a:xfrm>
                <a:off x="3961878" y="2919566"/>
                <a:ext cx="4220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C6A0357-96CB-88DC-D95D-E1ED564FD37E}"/>
                </a:ext>
              </a:extLst>
            </p:cNvPr>
            <p:cNvGrpSpPr/>
            <p:nvPr/>
          </p:nvGrpSpPr>
          <p:grpSpPr>
            <a:xfrm rot="1700861">
              <a:off x="2375534" y="3015765"/>
              <a:ext cx="2138191" cy="1092710"/>
              <a:chOff x="2422424" y="2919566"/>
              <a:chExt cx="2138191" cy="1092710"/>
            </a:xfrm>
          </p:grpSpPr>
          <p:grpSp>
            <p:nvGrpSpPr>
              <p:cNvPr id="61" name="Group 60">
                <a:extLst>
                  <a:ext uri="{FF2B5EF4-FFF2-40B4-BE49-F238E27FC236}">
                    <a16:creationId xmlns:a16="http://schemas.microsoft.com/office/drawing/2014/main" id="{747376B5-F800-7638-68F6-B41EC207C117}"/>
                  </a:ext>
                </a:extLst>
              </p:cNvPr>
              <p:cNvGrpSpPr/>
              <p:nvPr/>
            </p:nvGrpSpPr>
            <p:grpSpPr>
              <a:xfrm flipH="1">
                <a:off x="2422424" y="2919566"/>
                <a:ext cx="1703293" cy="1032472"/>
                <a:chOff x="2439050" y="2919566"/>
                <a:chExt cx="1703293" cy="1032472"/>
              </a:xfrm>
            </p:grpSpPr>
            <p:sp>
              <p:nvSpPr>
                <p:cNvPr id="69" name="Freeform 68">
                  <a:extLst>
                    <a:ext uri="{FF2B5EF4-FFF2-40B4-BE49-F238E27FC236}">
                      <a16:creationId xmlns:a16="http://schemas.microsoft.com/office/drawing/2014/main" id="{4B2D18BF-C379-1413-B2F5-F0472A1C1589}"/>
                    </a:ext>
                  </a:extLst>
                </p:cNvPr>
                <p:cNvSpPr/>
                <p:nvPr/>
              </p:nvSpPr>
              <p:spPr>
                <a:xfrm>
                  <a:off x="2451436" y="3133061"/>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Freeform 69">
                  <a:extLst>
                    <a:ext uri="{FF2B5EF4-FFF2-40B4-BE49-F238E27FC236}">
                      <a16:creationId xmlns:a16="http://schemas.microsoft.com/office/drawing/2014/main" id="{4AF06079-E13F-FED5-1AFF-F2B5A1EEBCF9}"/>
                    </a:ext>
                  </a:extLst>
                </p:cNvPr>
                <p:cNvSpPr/>
                <p:nvPr/>
              </p:nvSpPr>
              <p:spPr>
                <a:xfrm>
                  <a:off x="2451436" y="3319758"/>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Freeform 70">
                  <a:extLst>
                    <a:ext uri="{FF2B5EF4-FFF2-40B4-BE49-F238E27FC236}">
                      <a16:creationId xmlns:a16="http://schemas.microsoft.com/office/drawing/2014/main" id="{D3E8087B-B799-871C-48D6-6E59A4868C0F}"/>
                    </a:ext>
                  </a:extLst>
                </p:cNvPr>
                <p:cNvSpPr/>
                <p:nvPr/>
              </p:nvSpPr>
              <p:spPr>
                <a:xfrm>
                  <a:off x="2451435" y="3511053"/>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Freeform 71">
                  <a:extLst>
                    <a:ext uri="{FF2B5EF4-FFF2-40B4-BE49-F238E27FC236}">
                      <a16:creationId xmlns:a16="http://schemas.microsoft.com/office/drawing/2014/main" id="{D8587DD5-CE24-0991-A0F7-D9D1ACF282BE}"/>
                    </a:ext>
                  </a:extLst>
                </p:cNvPr>
                <p:cNvSpPr/>
                <p:nvPr/>
              </p:nvSpPr>
              <p:spPr>
                <a:xfrm>
                  <a:off x="2444183" y="3713624"/>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Freeform 72">
                  <a:extLst>
                    <a:ext uri="{FF2B5EF4-FFF2-40B4-BE49-F238E27FC236}">
                      <a16:creationId xmlns:a16="http://schemas.microsoft.com/office/drawing/2014/main" id="{5FC70B17-2107-FAE4-1B3E-D7D5139CEF91}"/>
                    </a:ext>
                  </a:extLst>
                </p:cNvPr>
                <p:cNvSpPr/>
                <p:nvPr/>
              </p:nvSpPr>
              <p:spPr>
                <a:xfrm>
                  <a:off x="2439050" y="2919566"/>
                  <a:ext cx="1690907" cy="238414"/>
                </a:xfrm>
                <a:custGeom>
                  <a:avLst/>
                  <a:gdLst>
                    <a:gd name="connsiteX0" fmla="*/ 1518251 w 1690907"/>
                    <a:gd name="connsiteY0" fmla="*/ 116 h 238414"/>
                    <a:gd name="connsiteX1" fmla="*/ 1568127 w 1690907"/>
                    <a:gd name="connsiteY1" fmla="*/ 27825 h 238414"/>
                    <a:gd name="connsiteX2" fmla="*/ 132796 w 1690907"/>
                    <a:gd name="connsiteY2" fmla="*/ 171912 h 238414"/>
                    <a:gd name="connsiteX3" fmla="*/ 149422 w 1690907"/>
                    <a:gd name="connsiteY3" fmla="*/ 238414 h 238414"/>
                  </a:gdLst>
                  <a:ahLst/>
                  <a:cxnLst>
                    <a:cxn ang="0">
                      <a:pos x="connsiteX0" y="connsiteY0"/>
                    </a:cxn>
                    <a:cxn ang="0">
                      <a:pos x="connsiteX1" y="connsiteY1"/>
                    </a:cxn>
                    <a:cxn ang="0">
                      <a:pos x="connsiteX2" y="connsiteY2"/>
                    </a:cxn>
                    <a:cxn ang="0">
                      <a:pos x="connsiteX3" y="connsiteY3"/>
                    </a:cxn>
                  </a:cxnLst>
                  <a:rect l="l" t="t" r="r" b="b"/>
                  <a:pathLst>
                    <a:path w="1690907" h="238414">
                      <a:moveTo>
                        <a:pt x="1518251" y="116"/>
                      </a:moveTo>
                      <a:cubicBezTo>
                        <a:pt x="1658643" y="-346"/>
                        <a:pt x="1799036" y="-808"/>
                        <a:pt x="1568127" y="27825"/>
                      </a:cubicBezTo>
                      <a:cubicBezTo>
                        <a:pt x="1337218" y="56458"/>
                        <a:pt x="369247" y="136814"/>
                        <a:pt x="132796" y="171912"/>
                      </a:cubicBezTo>
                      <a:cubicBezTo>
                        <a:pt x="-103655" y="207010"/>
                        <a:pt x="22883" y="222712"/>
                        <a:pt x="149422" y="2384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62" name="Group 61">
                <a:extLst>
                  <a:ext uri="{FF2B5EF4-FFF2-40B4-BE49-F238E27FC236}">
                    <a16:creationId xmlns:a16="http://schemas.microsoft.com/office/drawing/2014/main" id="{6C501675-1FD1-C76E-E696-F75E25E0E4E6}"/>
                  </a:ext>
                </a:extLst>
              </p:cNvPr>
              <p:cNvGrpSpPr/>
              <p:nvPr/>
            </p:nvGrpSpPr>
            <p:grpSpPr>
              <a:xfrm>
                <a:off x="4213207" y="2920374"/>
                <a:ext cx="347408" cy="1006833"/>
                <a:chOff x="4229082" y="2914024"/>
                <a:chExt cx="347408" cy="1006833"/>
              </a:xfrm>
            </p:grpSpPr>
            <p:cxnSp>
              <p:nvCxnSpPr>
                <p:cNvPr id="65" name="Straight Connector 64">
                  <a:extLst>
                    <a:ext uri="{FF2B5EF4-FFF2-40B4-BE49-F238E27FC236}">
                      <a16:creationId xmlns:a16="http://schemas.microsoft.com/office/drawing/2014/main" id="{301E8927-D41D-0D8A-2CA1-9D8A53489BB4}"/>
                    </a:ext>
                  </a:extLst>
                </p:cNvPr>
                <p:cNvCxnSpPr>
                  <a:cxnSpLocks/>
                </p:cNvCxnSpPr>
                <p:nvPr/>
              </p:nvCxnSpPr>
              <p:spPr>
                <a:xfrm flipV="1">
                  <a:off x="4402786" y="2914024"/>
                  <a:ext cx="0" cy="457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3C3DF2C-6059-B90B-228F-8541D2DAD66B}"/>
                    </a:ext>
                  </a:extLst>
                </p:cNvPr>
                <p:cNvCxnSpPr>
                  <a:cxnSpLocks/>
                </p:cNvCxnSpPr>
                <p:nvPr/>
              </p:nvCxnSpPr>
              <p:spPr>
                <a:xfrm>
                  <a:off x="4229082" y="3371475"/>
                  <a:ext cx="347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343D17-3163-C507-EC2A-E656B2D8E8A8}"/>
                    </a:ext>
                  </a:extLst>
                </p:cNvPr>
                <p:cNvCxnSpPr>
                  <a:cxnSpLocks/>
                </p:cNvCxnSpPr>
                <p:nvPr/>
              </p:nvCxnSpPr>
              <p:spPr>
                <a:xfrm>
                  <a:off x="4304109" y="3461554"/>
                  <a:ext cx="1973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DDCB1D-E7F8-5142-BB9C-523C370C11F1}"/>
                    </a:ext>
                  </a:extLst>
                </p:cNvPr>
                <p:cNvCxnSpPr>
                  <a:cxnSpLocks/>
                </p:cNvCxnSpPr>
                <p:nvPr/>
              </p:nvCxnSpPr>
              <p:spPr>
                <a:xfrm flipV="1">
                  <a:off x="4402786" y="3461554"/>
                  <a:ext cx="0" cy="4593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384DD78E-BE0C-C7B5-FE65-61E39DAD8E8D}"/>
                  </a:ext>
                </a:extLst>
              </p:cNvPr>
              <p:cNvSpPr/>
              <p:nvPr/>
            </p:nvSpPr>
            <p:spPr>
              <a:xfrm>
                <a:off x="3978178" y="3873731"/>
                <a:ext cx="211013" cy="13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4" name="Straight Connector 63">
                <a:extLst>
                  <a:ext uri="{FF2B5EF4-FFF2-40B4-BE49-F238E27FC236}">
                    <a16:creationId xmlns:a16="http://schemas.microsoft.com/office/drawing/2014/main" id="{F763103E-1FF1-CC09-C7D8-F76B70523C27}"/>
                  </a:ext>
                </a:extLst>
              </p:cNvPr>
              <p:cNvCxnSpPr>
                <a:cxnSpLocks/>
              </p:cNvCxnSpPr>
              <p:nvPr/>
            </p:nvCxnSpPr>
            <p:spPr>
              <a:xfrm>
                <a:off x="3968738" y="3882361"/>
                <a:ext cx="414997" cy="38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Up Arrow 8">
              <a:extLst>
                <a:ext uri="{FF2B5EF4-FFF2-40B4-BE49-F238E27FC236}">
                  <a16:creationId xmlns:a16="http://schemas.microsoft.com/office/drawing/2014/main" id="{549AC64A-DD1B-2A18-5646-6EF148D64297}"/>
                </a:ext>
              </a:extLst>
            </p:cNvPr>
            <p:cNvSpPr/>
            <p:nvPr/>
          </p:nvSpPr>
          <p:spPr>
            <a:xfrm rot="1700861">
              <a:off x="3451361" y="2265292"/>
              <a:ext cx="489426" cy="767268"/>
            </a:xfrm>
            <a:prstGeom prst="upArrow">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endParaRPr>
            </a:p>
          </p:txBody>
        </p:sp>
        <p:grpSp>
          <p:nvGrpSpPr>
            <p:cNvPr id="10" name="Group 9">
              <a:extLst>
                <a:ext uri="{FF2B5EF4-FFF2-40B4-BE49-F238E27FC236}">
                  <a16:creationId xmlns:a16="http://schemas.microsoft.com/office/drawing/2014/main" id="{176F427A-7EA4-E66C-8F1A-65A3ECA5E760}"/>
                </a:ext>
              </a:extLst>
            </p:cNvPr>
            <p:cNvGrpSpPr/>
            <p:nvPr/>
          </p:nvGrpSpPr>
          <p:grpSpPr>
            <a:xfrm>
              <a:off x="1129883" y="1282849"/>
              <a:ext cx="4292301" cy="4292301"/>
              <a:chOff x="1129883" y="1282849"/>
              <a:chExt cx="4292301" cy="4292301"/>
            </a:xfrm>
          </p:grpSpPr>
          <p:grpSp>
            <p:nvGrpSpPr>
              <p:cNvPr id="31" name="Group 30">
                <a:extLst>
                  <a:ext uri="{FF2B5EF4-FFF2-40B4-BE49-F238E27FC236}">
                    <a16:creationId xmlns:a16="http://schemas.microsoft.com/office/drawing/2014/main" id="{2FC11200-C612-3114-7E86-1E79689A332E}"/>
                  </a:ext>
                </a:extLst>
              </p:cNvPr>
              <p:cNvGrpSpPr/>
              <p:nvPr/>
            </p:nvGrpSpPr>
            <p:grpSpPr>
              <a:xfrm>
                <a:off x="1129883" y="1282849"/>
                <a:ext cx="4292301" cy="4292301"/>
                <a:chOff x="151983" y="1272216"/>
                <a:chExt cx="4292301" cy="4292301"/>
              </a:xfrm>
            </p:grpSpPr>
            <p:sp>
              <p:nvSpPr>
                <p:cNvPr id="33" name="Donut 32">
                  <a:extLst>
                    <a:ext uri="{FF2B5EF4-FFF2-40B4-BE49-F238E27FC236}">
                      <a16:creationId xmlns:a16="http://schemas.microsoft.com/office/drawing/2014/main" id="{A177671E-1B70-CC38-7CE4-F0C20ECE2B9B}"/>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34" name="Group 33">
                  <a:extLst>
                    <a:ext uri="{FF2B5EF4-FFF2-40B4-BE49-F238E27FC236}">
                      <a16:creationId xmlns:a16="http://schemas.microsoft.com/office/drawing/2014/main" id="{5B452B65-C7F6-2E02-006B-C895F7B780DD}"/>
                    </a:ext>
                  </a:extLst>
                </p:cNvPr>
                <p:cNvGrpSpPr/>
                <p:nvPr/>
              </p:nvGrpSpPr>
              <p:grpSpPr>
                <a:xfrm>
                  <a:off x="2174420" y="1593932"/>
                  <a:ext cx="247426" cy="247426"/>
                  <a:chOff x="5862918" y="1699708"/>
                  <a:chExt cx="247426" cy="247426"/>
                </a:xfrm>
              </p:grpSpPr>
              <p:sp>
                <p:nvSpPr>
                  <p:cNvPr id="58" name="Rectangle 57">
                    <a:extLst>
                      <a:ext uri="{FF2B5EF4-FFF2-40B4-BE49-F238E27FC236}">
                        <a16:creationId xmlns:a16="http://schemas.microsoft.com/office/drawing/2014/main" id="{0792A387-CF64-1EC8-836D-E375F104E89A}"/>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Oval 58">
                    <a:extLst>
                      <a:ext uri="{FF2B5EF4-FFF2-40B4-BE49-F238E27FC236}">
                        <a16:creationId xmlns:a16="http://schemas.microsoft.com/office/drawing/2014/main" id="{61A10647-05C4-4347-CB52-093057A672BC}"/>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Oval 59">
                    <a:extLst>
                      <a:ext uri="{FF2B5EF4-FFF2-40B4-BE49-F238E27FC236}">
                        <a16:creationId xmlns:a16="http://schemas.microsoft.com/office/drawing/2014/main" id="{4CE065EC-9E1F-DF0D-F001-2415CD3EB8CA}"/>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5" name="Group 34">
                  <a:extLst>
                    <a:ext uri="{FF2B5EF4-FFF2-40B4-BE49-F238E27FC236}">
                      <a16:creationId xmlns:a16="http://schemas.microsoft.com/office/drawing/2014/main" id="{38A6C188-EC53-A6FD-7282-8CC6935FA323}"/>
                    </a:ext>
                  </a:extLst>
                </p:cNvPr>
                <p:cNvGrpSpPr/>
                <p:nvPr/>
              </p:nvGrpSpPr>
              <p:grpSpPr>
                <a:xfrm rot="1784619">
                  <a:off x="711142" y="2444697"/>
                  <a:ext cx="247426" cy="247426"/>
                  <a:chOff x="6420834" y="1699708"/>
                  <a:chExt cx="247426" cy="247426"/>
                </a:xfrm>
              </p:grpSpPr>
              <p:sp>
                <p:nvSpPr>
                  <p:cNvPr id="54" name="Rectangle 53">
                    <a:extLst>
                      <a:ext uri="{FF2B5EF4-FFF2-40B4-BE49-F238E27FC236}">
                        <a16:creationId xmlns:a16="http://schemas.microsoft.com/office/drawing/2014/main" id="{AA7902D2-1ECE-6FCA-6FEF-7A30EEE8790C}"/>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Oval 54">
                    <a:extLst>
                      <a:ext uri="{FF2B5EF4-FFF2-40B4-BE49-F238E27FC236}">
                        <a16:creationId xmlns:a16="http://schemas.microsoft.com/office/drawing/2014/main" id="{593336AC-92EA-00C8-A00A-351025ED65F5}"/>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6" name="Straight Connector 55">
                    <a:extLst>
                      <a:ext uri="{FF2B5EF4-FFF2-40B4-BE49-F238E27FC236}">
                        <a16:creationId xmlns:a16="http://schemas.microsoft.com/office/drawing/2014/main" id="{79D20FDA-F99E-CBC8-66C8-E9F463B01352}"/>
                      </a:ext>
                    </a:extLst>
                  </p:cNvPr>
                  <p:cNvCxnSpPr>
                    <a:cxnSpLocks/>
                    <a:stCxn id="55" idx="1"/>
                    <a:endCxn id="55"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8557049-E9A5-00FD-4BA4-0B52072C1E7F}"/>
                      </a:ext>
                    </a:extLst>
                  </p:cNvPr>
                  <p:cNvCxnSpPr>
                    <a:cxnSpLocks/>
                    <a:stCxn id="55" idx="3"/>
                    <a:endCxn id="55"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6FF2229-ADBD-DBF1-72F9-5EA03A6E1BE0}"/>
                    </a:ext>
                  </a:extLst>
                </p:cNvPr>
                <p:cNvGrpSpPr/>
                <p:nvPr/>
              </p:nvGrpSpPr>
              <p:grpSpPr>
                <a:xfrm rot="3538267">
                  <a:off x="700874" y="4147862"/>
                  <a:ext cx="247426" cy="247426"/>
                  <a:chOff x="5862918" y="1699708"/>
                  <a:chExt cx="247426" cy="247426"/>
                </a:xfrm>
              </p:grpSpPr>
              <p:sp>
                <p:nvSpPr>
                  <p:cNvPr id="51" name="Rectangle 50">
                    <a:extLst>
                      <a:ext uri="{FF2B5EF4-FFF2-40B4-BE49-F238E27FC236}">
                        <a16:creationId xmlns:a16="http://schemas.microsoft.com/office/drawing/2014/main" id="{5BC816A5-1D95-613E-6D07-55BBD65890D9}"/>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Oval 51">
                    <a:extLst>
                      <a:ext uri="{FF2B5EF4-FFF2-40B4-BE49-F238E27FC236}">
                        <a16:creationId xmlns:a16="http://schemas.microsoft.com/office/drawing/2014/main" id="{0738A958-D882-2E78-8D87-34DDF727901A}"/>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Oval 52">
                    <a:extLst>
                      <a:ext uri="{FF2B5EF4-FFF2-40B4-BE49-F238E27FC236}">
                        <a16:creationId xmlns:a16="http://schemas.microsoft.com/office/drawing/2014/main" id="{9ED3FEB3-FCDC-F92F-2CBB-2B25EF9103ED}"/>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7" name="Group 36">
                  <a:extLst>
                    <a:ext uri="{FF2B5EF4-FFF2-40B4-BE49-F238E27FC236}">
                      <a16:creationId xmlns:a16="http://schemas.microsoft.com/office/drawing/2014/main" id="{216BAEE6-77E0-5321-CA39-3962E9B42479}"/>
                    </a:ext>
                  </a:extLst>
                </p:cNvPr>
                <p:cNvGrpSpPr/>
                <p:nvPr/>
              </p:nvGrpSpPr>
              <p:grpSpPr>
                <a:xfrm rot="17987922">
                  <a:off x="3643712" y="4149328"/>
                  <a:ext cx="247426" cy="247426"/>
                  <a:chOff x="5862918" y="1699708"/>
                  <a:chExt cx="247426" cy="247426"/>
                </a:xfrm>
              </p:grpSpPr>
              <p:sp>
                <p:nvSpPr>
                  <p:cNvPr id="48" name="Rectangle 47">
                    <a:extLst>
                      <a:ext uri="{FF2B5EF4-FFF2-40B4-BE49-F238E27FC236}">
                        <a16:creationId xmlns:a16="http://schemas.microsoft.com/office/drawing/2014/main" id="{860223E4-2BC5-8577-3D05-316848F8A070}"/>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Oval 48">
                    <a:extLst>
                      <a:ext uri="{FF2B5EF4-FFF2-40B4-BE49-F238E27FC236}">
                        <a16:creationId xmlns:a16="http://schemas.microsoft.com/office/drawing/2014/main" id="{837F4E26-2CD3-BD1F-D063-2220A9BF445D}"/>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Oval 49">
                    <a:extLst>
                      <a:ext uri="{FF2B5EF4-FFF2-40B4-BE49-F238E27FC236}">
                        <a16:creationId xmlns:a16="http://schemas.microsoft.com/office/drawing/2014/main" id="{72E7DFC8-A327-D268-AEE9-135DE1B5757F}"/>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8" name="Group 37">
                  <a:extLst>
                    <a:ext uri="{FF2B5EF4-FFF2-40B4-BE49-F238E27FC236}">
                      <a16:creationId xmlns:a16="http://schemas.microsoft.com/office/drawing/2014/main" id="{AD3616FC-D61F-2AF8-01FF-FBAF3ECD95BC}"/>
                    </a:ext>
                  </a:extLst>
                </p:cNvPr>
                <p:cNvGrpSpPr/>
                <p:nvPr/>
              </p:nvGrpSpPr>
              <p:grpSpPr>
                <a:xfrm rot="3568848">
                  <a:off x="3644276" y="2436447"/>
                  <a:ext cx="247426" cy="247426"/>
                  <a:chOff x="6420834" y="1699708"/>
                  <a:chExt cx="247426" cy="247426"/>
                </a:xfrm>
              </p:grpSpPr>
              <p:sp>
                <p:nvSpPr>
                  <p:cNvPr id="44" name="Rectangle 43">
                    <a:extLst>
                      <a:ext uri="{FF2B5EF4-FFF2-40B4-BE49-F238E27FC236}">
                        <a16:creationId xmlns:a16="http://schemas.microsoft.com/office/drawing/2014/main" id="{57F2DFFB-B6D5-A17A-80F2-D0B6B2D36706}"/>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Oval 44">
                    <a:extLst>
                      <a:ext uri="{FF2B5EF4-FFF2-40B4-BE49-F238E27FC236}">
                        <a16:creationId xmlns:a16="http://schemas.microsoft.com/office/drawing/2014/main" id="{1489EACE-3F34-F41B-7031-E43F123671BE}"/>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Connector 45">
                    <a:extLst>
                      <a:ext uri="{FF2B5EF4-FFF2-40B4-BE49-F238E27FC236}">
                        <a16:creationId xmlns:a16="http://schemas.microsoft.com/office/drawing/2014/main" id="{D795CFC9-B815-3E79-B6EE-18A698965D5A}"/>
                      </a:ext>
                    </a:extLst>
                  </p:cNvPr>
                  <p:cNvCxnSpPr>
                    <a:cxnSpLocks/>
                    <a:stCxn id="45" idx="1"/>
                    <a:endCxn id="45"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2DCC1DB-E48A-91CD-6145-261B6532F0BB}"/>
                      </a:ext>
                    </a:extLst>
                  </p:cNvPr>
                  <p:cNvCxnSpPr>
                    <a:cxnSpLocks/>
                    <a:stCxn id="45" idx="3"/>
                    <a:endCxn id="45"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C70920-0D1E-E4D5-549B-73946ECA6555}"/>
                    </a:ext>
                  </a:extLst>
                </p:cNvPr>
                <p:cNvGrpSpPr/>
                <p:nvPr/>
              </p:nvGrpSpPr>
              <p:grpSpPr>
                <a:xfrm>
                  <a:off x="2168070" y="4996872"/>
                  <a:ext cx="247426" cy="247426"/>
                  <a:chOff x="6420834" y="1699708"/>
                  <a:chExt cx="247426" cy="247426"/>
                </a:xfrm>
              </p:grpSpPr>
              <p:sp>
                <p:nvSpPr>
                  <p:cNvPr id="40" name="Rectangle 39">
                    <a:extLst>
                      <a:ext uri="{FF2B5EF4-FFF2-40B4-BE49-F238E27FC236}">
                        <a16:creationId xmlns:a16="http://schemas.microsoft.com/office/drawing/2014/main" id="{61180B0C-FFFC-C147-670A-0D891643F30A}"/>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a:extLst>
                      <a:ext uri="{FF2B5EF4-FFF2-40B4-BE49-F238E27FC236}">
                        <a16:creationId xmlns:a16="http://schemas.microsoft.com/office/drawing/2014/main" id="{AC7EE62C-2467-3ED8-BB94-056AE5325D83}"/>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2" name="Straight Connector 41">
                    <a:extLst>
                      <a:ext uri="{FF2B5EF4-FFF2-40B4-BE49-F238E27FC236}">
                        <a16:creationId xmlns:a16="http://schemas.microsoft.com/office/drawing/2014/main" id="{A060B05D-DFA0-C772-D232-9B62B70AE75C}"/>
                      </a:ext>
                    </a:extLst>
                  </p:cNvPr>
                  <p:cNvCxnSpPr>
                    <a:cxnSpLocks/>
                    <a:stCxn id="41" idx="1"/>
                    <a:endCxn id="41"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0FB595-6E95-A086-B10D-0B34F4889BEB}"/>
                      </a:ext>
                    </a:extLst>
                  </p:cNvPr>
                  <p:cNvCxnSpPr>
                    <a:cxnSpLocks/>
                    <a:stCxn id="41" idx="3"/>
                    <a:endCxn id="41"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 name="Oval 31">
                <a:extLst>
                  <a:ext uri="{FF2B5EF4-FFF2-40B4-BE49-F238E27FC236}">
                    <a16:creationId xmlns:a16="http://schemas.microsoft.com/office/drawing/2014/main" id="{E078F7C7-04C0-8F26-DF1C-A731F615442B}"/>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2" name="TextBox 11">
              <a:extLst>
                <a:ext uri="{FF2B5EF4-FFF2-40B4-BE49-F238E27FC236}">
                  <a16:creationId xmlns:a16="http://schemas.microsoft.com/office/drawing/2014/main" id="{F85629B3-58D0-8A7A-C658-5C5DEC0CED88}"/>
                </a:ext>
              </a:extLst>
            </p:cNvPr>
            <p:cNvSpPr txBox="1"/>
            <p:nvPr/>
          </p:nvSpPr>
          <p:spPr>
            <a:xfrm>
              <a:off x="1985964" y="1589601"/>
              <a:ext cx="946017" cy="399409"/>
            </a:xfrm>
            <a:prstGeom prst="rect">
              <a:avLst/>
            </a:prstGeom>
            <a:noFill/>
          </p:spPr>
          <p:txBody>
            <a:bodyPr wrap="none" rtlCol="0">
              <a:spAutoFit/>
            </a:bodyPr>
            <a:lstStyle/>
            <a:p>
              <a:r>
                <a:rPr lang="en-US" sz="1400" dirty="0"/>
                <a:t>STATOR</a:t>
              </a:r>
            </a:p>
          </p:txBody>
        </p:sp>
        <p:sp>
          <p:nvSpPr>
            <p:cNvPr id="13" name="TextBox 12">
              <a:extLst>
                <a:ext uri="{FF2B5EF4-FFF2-40B4-BE49-F238E27FC236}">
                  <a16:creationId xmlns:a16="http://schemas.microsoft.com/office/drawing/2014/main" id="{AB9ECD19-BFD4-22A2-FB54-9E811FA887D0}"/>
                </a:ext>
              </a:extLst>
            </p:cNvPr>
            <p:cNvSpPr txBox="1"/>
            <p:nvPr/>
          </p:nvSpPr>
          <p:spPr>
            <a:xfrm>
              <a:off x="2422574" y="4106368"/>
              <a:ext cx="900667" cy="399409"/>
            </a:xfrm>
            <a:prstGeom prst="rect">
              <a:avLst/>
            </a:prstGeom>
            <a:noFill/>
          </p:spPr>
          <p:txBody>
            <a:bodyPr wrap="none" rtlCol="0">
              <a:spAutoFit/>
            </a:bodyPr>
            <a:lstStyle/>
            <a:p>
              <a:r>
                <a:rPr lang="en-US" sz="1400" dirty="0"/>
                <a:t>ROTOR</a:t>
              </a:r>
            </a:p>
          </p:txBody>
        </p:sp>
        <p:sp>
          <p:nvSpPr>
            <p:cNvPr id="14" name="TextBox 13">
              <a:extLst>
                <a:ext uri="{FF2B5EF4-FFF2-40B4-BE49-F238E27FC236}">
                  <a16:creationId xmlns:a16="http://schemas.microsoft.com/office/drawing/2014/main" id="{4D296A79-18D3-7FC6-8BD7-D1AF272B0982}"/>
                </a:ext>
              </a:extLst>
            </p:cNvPr>
            <p:cNvSpPr txBox="1"/>
            <p:nvPr/>
          </p:nvSpPr>
          <p:spPr>
            <a:xfrm>
              <a:off x="3117065" y="1260266"/>
              <a:ext cx="351979" cy="399409"/>
            </a:xfrm>
            <a:prstGeom prst="rect">
              <a:avLst/>
            </a:prstGeom>
            <a:noFill/>
          </p:spPr>
          <p:txBody>
            <a:bodyPr wrap="none" rtlCol="0">
              <a:spAutoFit/>
            </a:bodyPr>
            <a:lstStyle/>
            <a:p>
              <a:r>
                <a:rPr lang="en-US" sz="1400" dirty="0"/>
                <a:t>a</a:t>
              </a:r>
            </a:p>
          </p:txBody>
        </p:sp>
        <p:sp>
          <p:nvSpPr>
            <p:cNvPr id="15" name="TextBox 14">
              <a:extLst>
                <a:ext uri="{FF2B5EF4-FFF2-40B4-BE49-F238E27FC236}">
                  <a16:creationId xmlns:a16="http://schemas.microsoft.com/office/drawing/2014/main" id="{FDD0446C-DFA8-9D21-59B2-113C8BB43E55}"/>
                </a:ext>
              </a:extLst>
            </p:cNvPr>
            <p:cNvSpPr txBox="1"/>
            <p:nvPr/>
          </p:nvSpPr>
          <p:spPr>
            <a:xfrm>
              <a:off x="3109161" y="5216578"/>
              <a:ext cx="410226" cy="399409"/>
            </a:xfrm>
            <a:prstGeom prst="rect">
              <a:avLst/>
            </a:prstGeom>
            <a:noFill/>
          </p:spPr>
          <p:txBody>
            <a:bodyPr wrap="none" rtlCol="0">
              <a:spAutoFit/>
            </a:bodyPr>
            <a:lstStyle/>
            <a:p>
              <a:r>
                <a:rPr lang="en-US" sz="1400" dirty="0"/>
                <a:t>a’</a:t>
              </a:r>
            </a:p>
          </p:txBody>
        </p:sp>
        <p:sp>
          <p:nvSpPr>
            <p:cNvPr id="16" name="TextBox 15">
              <a:extLst>
                <a:ext uri="{FF2B5EF4-FFF2-40B4-BE49-F238E27FC236}">
                  <a16:creationId xmlns:a16="http://schemas.microsoft.com/office/drawing/2014/main" id="{C144F423-B77D-F20F-2A54-EF68FF5E677D}"/>
                </a:ext>
              </a:extLst>
            </p:cNvPr>
            <p:cNvSpPr txBox="1"/>
            <p:nvPr/>
          </p:nvSpPr>
          <p:spPr>
            <a:xfrm>
              <a:off x="4835261" y="4249471"/>
              <a:ext cx="362381" cy="399409"/>
            </a:xfrm>
            <a:prstGeom prst="rect">
              <a:avLst/>
            </a:prstGeom>
            <a:noFill/>
          </p:spPr>
          <p:txBody>
            <a:bodyPr wrap="none" rtlCol="0">
              <a:spAutoFit/>
            </a:bodyPr>
            <a:lstStyle/>
            <a:p>
              <a:r>
                <a:rPr lang="en-US" sz="1400" dirty="0"/>
                <a:t>b</a:t>
              </a:r>
            </a:p>
          </p:txBody>
        </p:sp>
        <p:sp>
          <p:nvSpPr>
            <p:cNvPr id="17" name="TextBox 16">
              <a:extLst>
                <a:ext uri="{FF2B5EF4-FFF2-40B4-BE49-F238E27FC236}">
                  <a16:creationId xmlns:a16="http://schemas.microsoft.com/office/drawing/2014/main" id="{6F2A8833-7DDF-B7E9-5096-70778C0319C9}"/>
                </a:ext>
              </a:extLst>
            </p:cNvPr>
            <p:cNvSpPr txBox="1"/>
            <p:nvPr/>
          </p:nvSpPr>
          <p:spPr>
            <a:xfrm>
              <a:off x="1428184" y="2308441"/>
              <a:ext cx="420628" cy="399409"/>
            </a:xfrm>
            <a:prstGeom prst="rect">
              <a:avLst/>
            </a:prstGeom>
            <a:noFill/>
          </p:spPr>
          <p:txBody>
            <a:bodyPr wrap="none" rtlCol="0">
              <a:spAutoFit/>
            </a:bodyPr>
            <a:lstStyle/>
            <a:p>
              <a:r>
                <a:rPr lang="en-US" sz="1400" dirty="0"/>
                <a:t>b’</a:t>
              </a:r>
            </a:p>
          </p:txBody>
        </p:sp>
        <p:sp>
          <p:nvSpPr>
            <p:cNvPr id="18" name="TextBox 17">
              <a:extLst>
                <a:ext uri="{FF2B5EF4-FFF2-40B4-BE49-F238E27FC236}">
                  <a16:creationId xmlns:a16="http://schemas.microsoft.com/office/drawing/2014/main" id="{79E2F228-264D-8E1C-7364-DC2C21E59F38}"/>
                </a:ext>
              </a:extLst>
            </p:cNvPr>
            <p:cNvSpPr txBox="1"/>
            <p:nvPr/>
          </p:nvSpPr>
          <p:spPr>
            <a:xfrm>
              <a:off x="1428184" y="4249471"/>
              <a:ext cx="337418" cy="399409"/>
            </a:xfrm>
            <a:prstGeom prst="rect">
              <a:avLst/>
            </a:prstGeom>
            <a:noFill/>
          </p:spPr>
          <p:txBody>
            <a:bodyPr wrap="none" rtlCol="0">
              <a:spAutoFit/>
            </a:bodyPr>
            <a:lstStyle/>
            <a:p>
              <a:r>
                <a:rPr lang="en-US" sz="1400" dirty="0"/>
                <a:t>c</a:t>
              </a:r>
            </a:p>
          </p:txBody>
        </p:sp>
        <p:sp>
          <p:nvSpPr>
            <p:cNvPr id="19" name="TextBox 18">
              <a:extLst>
                <a:ext uri="{FF2B5EF4-FFF2-40B4-BE49-F238E27FC236}">
                  <a16:creationId xmlns:a16="http://schemas.microsoft.com/office/drawing/2014/main" id="{78BFAC8E-E9C4-EF47-FF39-33A88A463A93}"/>
                </a:ext>
              </a:extLst>
            </p:cNvPr>
            <p:cNvSpPr txBox="1"/>
            <p:nvPr/>
          </p:nvSpPr>
          <p:spPr>
            <a:xfrm>
              <a:off x="4835261" y="2308441"/>
              <a:ext cx="395665" cy="399409"/>
            </a:xfrm>
            <a:prstGeom prst="rect">
              <a:avLst/>
            </a:prstGeom>
            <a:noFill/>
          </p:spPr>
          <p:txBody>
            <a:bodyPr wrap="none" rtlCol="0">
              <a:spAutoFit/>
            </a:bodyPr>
            <a:lstStyle/>
            <a:p>
              <a:r>
                <a:rPr lang="en-US" sz="1400" dirty="0"/>
                <a:t>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A6671A-536D-CF15-4D0C-B067A5E11724}"/>
                    </a:ext>
                  </a:extLst>
                </p:cNvPr>
                <p:cNvSpPr txBox="1"/>
                <p:nvPr/>
              </p:nvSpPr>
              <p:spPr>
                <a:xfrm rot="1700861">
                  <a:off x="3451837" y="2461976"/>
                  <a:ext cx="474714" cy="399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1400" i="1" smtClean="0">
                            <a:solidFill>
                              <a:sysClr val="windowText" lastClr="000000"/>
                            </a:solidFill>
                            <a:latin typeface="Cambria Math" panose="02040503050406030204" pitchFamily="18" charset="0"/>
                            <a:ea typeface="Cambria Math" panose="02040503050406030204" pitchFamily="18" charset="0"/>
                          </a:rPr>
                          <m:t>𝛷</m:t>
                        </m:r>
                      </m:oMath>
                    </m:oMathPara>
                  </a14:m>
                  <a:endParaRPr lang="en-US" sz="1400" i="1" dirty="0"/>
                </a:p>
              </p:txBody>
            </p:sp>
          </mc:Choice>
          <mc:Fallback xmlns="">
            <p:sp>
              <p:nvSpPr>
                <p:cNvPr id="21" name="TextBox 20">
                  <a:extLst>
                    <a:ext uri="{FF2B5EF4-FFF2-40B4-BE49-F238E27FC236}">
                      <a16:creationId xmlns:a16="http://schemas.microsoft.com/office/drawing/2014/main" id="{99A6671A-536D-CF15-4D0C-B067A5E11724}"/>
                    </a:ext>
                  </a:extLst>
                </p:cNvPr>
                <p:cNvSpPr txBox="1">
                  <a:spLocks noRot="1" noChangeAspect="1" noMove="1" noResize="1" noEditPoints="1" noAdjustHandles="1" noChangeArrowheads="1" noChangeShapeType="1" noTextEdit="1"/>
                </p:cNvSpPr>
                <p:nvPr/>
              </p:nvSpPr>
              <p:spPr>
                <a:xfrm rot="1700861">
                  <a:off x="3451837" y="2461976"/>
                  <a:ext cx="474714" cy="399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4DE4F22-2B81-E48D-019E-47BEF767077C}"/>
                    </a:ext>
                  </a:extLst>
                </p:cNvPr>
                <p:cNvSpPr txBox="1"/>
                <p:nvPr/>
              </p:nvSpPr>
              <p:spPr>
                <a:xfrm>
                  <a:off x="4381631" y="3618800"/>
                  <a:ext cx="467475" cy="421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oMath>
                    </m:oMathPara>
                  </a14:m>
                  <a:endParaRPr lang="en-US" sz="1400" dirty="0"/>
                </a:p>
              </p:txBody>
            </p:sp>
          </mc:Choice>
          <mc:Fallback xmlns="">
            <p:sp>
              <p:nvSpPr>
                <p:cNvPr id="27" name="TextBox 26">
                  <a:extLst>
                    <a:ext uri="{FF2B5EF4-FFF2-40B4-BE49-F238E27FC236}">
                      <a16:creationId xmlns:a16="http://schemas.microsoft.com/office/drawing/2014/main" id="{64DE4F22-2B81-E48D-019E-47BEF767077C}"/>
                    </a:ext>
                  </a:extLst>
                </p:cNvPr>
                <p:cNvSpPr txBox="1">
                  <a:spLocks noRot="1" noChangeAspect="1" noMove="1" noResize="1" noEditPoints="1" noAdjustHandles="1" noChangeArrowheads="1" noChangeShapeType="1" noTextEdit="1"/>
                </p:cNvSpPr>
                <p:nvPr/>
              </p:nvSpPr>
              <p:spPr>
                <a:xfrm>
                  <a:off x="4381631" y="3618800"/>
                  <a:ext cx="467475" cy="421793"/>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0504E36-9307-A63F-85B2-D44D5A7BC9AA}"/>
                </a:ext>
              </a:extLst>
            </p:cNvPr>
            <p:cNvCxnSpPr>
              <a:cxnSpLocks/>
            </p:cNvCxnSpPr>
            <p:nvPr/>
          </p:nvCxnSpPr>
          <p:spPr>
            <a:xfrm flipV="1">
              <a:off x="4409063" y="3610524"/>
              <a:ext cx="110054" cy="2223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6FA14BA-3549-73BF-7FC9-F8CA7EEEB1B5}"/>
                </a:ext>
              </a:extLst>
            </p:cNvPr>
            <p:cNvSpPr txBox="1"/>
            <p:nvPr/>
          </p:nvSpPr>
          <p:spPr>
            <a:xfrm rot="1801202">
              <a:off x="3616461" y="2309482"/>
              <a:ext cx="351979" cy="329513"/>
            </a:xfrm>
            <a:prstGeom prst="rect">
              <a:avLst/>
            </a:prstGeom>
            <a:noFill/>
          </p:spPr>
          <p:txBody>
            <a:bodyPr wrap="none" rtlCol="0">
              <a:spAutoFit/>
            </a:bodyPr>
            <a:lstStyle/>
            <a:p>
              <a:r>
                <a:rPr lang="en-US" sz="1050" dirty="0"/>
                <a:t>N</a:t>
              </a:r>
              <a:endParaRPr lang="en-US" sz="1400" dirty="0"/>
            </a:p>
          </p:txBody>
        </p:sp>
        <p:sp>
          <p:nvSpPr>
            <p:cNvPr id="30" name="TextBox 29">
              <a:extLst>
                <a:ext uri="{FF2B5EF4-FFF2-40B4-BE49-F238E27FC236}">
                  <a16:creationId xmlns:a16="http://schemas.microsoft.com/office/drawing/2014/main" id="{EC003F2C-9719-F3B8-7BB4-A34411CA24E8}"/>
                </a:ext>
              </a:extLst>
            </p:cNvPr>
            <p:cNvSpPr txBox="1"/>
            <p:nvPr/>
          </p:nvSpPr>
          <p:spPr>
            <a:xfrm rot="1801202">
              <a:off x="3427256" y="2699447"/>
              <a:ext cx="320776" cy="329513"/>
            </a:xfrm>
            <a:prstGeom prst="rect">
              <a:avLst/>
            </a:prstGeom>
            <a:noFill/>
          </p:spPr>
          <p:txBody>
            <a:bodyPr wrap="none" rtlCol="0">
              <a:spAutoFit/>
            </a:bodyPr>
            <a:lstStyle/>
            <a:p>
              <a:r>
                <a:rPr lang="en-US" sz="1050" dirty="0"/>
                <a:t>S</a:t>
              </a:r>
              <a:endParaRPr lang="en-US" sz="1400" dirty="0"/>
            </a:p>
          </p:txBody>
        </p:sp>
      </p:grpSp>
    </p:spTree>
    <p:extLst>
      <p:ext uri="{BB962C8B-B14F-4D97-AF65-F5344CB8AC3E}">
        <p14:creationId xmlns:p14="http://schemas.microsoft.com/office/powerpoint/2010/main" val="28114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9C0E-A15A-FF3E-BF50-46108BDE460D}"/>
              </a:ext>
            </a:extLst>
          </p:cNvPr>
          <p:cNvSpPr>
            <a:spLocks noGrp="1"/>
          </p:cNvSpPr>
          <p:nvPr>
            <p:ph type="title"/>
          </p:nvPr>
        </p:nvSpPr>
        <p:spPr/>
        <p:txBody>
          <a:bodyPr>
            <a:normAutofit fontScale="90000"/>
          </a:bodyPr>
          <a:lstStyle/>
          <a:p>
            <a:r>
              <a:rPr lang="en-US" dirty="0"/>
              <a:t>Single-phase model of a synchronous generator</a:t>
            </a:r>
          </a:p>
        </p:txBody>
      </p:sp>
      <p:sp>
        <p:nvSpPr>
          <p:cNvPr id="4" name="Date Placeholder 3">
            <a:extLst>
              <a:ext uri="{FF2B5EF4-FFF2-40B4-BE49-F238E27FC236}">
                <a16:creationId xmlns:a16="http://schemas.microsoft.com/office/drawing/2014/main" id="{225B8550-5DF8-6D4E-A9F3-659CE9E6E76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3A03CE8-597E-CE46-66F7-B2D0A2EA408F}"/>
              </a:ext>
            </a:extLst>
          </p:cNvPr>
          <p:cNvSpPr>
            <a:spLocks noGrp="1"/>
          </p:cNvSpPr>
          <p:nvPr>
            <p:ph type="sldNum" sz="quarter" idx="12"/>
          </p:nvPr>
        </p:nvSpPr>
        <p:spPr/>
        <p:txBody>
          <a:bodyPr/>
          <a:lstStyle/>
          <a:p>
            <a:fld id="{697646A6-6B76-9347-9EA0-ECEE7D8FD72D}" type="slidenum">
              <a:rPr lang="en-US" smtClean="0"/>
              <a:t>79</a:t>
            </a:fld>
            <a:endParaRPr lang="en-US"/>
          </a:p>
        </p:txBody>
      </p:sp>
      <p:grpSp>
        <p:nvGrpSpPr>
          <p:cNvPr id="6" name="Group 5">
            <a:extLst>
              <a:ext uri="{FF2B5EF4-FFF2-40B4-BE49-F238E27FC236}">
                <a16:creationId xmlns:a16="http://schemas.microsoft.com/office/drawing/2014/main" id="{2C46D331-414D-EF39-24CB-7A14134BE5ED}"/>
              </a:ext>
            </a:extLst>
          </p:cNvPr>
          <p:cNvGrpSpPr/>
          <p:nvPr/>
        </p:nvGrpSpPr>
        <p:grpSpPr>
          <a:xfrm>
            <a:off x="2836745" y="1783449"/>
            <a:ext cx="6124856" cy="2827745"/>
            <a:chOff x="2836745" y="1783449"/>
            <a:chExt cx="6124856" cy="282774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B5F76E-DD74-A073-9EF9-9198AD4DBA7E}"/>
                    </a:ext>
                  </a:extLst>
                </p:cNvPr>
                <p:cNvSpPr txBox="1"/>
                <p:nvPr/>
              </p:nvSpPr>
              <p:spPr>
                <a:xfrm>
                  <a:off x="4813192" y="1783449"/>
                  <a:ext cx="458908" cy="430887"/>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𝑆</m:t>
                            </m:r>
                          </m:sub>
                        </m:sSub>
                      </m:oMath>
                    </m:oMathPara>
                  </a14:m>
                  <a:endParaRPr lang="en-US" sz="2000" dirty="0"/>
                </a:p>
              </p:txBody>
            </p:sp>
          </mc:Choice>
          <mc:Fallback xmlns="">
            <p:sp>
              <p:nvSpPr>
                <p:cNvPr id="7" name="TextBox 6">
                  <a:extLst>
                    <a:ext uri="{FF2B5EF4-FFF2-40B4-BE49-F238E27FC236}">
                      <a16:creationId xmlns:a16="http://schemas.microsoft.com/office/drawing/2014/main" id="{8DB8DC48-9624-6448-A1A2-303DFF7BE875}"/>
                    </a:ext>
                  </a:extLst>
                </p:cNvPr>
                <p:cNvSpPr txBox="1">
                  <a:spLocks noRot="1" noChangeAspect="1" noMove="1" noResize="1" noEditPoints="1" noAdjustHandles="1" noChangeArrowheads="1" noChangeShapeType="1" noTextEdit="1"/>
                </p:cNvSpPr>
                <p:nvPr/>
              </p:nvSpPr>
              <p:spPr>
                <a:xfrm>
                  <a:off x="4813192" y="1783449"/>
                  <a:ext cx="458908" cy="430887"/>
                </a:xfrm>
                <a:prstGeom prst="rect">
                  <a:avLst/>
                </a:prstGeom>
                <a:blipFill>
                  <a:blip r:embed="rId2"/>
                  <a:stretch>
                    <a:fillRect l="-18919" r="-5405" b="-17143"/>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3B380B-17CA-E68F-25D7-76AADB9AEAFF}"/>
                    </a:ext>
                  </a:extLst>
                </p:cNvPr>
                <p:cNvSpPr txBox="1"/>
                <p:nvPr/>
              </p:nvSpPr>
              <p:spPr>
                <a:xfrm>
                  <a:off x="6760542" y="1783449"/>
                  <a:ext cx="450893" cy="430887"/>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𝑆</m:t>
                            </m:r>
                          </m:sub>
                        </m:sSub>
                      </m:oMath>
                    </m:oMathPara>
                  </a14:m>
                  <a:endParaRPr lang="en-US" sz="2000" dirty="0"/>
                </a:p>
              </p:txBody>
            </p:sp>
          </mc:Choice>
          <mc:Fallback xmlns="">
            <p:sp>
              <p:nvSpPr>
                <p:cNvPr id="8" name="TextBox 7">
                  <a:extLst>
                    <a:ext uri="{FF2B5EF4-FFF2-40B4-BE49-F238E27FC236}">
                      <a16:creationId xmlns:a16="http://schemas.microsoft.com/office/drawing/2014/main" id="{2730ACEF-FA98-9A47-B33D-39D330709F63}"/>
                    </a:ext>
                  </a:extLst>
                </p:cNvPr>
                <p:cNvSpPr txBox="1">
                  <a:spLocks noRot="1" noChangeAspect="1" noMove="1" noResize="1" noEditPoints="1" noAdjustHandles="1" noChangeArrowheads="1" noChangeShapeType="1" noTextEdit="1"/>
                </p:cNvSpPr>
                <p:nvPr/>
              </p:nvSpPr>
              <p:spPr>
                <a:xfrm>
                  <a:off x="6760542" y="1783449"/>
                  <a:ext cx="450893" cy="430887"/>
                </a:xfrm>
                <a:prstGeom prst="rect">
                  <a:avLst/>
                </a:prstGeom>
                <a:blipFill>
                  <a:blip r:embed="rId3"/>
                  <a:stretch>
                    <a:fillRect l="-16667" r="-8333" b="-17143"/>
                  </a:stretch>
                </a:blipFill>
                <a:ln w="28575">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D9705D8-8318-2FF0-8D48-48A0116E4CE6}"/>
                </a:ext>
              </a:extLst>
            </p:cNvPr>
            <p:cNvGrpSpPr/>
            <p:nvPr/>
          </p:nvGrpSpPr>
          <p:grpSpPr>
            <a:xfrm>
              <a:off x="3528207" y="2733166"/>
              <a:ext cx="772391" cy="1778203"/>
              <a:chOff x="2713849" y="2191350"/>
              <a:chExt cx="555625" cy="1325805"/>
            </a:xfrm>
          </p:grpSpPr>
          <p:grpSp>
            <p:nvGrpSpPr>
              <p:cNvPr id="52" name="Group 4">
                <a:extLst>
                  <a:ext uri="{FF2B5EF4-FFF2-40B4-BE49-F238E27FC236}">
                    <a16:creationId xmlns:a16="http://schemas.microsoft.com/office/drawing/2014/main" id="{1B57859F-7FCC-FB7B-A6B6-D8EAF15C2879}"/>
                  </a:ext>
                </a:extLst>
              </p:cNvPr>
              <p:cNvGrpSpPr>
                <a:grpSpLocks/>
              </p:cNvGrpSpPr>
              <p:nvPr/>
            </p:nvGrpSpPr>
            <p:grpSpPr bwMode="auto">
              <a:xfrm>
                <a:off x="2713849" y="2576440"/>
                <a:ext cx="555625" cy="555625"/>
                <a:chOff x="1774" y="1738"/>
                <a:chExt cx="828" cy="828"/>
              </a:xfrm>
              <a:solidFill>
                <a:schemeClr val="bg1"/>
              </a:solidFill>
            </p:grpSpPr>
            <p:sp>
              <p:nvSpPr>
                <p:cNvPr id="55" name="Oval 5">
                  <a:extLst>
                    <a:ext uri="{FF2B5EF4-FFF2-40B4-BE49-F238E27FC236}">
                      <a16:creationId xmlns:a16="http://schemas.microsoft.com/office/drawing/2014/main" id="{31551E5B-5DFB-E901-D6B4-E584DE59D717}"/>
                    </a:ext>
                  </a:extLst>
                </p:cNvPr>
                <p:cNvSpPr>
                  <a:spLocks noChangeArrowheads="1"/>
                </p:cNvSpPr>
                <p:nvPr/>
              </p:nvSpPr>
              <p:spPr bwMode="auto">
                <a:xfrm>
                  <a:off x="1774" y="1738"/>
                  <a:ext cx="828" cy="828"/>
                </a:xfrm>
                <a:prstGeom prst="ellipse">
                  <a:avLst/>
                </a:pr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56" name="Group 6">
                  <a:extLst>
                    <a:ext uri="{FF2B5EF4-FFF2-40B4-BE49-F238E27FC236}">
                      <a16:creationId xmlns:a16="http://schemas.microsoft.com/office/drawing/2014/main" id="{2E8B2FC2-9A19-18F8-4880-595D4D21BB08}"/>
                    </a:ext>
                  </a:extLst>
                </p:cNvPr>
                <p:cNvGrpSpPr>
                  <a:grpSpLocks/>
                </p:cNvGrpSpPr>
                <p:nvPr/>
              </p:nvGrpSpPr>
              <p:grpSpPr bwMode="auto">
                <a:xfrm flipH="1">
                  <a:off x="1847" y="1955"/>
                  <a:ext cx="685" cy="377"/>
                  <a:chOff x="3846" y="3460"/>
                  <a:chExt cx="600" cy="235"/>
                </a:xfrm>
                <a:grpFill/>
              </p:grpSpPr>
              <p:grpSp>
                <p:nvGrpSpPr>
                  <p:cNvPr id="57" name="Group 7">
                    <a:extLst>
                      <a:ext uri="{FF2B5EF4-FFF2-40B4-BE49-F238E27FC236}">
                        <a16:creationId xmlns:a16="http://schemas.microsoft.com/office/drawing/2014/main" id="{DE10FF4D-0F2A-725E-7322-154030E5AA41}"/>
                      </a:ext>
                    </a:extLst>
                  </p:cNvPr>
                  <p:cNvGrpSpPr>
                    <a:grpSpLocks/>
                  </p:cNvGrpSpPr>
                  <p:nvPr/>
                </p:nvGrpSpPr>
                <p:grpSpPr bwMode="auto">
                  <a:xfrm>
                    <a:off x="3846" y="3572"/>
                    <a:ext cx="302" cy="123"/>
                    <a:chOff x="3846" y="3572"/>
                    <a:chExt cx="302" cy="123"/>
                  </a:xfrm>
                  <a:grpFill/>
                </p:grpSpPr>
                <p:sp>
                  <p:nvSpPr>
                    <p:cNvPr id="61" name="Arc 8">
                      <a:extLst>
                        <a:ext uri="{FF2B5EF4-FFF2-40B4-BE49-F238E27FC236}">
                          <a16:creationId xmlns:a16="http://schemas.microsoft.com/office/drawing/2014/main" id="{9BBD2A9F-A5DC-2363-66A9-7B7AC63FF77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2" name="Arc 9">
                      <a:extLst>
                        <a:ext uri="{FF2B5EF4-FFF2-40B4-BE49-F238E27FC236}">
                          <a16:creationId xmlns:a16="http://schemas.microsoft.com/office/drawing/2014/main" id="{7304F0B5-B29F-644E-AAF7-B73DA7F20A69}"/>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58" name="Group 10">
                    <a:extLst>
                      <a:ext uri="{FF2B5EF4-FFF2-40B4-BE49-F238E27FC236}">
                        <a16:creationId xmlns:a16="http://schemas.microsoft.com/office/drawing/2014/main" id="{7581E80F-BCB0-D71E-336C-3FB9908329FC}"/>
                      </a:ext>
                    </a:extLst>
                  </p:cNvPr>
                  <p:cNvGrpSpPr>
                    <a:grpSpLocks/>
                  </p:cNvGrpSpPr>
                  <p:nvPr/>
                </p:nvGrpSpPr>
                <p:grpSpPr bwMode="auto">
                  <a:xfrm flipV="1">
                    <a:off x="4144" y="3460"/>
                    <a:ext cx="302" cy="123"/>
                    <a:chOff x="3846" y="3572"/>
                    <a:chExt cx="302" cy="123"/>
                  </a:xfrm>
                  <a:grpFill/>
                </p:grpSpPr>
                <p:sp>
                  <p:nvSpPr>
                    <p:cNvPr id="59" name="Arc 11">
                      <a:extLst>
                        <a:ext uri="{FF2B5EF4-FFF2-40B4-BE49-F238E27FC236}">
                          <a16:creationId xmlns:a16="http://schemas.microsoft.com/office/drawing/2014/main" id="{53BE2E7A-1D9D-EC69-AF8E-CFF8973F173B}"/>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0" name="Arc 12">
                      <a:extLst>
                        <a:ext uri="{FF2B5EF4-FFF2-40B4-BE49-F238E27FC236}">
                          <a16:creationId xmlns:a16="http://schemas.microsoft.com/office/drawing/2014/main" id="{F4B8884B-213B-B8DF-4948-244E90A4ECA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grpSp>
          <p:cxnSp>
            <p:nvCxnSpPr>
              <p:cNvPr id="53" name="Straight Connector 52">
                <a:extLst>
                  <a:ext uri="{FF2B5EF4-FFF2-40B4-BE49-F238E27FC236}">
                    <a16:creationId xmlns:a16="http://schemas.microsoft.com/office/drawing/2014/main" id="{A5DE5D18-CDCA-B160-066B-CD155F5ACF84}"/>
                  </a:ext>
                </a:extLst>
              </p:cNvPr>
              <p:cNvCxnSpPr>
                <a:endCxn id="55" idx="0"/>
              </p:cNvCxnSpPr>
              <p:nvPr/>
            </p:nvCxnSpPr>
            <p:spPr>
              <a:xfrm>
                <a:off x="2991662" y="2191350"/>
                <a:ext cx="0" cy="385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0882930-DF72-472C-268B-907E6DBBDCED}"/>
                  </a:ext>
                </a:extLst>
              </p:cNvPr>
              <p:cNvCxnSpPr/>
              <p:nvPr/>
            </p:nvCxnSpPr>
            <p:spPr>
              <a:xfrm>
                <a:off x="2991136" y="3132065"/>
                <a:ext cx="0" cy="385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42855B7C-4A62-EC8D-B461-3270BF55596E}"/>
                </a:ext>
              </a:extLst>
            </p:cNvPr>
            <p:cNvCxnSpPr>
              <a:cxnSpLocks/>
            </p:cNvCxnSpPr>
            <p:nvPr/>
          </p:nvCxnSpPr>
          <p:spPr>
            <a:xfrm>
              <a:off x="3896017" y="4511369"/>
              <a:ext cx="45633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4ED408C-CE9E-CAA5-C047-078BB9C365C9}"/>
                </a:ext>
              </a:extLst>
            </p:cNvPr>
            <p:cNvGrpSpPr/>
            <p:nvPr/>
          </p:nvGrpSpPr>
          <p:grpSpPr>
            <a:xfrm>
              <a:off x="3896017" y="2315347"/>
              <a:ext cx="2219200" cy="423207"/>
              <a:chOff x="3003836" y="1879829"/>
              <a:chExt cx="1596397" cy="315538"/>
            </a:xfrm>
          </p:grpSpPr>
          <p:grpSp>
            <p:nvGrpSpPr>
              <p:cNvPr id="40" name="Group 39">
                <a:extLst>
                  <a:ext uri="{FF2B5EF4-FFF2-40B4-BE49-F238E27FC236}">
                    <a16:creationId xmlns:a16="http://schemas.microsoft.com/office/drawing/2014/main" id="{4BD84C83-B1BF-B5EC-DE96-A8624920F264}"/>
                  </a:ext>
                </a:extLst>
              </p:cNvPr>
              <p:cNvGrpSpPr/>
              <p:nvPr/>
            </p:nvGrpSpPr>
            <p:grpSpPr>
              <a:xfrm>
                <a:off x="3347078" y="1879829"/>
                <a:ext cx="914400" cy="315538"/>
                <a:chOff x="3886200" y="2636088"/>
                <a:chExt cx="914400" cy="315538"/>
              </a:xfrm>
            </p:grpSpPr>
            <p:grpSp>
              <p:nvGrpSpPr>
                <p:cNvPr id="43" name="Group 42">
                  <a:extLst>
                    <a:ext uri="{FF2B5EF4-FFF2-40B4-BE49-F238E27FC236}">
                      <a16:creationId xmlns:a16="http://schemas.microsoft.com/office/drawing/2014/main" id="{EB849285-CC50-08C2-C7C0-9F7FDEB81F4D}"/>
                    </a:ext>
                  </a:extLst>
                </p:cNvPr>
                <p:cNvGrpSpPr/>
                <p:nvPr/>
              </p:nvGrpSpPr>
              <p:grpSpPr>
                <a:xfrm>
                  <a:off x="3886200" y="2636088"/>
                  <a:ext cx="304800" cy="315538"/>
                  <a:chOff x="3886200" y="2667000"/>
                  <a:chExt cx="304800" cy="315538"/>
                </a:xfrm>
              </p:grpSpPr>
              <p:cxnSp>
                <p:nvCxnSpPr>
                  <p:cNvPr id="50" name="Straight Connector 49">
                    <a:extLst>
                      <a:ext uri="{FF2B5EF4-FFF2-40B4-BE49-F238E27FC236}">
                        <a16:creationId xmlns:a16="http://schemas.microsoft.com/office/drawing/2014/main" id="{13EA79AF-C808-ED95-EAAF-E8DB907A5050}"/>
                      </a:ext>
                    </a:extLst>
                  </p:cNvPr>
                  <p:cNvCxnSpPr/>
                  <p:nvPr/>
                </p:nvCxnSpPr>
                <p:spPr>
                  <a:xfrm flipV="1">
                    <a:off x="3886200" y="2682456"/>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6133C22-0962-D2B7-1870-1892B3343A42}"/>
                      </a:ext>
                    </a:extLst>
                  </p:cNvPr>
                  <p:cNvCxnSpPr>
                    <a:cxnSpLocks/>
                  </p:cNvCxnSpPr>
                  <p:nvPr/>
                </p:nvCxnSpPr>
                <p:spPr>
                  <a:xfrm flipH="1" flipV="1">
                    <a:off x="4038600" y="2667000"/>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D5BCDEC8-9846-A95A-7A3C-0F54D6BF3F18}"/>
                    </a:ext>
                  </a:extLst>
                </p:cNvPr>
                <p:cNvGrpSpPr/>
                <p:nvPr/>
              </p:nvGrpSpPr>
              <p:grpSpPr>
                <a:xfrm>
                  <a:off x="4191000" y="2636088"/>
                  <a:ext cx="304800" cy="315538"/>
                  <a:chOff x="3886200" y="2667000"/>
                  <a:chExt cx="304800" cy="315538"/>
                </a:xfrm>
              </p:grpSpPr>
              <p:cxnSp>
                <p:nvCxnSpPr>
                  <p:cNvPr id="48" name="Straight Connector 47">
                    <a:extLst>
                      <a:ext uri="{FF2B5EF4-FFF2-40B4-BE49-F238E27FC236}">
                        <a16:creationId xmlns:a16="http://schemas.microsoft.com/office/drawing/2014/main" id="{8EFF4807-E630-CC0E-1C66-21BA410AC4D8}"/>
                      </a:ext>
                    </a:extLst>
                  </p:cNvPr>
                  <p:cNvCxnSpPr/>
                  <p:nvPr/>
                </p:nvCxnSpPr>
                <p:spPr>
                  <a:xfrm flipV="1">
                    <a:off x="3886200" y="2682456"/>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991BE35-502E-216B-ED0D-81817DFA8918}"/>
                      </a:ext>
                    </a:extLst>
                  </p:cNvPr>
                  <p:cNvCxnSpPr>
                    <a:cxnSpLocks/>
                  </p:cNvCxnSpPr>
                  <p:nvPr/>
                </p:nvCxnSpPr>
                <p:spPr>
                  <a:xfrm flipH="1" flipV="1">
                    <a:off x="4038600" y="2667000"/>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16C16FF5-AF4E-56BB-2267-1CA3814A498B}"/>
                    </a:ext>
                  </a:extLst>
                </p:cNvPr>
                <p:cNvGrpSpPr/>
                <p:nvPr/>
              </p:nvGrpSpPr>
              <p:grpSpPr>
                <a:xfrm>
                  <a:off x="4495800" y="2636088"/>
                  <a:ext cx="304800" cy="315538"/>
                  <a:chOff x="3886200" y="2667000"/>
                  <a:chExt cx="304800" cy="315538"/>
                </a:xfrm>
              </p:grpSpPr>
              <p:cxnSp>
                <p:nvCxnSpPr>
                  <p:cNvPr id="46" name="Straight Connector 45">
                    <a:extLst>
                      <a:ext uri="{FF2B5EF4-FFF2-40B4-BE49-F238E27FC236}">
                        <a16:creationId xmlns:a16="http://schemas.microsoft.com/office/drawing/2014/main" id="{750FDD6A-CEA3-1D66-A0A4-8257C6D1F6D3}"/>
                      </a:ext>
                    </a:extLst>
                  </p:cNvPr>
                  <p:cNvCxnSpPr/>
                  <p:nvPr/>
                </p:nvCxnSpPr>
                <p:spPr>
                  <a:xfrm flipV="1">
                    <a:off x="3886200" y="2682456"/>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E06E97B-CF3D-FDB2-0051-F562F90CE7AD}"/>
                      </a:ext>
                    </a:extLst>
                  </p:cNvPr>
                  <p:cNvCxnSpPr>
                    <a:cxnSpLocks/>
                  </p:cNvCxnSpPr>
                  <p:nvPr/>
                </p:nvCxnSpPr>
                <p:spPr>
                  <a:xfrm flipH="1" flipV="1">
                    <a:off x="4038600" y="2667000"/>
                    <a:ext cx="152400" cy="3000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AA3A9CBB-03F0-F53C-6DEB-8AFC16785ECC}"/>
                  </a:ext>
                </a:extLst>
              </p:cNvPr>
              <p:cNvCxnSpPr>
                <a:cxnSpLocks/>
              </p:cNvCxnSpPr>
              <p:nvPr/>
            </p:nvCxnSpPr>
            <p:spPr>
              <a:xfrm>
                <a:off x="3003836" y="2187191"/>
                <a:ext cx="349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51E337B-0360-D1E6-67BD-AEAC6A7BFA9D}"/>
                  </a:ext>
                </a:extLst>
              </p:cNvPr>
              <p:cNvCxnSpPr>
                <a:cxnSpLocks/>
              </p:cNvCxnSpPr>
              <p:nvPr/>
            </p:nvCxnSpPr>
            <p:spPr>
              <a:xfrm>
                <a:off x="4250641" y="2187191"/>
                <a:ext cx="349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47CA179-32C7-C16A-F893-C924E5366B14}"/>
                </a:ext>
              </a:extLst>
            </p:cNvPr>
            <p:cNvGrpSpPr/>
            <p:nvPr/>
          </p:nvGrpSpPr>
          <p:grpSpPr>
            <a:xfrm>
              <a:off x="5756199" y="2346526"/>
              <a:ext cx="2613644" cy="395145"/>
              <a:chOff x="4755808" y="1903076"/>
              <a:chExt cx="1880143" cy="294615"/>
            </a:xfrm>
          </p:grpSpPr>
          <p:grpSp>
            <p:nvGrpSpPr>
              <p:cNvPr id="21" name="Group 229">
                <a:extLst>
                  <a:ext uri="{FF2B5EF4-FFF2-40B4-BE49-F238E27FC236}">
                    <a16:creationId xmlns:a16="http://schemas.microsoft.com/office/drawing/2014/main" id="{7829DAA0-73B5-32C0-3042-EDC5CD3217FF}"/>
                  </a:ext>
                </a:extLst>
              </p:cNvPr>
              <p:cNvGrpSpPr>
                <a:grpSpLocks/>
              </p:cNvGrpSpPr>
              <p:nvPr/>
            </p:nvGrpSpPr>
            <p:grpSpPr bwMode="auto">
              <a:xfrm rot="16200000">
                <a:off x="5453286" y="1546538"/>
                <a:ext cx="294615" cy="1007692"/>
                <a:chOff x="2788" y="1935"/>
                <a:chExt cx="216" cy="843"/>
              </a:xfrm>
            </p:grpSpPr>
            <p:sp>
              <p:nvSpPr>
                <p:cNvPr id="24" name="Freeform 67">
                  <a:extLst>
                    <a:ext uri="{FF2B5EF4-FFF2-40B4-BE49-F238E27FC236}">
                      <a16:creationId xmlns:a16="http://schemas.microsoft.com/office/drawing/2014/main" id="{E242A537-60EF-41F3-B32D-6658A3A888FD}"/>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5" name="Freeform 68">
                  <a:extLst>
                    <a:ext uri="{FF2B5EF4-FFF2-40B4-BE49-F238E27FC236}">
                      <a16:creationId xmlns:a16="http://schemas.microsoft.com/office/drawing/2014/main" id="{3D46F9A8-AEC3-651A-3076-E631755AED5D}"/>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6" name="Freeform 69">
                  <a:extLst>
                    <a:ext uri="{FF2B5EF4-FFF2-40B4-BE49-F238E27FC236}">
                      <a16:creationId xmlns:a16="http://schemas.microsoft.com/office/drawing/2014/main" id="{73CDEF2A-319B-8811-3644-21A6186D2AFD}"/>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7" name="Freeform 70">
                  <a:extLst>
                    <a:ext uri="{FF2B5EF4-FFF2-40B4-BE49-F238E27FC236}">
                      <a16:creationId xmlns:a16="http://schemas.microsoft.com/office/drawing/2014/main" id="{CDA7484F-05F1-777F-3050-F4B1981F2F71}"/>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8" name="Freeform 71">
                  <a:extLst>
                    <a:ext uri="{FF2B5EF4-FFF2-40B4-BE49-F238E27FC236}">
                      <a16:creationId xmlns:a16="http://schemas.microsoft.com/office/drawing/2014/main" id="{7FF5959C-F6B5-0B07-C12A-F7EF892951DE}"/>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9" name="Freeform 72">
                  <a:extLst>
                    <a:ext uri="{FF2B5EF4-FFF2-40B4-BE49-F238E27FC236}">
                      <a16:creationId xmlns:a16="http://schemas.microsoft.com/office/drawing/2014/main" id="{D09AC727-9266-8DA1-7E08-9D7A6638078D}"/>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0" name="Freeform 73">
                  <a:extLst>
                    <a:ext uri="{FF2B5EF4-FFF2-40B4-BE49-F238E27FC236}">
                      <a16:creationId xmlns:a16="http://schemas.microsoft.com/office/drawing/2014/main" id="{6D2E8558-4BBB-9E67-D609-D81073C2488B}"/>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1" name="Freeform 74">
                  <a:extLst>
                    <a:ext uri="{FF2B5EF4-FFF2-40B4-BE49-F238E27FC236}">
                      <a16:creationId xmlns:a16="http://schemas.microsoft.com/office/drawing/2014/main" id="{A23ED258-39CA-7D9F-5F23-D15E316982AF}"/>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2" name="Freeform 105">
                  <a:extLst>
                    <a:ext uri="{FF2B5EF4-FFF2-40B4-BE49-F238E27FC236}">
                      <a16:creationId xmlns:a16="http://schemas.microsoft.com/office/drawing/2014/main" id="{1F3D771C-A6F0-D687-4024-CEADF179C53A}"/>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3" name="Freeform 106">
                  <a:extLst>
                    <a:ext uri="{FF2B5EF4-FFF2-40B4-BE49-F238E27FC236}">
                      <a16:creationId xmlns:a16="http://schemas.microsoft.com/office/drawing/2014/main" id="{0F3BB1AF-FD96-34D0-5145-8CA5FB10AB04}"/>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4" name="Freeform 107">
                  <a:extLst>
                    <a:ext uri="{FF2B5EF4-FFF2-40B4-BE49-F238E27FC236}">
                      <a16:creationId xmlns:a16="http://schemas.microsoft.com/office/drawing/2014/main" id="{787E1CBC-2D5B-52E9-A558-73ABE8C8DCD8}"/>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5" name="Freeform 108">
                  <a:extLst>
                    <a:ext uri="{FF2B5EF4-FFF2-40B4-BE49-F238E27FC236}">
                      <a16:creationId xmlns:a16="http://schemas.microsoft.com/office/drawing/2014/main" id="{15D60139-CC22-00A7-0C9F-91E7CEC23CB1}"/>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6" name="Freeform 109">
                  <a:extLst>
                    <a:ext uri="{FF2B5EF4-FFF2-40B4-BE49-F238E27FC236}">
                      <a16:creationId xmlns:a16="http://schemas.microsoft.com/office/drawing/2014/main" id="{001FE2D9-4D34-4210-C924-AE1A6E1E0FCF}"/>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7" name="Freeform 110">
                  <a:extLst>
                    <a:ext uri="{FF2B5EF4-FFF2-40B4-BE49-F238E27FC236}">
                      <a16:creationId xmlns:a16="http://schemas.microsoft.com/office/drawing/2014/main" id="{A3EA7DD1-586E-D769-57C0-A6809BED504A}"/>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8" name="Freeform 111">
                  <a:extLst>
                    <a:ext uri="{FF2B5EF4-FFF2-40B4-BE49-F238E27FC236}">
                      <a16:creationId xmlns:a16="http://schemas.microsoft.com/office/drawing/2014/main" id="{06875FAE-CDFC-D57E-1275-304B3337BA9D}"/>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9" name="Freeform 112">
                  <a:extLst>
                    <a:ext uri="{FF2B5EF4-FFF2-40B4-BE49-F238E27FC236}">
                      <a16:creationId xmlns:a16="http://schemas.microsoft.com/office/drawing/2014/main" id="{CB594955-07C9-815A-1B4C-D6D17C9D3614}"/>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grpSp>
          <p:cxnSp>
            <p:nvCxnSpPr>
              <p:cNvPr id="22" name="Straight Connector 21">
                <a:extLst>
                  <a:ext uri="{FF2B5EF4-FFF2-40B4-BE49-F238E27FC236}">
                    <a16:creationId xmlns:a16="http://schemas.microsoft.com/office/drawing/2014/main" id="{5E38F588-56DC-B83D-B170-109CAABF29E6}"/>
                  </a:ext>
                </a:extLst>
              </p:cNvPr>
              <p:cNvCxnSpPr>
                <a:cxnSpLocks/>
                <a:endCxn id="13" idx="2"/>
              </p:cNvCxnSpPr>
              <p:nvPr/>
            </p:nvCxnSpPr>
            <p:spPr>
              <a:xfrm>
                <a:off x="6092483" y="2187191"/>
                <a:ext cx="543468" cy="1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E3CBAD9-BAE1-64C7-2E8C-B78512ABC619}"/>
                  </a:ext>
                </a:extLst>
              </p:cNvPr>
              <p:cNvCxnSpPr>
                <a:cxnSpLocks/>
              </p:cNvCxnSpPr>
              <p:nvPr/>
            </p:nvCxnSpPr>
            <p:spPr>
              <a:xfrm>
                <a:off x="4755808" y="2187191"/>
                <a:ext cx="349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40BBE112-A62C-083A-2905-9B37213BB83F}"/>
                </a:ext>
              </a:extLst>
            </p:cNvPr>
            <p:cNvSpPr/>
            <p:nvPr/>
          </p:nvSpPr>
          <p:spPr>
            <a:xfrm>
              <a:off x="8369843" y="2629270"/>
              <a:ext cx="206929" cy="19964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Oval 13">
              <a:extLst>
                <a:ext uri="{FF2B5EF4-FFF2-40B4-BE49-F238E27FC236}">
                  <a16:creationId xmlns:a16="http://schemas.microsoft.com/office/drawing/2014/main" id="{50B62766-14B4-8982-5891-954F07392888}"/>
                </a:ext>
              </a:extLst>
            </p:cNvPr>
            <p:cNvSpPr/>
            <p:nvPr/>
          </p:nvSpPr>
          <p:spPr>
            <a:xfrm>
              <a:off x="8369843" y="4411545"/>
              <a:ext cx="206929" cy="19964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5" name="Straight Arrow Connector 14">
              <a:extLst>
                <a:ext uri="{FF2B5EF4-FFF2-40B4-BE49-F238E27FC236}">
                  <a16:creationId xmlns:a16="http://schemas.microsoft.com/office/drawing/2014/main" id="{427B4D1D-89B0-9AE6-12E8-DF442D336E34}"/>
                </a:ext>
              </a:extLst>
            </p:cNvPr>
            <p:cNvCxnSpPr/>
            <p:nvPr/>
          </p:nvCxnSpPr>
          <p:spPr>
            <a:xfrm>
              <a:off x="7775412" y="2444755"/>
              <a:ext cx="5944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803FD2-6EAB-064D-ED11-7ADA4AE8CCCF}"/>
                    </a:ext>
                  </a:extLst>
                </p:cNvPr>
                <p:cNvSpPr txBox="1"/>
                <p:nvPr/>
              </p:nvSpPr>
              <p:spPr>
                <a:xfrm>
                  <a:off x="7841143" y="1914084"/>
                  <a:ext cx="414088"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𝐼</m:t>
                            </m:r>
                          </m:e>
                        </m:acc>
                      </m:oMath>
                    </m:oMathPara>
                  </a14:m>
                  <a:endParaRPr lang="en-US" sz="2800" dirty="0"/>
                </a:p>
              </p:txBody>
            </p:sp>
          </mc:Choice>
          <mc:Fallback xmlns="">
            <p:sp>
              <p:nvSpPr>
                <p:cNvPr id="16" name="TextBox 15">
                  <a:extLst>
                    <a:ext uri="{FF2B5EF4-FFF2-40B4-BE49-F238E27FC236}">
                      <a16:creationId xmlns:a16="http://schemas.microsoft.com/office/drawing/2014/main" id="{A23385AC-9F49-8345-8663-3633AB8E5C2C}"/>
                    </a:ext>
                  </a:extLst>
                </p:cNvPr>
                <p:cNvSpPr txBox="1">
                  <a:spLocks noRot="1" noChangeAspect="1" noMove="1" noResize="1" noEditPoints="1" noAdjustHandles="1" noChangeArrowheads="1" noChangeShapeType="1" noTextEdit="1"/>
                </p:cNvSpPr>
                <p:nvPr/>
              </p:nvSpPr>
              <p:spPr>
                <a:xfrm>
                  <a:off x="7841143" y="1914084"/>
                  <a:ext cx="414088" cy="523221"/>
                </a:xfrm>
                <a:prstGeom prst="rect">
                  <a:avLst/>
                </a:prstGeom>
                <a:blipFill>
                  <a:blip r:embed="rId4"/>
                  <a:stretch>
                    <a:fillRect/>
                  </a:stretch>
                </a:blipFill>
                <a:ln w="28575">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6777301-0F64-CABC-DD49-C1EFE5C5C909}"/>
                </a:ext>
              </a:extLst>
            </p:cNvPr>
            <p:cNvCxnSpPr>
              <a:cxnSpLocks/>
            </p:cNvCxnSpPr>
            <p:nvPr/>
          </p:nvCxnSpPr>
          <p:spPr>
            <a:xfrm flipV="1">
              <a:off x="8473308" y="2949407"/>
              <a:ext cx="0" cy="1345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6E3A76-D61E-664C-ACC2-19D785E906D6}"/>
                    </a:ext>
                  </a:extLst>
                </p:cNvPr>
                <p:cNvSpPr txBox="1"/>
                <p:nvPr/>
              </p:nvSpPr>
              <p:spPr>
                <a:xfrm>
                  <a:off x="8459348" y="3366894"/>
                  <a:ext cx="502253"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𝑉</m:t>
                            </m:r>
                          </m:e>
                        </m:acc>
                      </m:oMath>
                    </m:oMathPara>
                  </a14:m>
                  <a:endParaRPr lang="en-US" sz="2800" dirty="0"/>
                </a:p>
              </p:txBody>
            </p:sp>
          </mc:Choice>
          <mc:Fallback xmlns="">
            <p:sp>
              <p:nvSpPr>
                <p:cNvPr id="18" name="TextBox 17">
                  <a:extLst>
                    <a:ext uri="{FF2B5EF4-FFF2-40B4-BE49-F238E27FC236}">
                      <a16:creationId xmlns:a16="http://schemas.microsoft.com/office/drawing/2014/main" id="{10B2F60B-AB94-BE43-9221-71174EA0C72E}"/>
                    </a:ext>
                  </a:extLst>
                </p:cNvPr>
                <p:cNvSpPr txBox="1">
                  <a:spLocks noRot="1" noChangeAspect="1" noMove="1" noResize="1" noEditPoints="1" noAdjustHandles="1" noChangeArrowheads="1" noChangeShapeType="1" noTextEdit="1"/>
                </p:cNvSpPr>
                <p:nvPr/>
              </p:nvSpPr>
              <p:spPr>
                <a:xfrm>
                  <a:off x="8459348" y="3366894"/>
                  <a:ext cx="502253" cy="523221"/>
                </a:xfrm>
                <a:prstGeom prst="rect">
                  <a:avLst/>
                </a:prstGeom>
                <a:blipFill>
                  <a:blip r:embed="rId5"/>
                  <a:stretch>
                    <a:fillRect/>
                  </a:stretch>
                </a:blipFill>
                <a:ln w="28575">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501749C-049A-FEE1-584F-CB6E8659179A}"/>
                </a:ext>
              </a:extLst>
            </p:cNvPr>
            <p:cNvCxnSpPr>
              <a:cxnSpLocks/>
            </p:cNvCxnSpPr>
            <p:nvPr/>
          </p:nvCxnSpPr>
          <p:spPr>
            <a:xfrm flipV="1">
              <a:off x="3355282" y="2941511"/>
              <a:ext cx="0" cy="1345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00A81B-A2F3-6112-AED0-46412508A10D}"/>
                    </a:ext>
                  </a:extLst>
                </p:cNvPr>
                <p:cNvSpPr txBox="1"/>
                <p:nvPr/>
              </p:nvSpPr>
              <p:spPr>
                <a:xfrm>
                  <a:off x="2836745" y="3358998"/>
                  <a:ext cx="504881"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𝐸</m:t>
                            </m:r>
                          </m:e>
                        </m:acc>
                      </m:oMath>
                    </m:oMathPara>
                  </a14:m>
                  <a:endParaRPr lang="en-US" sz="2800" dirty="0"/>
                </a:p>
              </p:txBody>
            </p:sp>
          </mc:Choice>
          <mc:Fallback xmlns="">
            <p:sp>
              <p:nvSpPr>
                <p:cNvPr id="20" name="TextBox 19">
                  <a:extLst>
                    <a:ext uri="{FF2B5EF4-FFF2-40B4-BE49-F238E27FC236}">
                      <a16:creationId xmlns:a16="http://schemas.microsoft.com/office/drawing/2014/main" id="{22F761DE-0643-2542-9DE7-1013018416E3}"/>
                    </a:ext>
                  </a:extLst>
                </p:cNvPr>
                <p:cNvSpPr txBox="1">
                  <a:spLocks noRot="1" noChangeAspect="1" noMove="1" noResize="1" noEditPoints="1" noAdjustHandles="1" noChangeArrowheads="1" noChangeShapeType="1" noTextEdit="1"/>
                </p:cNvSpPr>
                <p:nvPr/>
              </p:nvSpPr>
              <p:spPr>
                <a:xfrm>
                  <a:off x="2836745" y="3358998"/>
                  <a:ext cx="504881" cy="523221"/>
                </a:xfrm>
                <a:prstGeom prst="rect">
                  <a:avLst/>
                </a:prstGeom>
                <a:blipFill>
                  <a:blip r:embed="rId6"/>
                  <a:stretch>
                    <a:fillRect/>
                  </a:stretch>
                </a:blipFill>
                <a:ln w="28575">
                  <a:noFill/>
                </a:ln>
              </p:spPr>
              <p:txBody>
                <a:bodyPr/>
                <a:lstStyle/>
                <a:p>
                  <a:r>
                    <a:rPr lang="en-US">
                      <a:noFill/>
                    </a:rPr>
                    <a:t> </a:t>
                  </a:r>
                </a:p>
              </p:txBody>
            </p:sp>
          </mc:Fallback>
        </mc:AlternateContent>
      </p:grpSp>
    </p:spTree>
    <p:extLst>
      <p:ext uri="{BB962C8B-B14F-4D97-AF65-F5344CB8AC3E}">
        <p14:creationId xmlns:p14="http://schemas.microsoft.com/office/powerpoint/2010/main" val="235888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Group 250">
            <a:extLst>
              <a:ext uri="{FF2B5EF4-FFF2-40B4-BE49-F238E27FC236}">
                <a16:creationId xmlns:a16="http://schemas.microsoft.com/office/drawing/2014/main" id="{A161E0CA-691C-BA13-BFF0-936D3873E694}"/>
              </a:ext>
            </a:extLst>
          </p:cNvPr>
          <p:cNvGrpSpPr/>
          <p:nvPr/>
        </p:nvGrpSpPr>
        <p:grpSpPr>
          <a:xfrm>
            <a:off x="1858959" y="1844378"/>
            <a:ext cx="3307562" cy="3356433"/>
            <a:chOff x="811228" y="2408922"/>
            <a:chExt cx="3307562" cy="3356433"/>
          </a:xfrm>
        </p:grpSpPr>
        <p:sp>
          <p:nvSpPr>
            <p:cNvPr id="185" name="Oval 184">
              <a:extLst>
                <a:ext uri="{FF2B5EF4-FFF2-40B4-BE49-F238E27FC236}">
                  <a16:creationId xmlns:a16="http://schemas.microsoft.com/office/drawing/2014/main" id="{DC1E47E4-9C90-6429-B030-BFA2C32FE344}"/>
                </a:ext>
              </a:extLst>
            </p:cNvPr>
            <p:cNvSpPr/>
            <p:nvPr/>
          </p:nvSpPr>
          <p:spPr>
            <a:xfrm>
              <a:off x="1348042" y="2970171"/>
              <a:ext cx="2233935" cy="223393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A3E84C46-5D8A-BA78-AA71-9701D9DE5CF8}"/>
                </a:ext>
              </a:extLst>
            </p:cNvPr>
            <p:cNvGrpSpPr/>
            <p:nvPr/>
          </p:nvGrpSpPr>
          <p:grpSpPr>
            <a:xfrm>
              <a:off x="1558455" y="3154766"/>
              <a:ext cx="1779985" cy="1848502"/>
              <a:chOff x="1558455" y="3154766"/>
              <a:chExt cx="1779985" cy="1848502"/>
            </a:xfrm>
          </p:grpSpPr>
          <p:grpSp>
            <p:nvGrpSpPr>
              <p:cNvPr id="186" name="Group 185">
                <a:extLst>
                  <a:ext uri="{FF2B5EF4-FFF2-40B4-BE49-F238E27FC236}">
                    <a16:creationId xmlns:a16="http://schemas.microsoft.com/office/drawing/2014/main" id="{B0EE2BC3-1354-6ED7-5472-A95CF24DDEBE}"/>
                  </a:ext>
                </a:extLst>
              </p:cNvPr>
              <p:cNvGrpSpPr/>
              <p:nvPr/>
            </p:nvGrpSpPr>
            <p:grpSpPr>
              <a:xfrm>
                <a:off x="1563350" y="3154766"/>
                <a:ext cx="1775090" cy="540760"/>
                <a:chOff x="7190784" y="2239775"/>
                <a:chExt cx="1775090" cy="540760"/>
              </a:xfrm>
            </p:grpSpPr>
            <p:sp>
              <p:nvSpPr>
                <p:cNvPr id="187" name="Rectangle 186">
                  <a:extLst>
                    <a:ext uri="{FF2B5EF4-FFF2-40B4-BE49-F238E27FC236}">
                      <a16:creationId xmlns:a16="http://schemas.microsoft.com/office/drawing/2014/main" id="{20D01AD8-9FB7-3704-EBE5-377A0D1686B7}"/>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188" name="Rectangle 187">
                  <a:extLst>
                    <a:ext uri="{FF2B5EF4-FFF2-40B4-BE49-F238E27FC236}">
                      <a16:creationId xmlns:a16="http://schemas.microsoft.com/office/drawing/2014/main" id="{CC79EA2B-0F91-4835-C7AE-AEA5C0E25ADB}"/>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nvGrpSpPr>
              <p:cNvPr id="189" name="Group 188">
                <a:extLst>
                  <a:ext uri="{FF2B5EF4-FFF2-40B4-BE49-F238E27FC236}">
                    <a16:creationId xmlns:a16="http://schemas.microsoft.com/office/drawing/2014/main" id="{57BB5080-C0BF-813A-2697-42C89B8C4DAB}"/>
                  </a:ext>
                </a:extLst>
              </p:cNvPr>
              <p:cNvGrpSpPr/>
              <p:nvPr/>
            </p:nvGrpSpPr>
            <p:grpSpPr>
              <a:xfrm>
                <a:off x="1558455" y="4462508"/>
                <a:ext cx="1775090" cy="540760"/>
                <a:chOff x="7190784" y="2239775"/>
                <a:chExt cx="1775090" cy="540760"/>
              </a:xfrm>
            </p:grpSpPr>
            <p:sp>
              <p:nvSpPr>
                <p:cNvPr id="190" name="Rectangle 189">
                  <a:extLst>
                    <a:ext uri="{FF2B5EF4-FFF2-40B4-BE49-F238E27FC236}">
                      <a16:creationId xmlns:a16="http://schemas.microsoft.com/office/drawing/2014/main" id="{A9DB824D-89BC-6F55-0FDE-65C4A60B29FE}"/>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191" name="Rectangle 190">
                  <a:extLst>
                    <a:ext uri="{FF2B5EF4-FFF2-40B4-BE49-F238E27FC236}">
                      <a16:creationId xmlns:a16="http://schemas.microsoft.com/office/drawing/2014/main" id="{40B298BC-CCA0-C040-E9E6-04C066998A79}"/>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sp>
          <p:nvSpPr>
            <p:cNvPr id="249" name="Rectangle 248">
              <a:extLst>
                <a:ext uri="{FF2B5EF4-FFF2-40B4-BE49-F238E27FC236}">
                  <a16:creationId xmlns:a16="http://schemas.microsoft.com/office/drawing/2014/main" id="{AFDB2086-51A4-2AAB-19AC-F46496B779CA}"/>
                </a:ext>
              </a:extLst>
            </p:cNvPr>
            <p:cNvSpPr/>
            <p:nvPr/>
          </p:nvSpPr>
          <p:spPr>
            <a:xfrm>
              <a:off x="1111939" y="3375289"/>
              <a:ext cx="991255" cy="1493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50" name="Rectangle 249">
              <a:extLst>
                <a:ext uri="{FF2B5EF4-FFF2-40B4-BE49-F238E27FC236}">
                  <a16:creationId xmlns:a16="http://schemas.microsoft.com/office/drawing/2014/main" id="{3950F796-8267-4417-F11C-016C6E9CD810}"/>
                </a:ext>
              </a:extLst>
            </p:cNvPr>
            <p:cNvSpPr/>
            <p:nvPr/>
          </p:nvSpPr>
          <p:spPr>
            <a:xfrm>
              <a:off x="2796240" y="3365432"/>
              <a:ext cx="991255" cy="1493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nvGrpSpPr>
            <p:cNvPr id="184" name="Group 183">
              <a:extLst>
                <a:ext uri="{FF2B5EF4-FFF2-40B4-BE49-F238E27FC236}">
                  <a16:creationId xmlns:a16="http://schemas.microsoft.com/office/drawing/2014/main" id="{A26D9C4A-8922-DC9A-AA93-C8E8D74A6319}"/>
                </a:ext>
              </a:extLst>
            </p:cNvPr>
            <p:cNvGrpSpPr/>
            <p:nvPr/>
          </p:nvGrpSpPr>
          <p:grpSpPr>
            <a:xfrm>
              <a:off x="811228" y="2408922"/>
              <a:ext cx="3307562" cy="3356433"/>
              <a:chOff x="811228" y="2408922"/>
              <a:chExt cx="3307562" cy="3356433"/>
            </a:xfrm>
          </p:grpSpPr>
          <p:grpSp>
            <p:nvGrpSpPr>
              <p:cNvPr id="89" name="Group 88">
                <a:extLst>
                  <a:ext uri="{FF2B5EF4-FFF2-40B4-BE49-F238E27FC236}">
                    <a16:creationId xmlns:a16="http://schemas.microsoft.com/office/drawing/2014/main" id="{4205CE99-7246-05F9-E140-945B129681B2}"/>
                  </a:ext>
                </a:extLst>
              </p:cNvPr>
              <p:cNvGrpSpPr/>
              <p:nvPr/>
            </p:nvGrpSpPr>
            <p:grpSpPr>
              <a:xfrm>
                <a:off x="811228" y="2426324"/>
                <a:ext cx="3307562" cy="3307563"/>
                <a:chOff x="1129883" y="1282849"/>
                <a:chExt cx="4292301" cy="4292301"/>
              </a:xfrm>
            </p:grpSpPr>
            <p:grpSp>
              <p:nvGrpSpPr>
                <p:cNvPr id="110" name="Group 109">
                  <a:extLst>
                    <a:ext uri="{FF2B5EF4-FFF2-40B4-BE49-F238E27FC236}">
                      <a16:creationId xmlns:a16="http://schemas.microsoft.com/office/drawing/2014/main" id="{244CC757-0FBD-812F-DE04-4D519768C397}"/>
                    </a:ext>
                  </a:extLst>
                </p:cNvPr>
                <p:cNvGrpSpPr/>
                <p:nvPr/>
              </p:nvGrpSpPr>
              <p:grpSpPr>
                <a:xfrm>
                  <a:off x="1129883" y="1282849"/>
                  <a:ext cx="4292301" cy="4292301"/>
                  <a:chOff x="151983" y="1272216"/>
                  <a:chExt cx="4292301" cy="4292301"/>
                </a:xfrm>
              </p:grpSpPr>
              <p:sp>
                <p:nvSpPr>
                  <p:cNvPr id="112" name="Donut 111">
                    <a:extLst>
                      <a:ext uri="{FF2B5EF4-FFF2-40B4-BE49-F238E27FC236}">
                        <a16:creationId xmlns:a16="http://schemas.microsoft.com/office/drawing/2014/main" id="{954D488E-7880-3D57-0C3C-5FBE0D91FE44}"/>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113" name="Group 112">
                    <a:extLst>
                      <a:ext uri="{FF2B5EF4-FFF2-40B4-BE49-F238E27FC236}">
                        <a16:creationId xmlns:a16="http://schemas.microsoft.com/office/drawing/2014/main" id="{363114FD-E62B-2FF4-63CC-9C72832A4E44}"/>
                      </a:ext>
                    </a:extLst>
                  </p:cNvPr>
                  <p:cNvGrpSpPr/>
                  <p:nvPr/>
                </p:nvGrpSpPr>
                <p:grpSpPr>
                  <a:xfrm>
                    <a:off x="2174420" y="1593932"/>
                    <a:ext cx="247426" cy="247426"/>
                    <a:chOff x="5862918" y="1699708"/>
                    <a:chExt cx="247426" cy="247426"/>
                  </a:xfrm>
                </p:grpSpPr>
                <p:sp>
                  <p:nvSpPr>
                    <p:cNvPr id="137" name="Rectangle 136">
                      <a:extLst>
                        <a:ext uri="{FF2B5EF4-FFF2-40B4-BE49-F238E27FC236}">
                          <a16:creationId xmlns:a16="http://schemas.microsoft.com/office/drawing/2014/main" id="{A4233661-D339-D88E-1B3A-E38008AFDE99}"/>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8" name="Oval 137">
                      <a:extLst>
                        <a:ext uri="{FF2B5EF4-FFF2-40B4-BE49-F238E27FC236}">
                          <a16:creationId xmlns:a16="http://schemas.microsoft.com/office/drawing/2014/main" id="{D7F1F772-BF0A-C69D-CC23-F4EE384DF795}"/>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9" name="Oval 138">
                      <a:extLst>
                        <a:ext uri="{FF2B5EF4-FFF2-40B4-BE49-F238E27FC236}">
                          <a16:creationId xmlns:a16="http://schemas.microsoft.com/office/drawing/2014/main" id="{DA404651-15D7-D51A-5087-ED40213D354C}"/>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4" name="Group 113">
                    <a:extLst>
                      <a:ext uri="{FF2B5EF4-FFF2-40B4-BE49-F238E27FC236}">
                        <a16:creationId xmlns:a16="http://schemas.microsoft.com/office/drawing/2014/main" id="{BAB8DD93-CCBF-C230-D6BF-3FD2BCA8D3FE}"/>
                      </a:ext>
                    </a:extLst>
                  </p:cNvPr>
                  <p:cNvGrpSpPr/>
                  <p:nvPr/>
                </p:nvGrpSpPr>
                <p:grpSpPr>
                  <a:xfrm rot="1784619">
                    <a:off x="711142" y="2444697"/>
                    <a:ext cx="247426" cy="247426"/>
                    <a:chOff x="6420834" y="1699708"/>
                    <a:chExt cx="247426" cy="247426"/>
                  </a:xfrm>
                </p:grpSpPr>
                <p:sp>
                  <p:nvSpPr>
                    <p:cNvPr id="133" name="Rectangle 132">
                      <a:extLst>
                        <a:ext uri="{FF2B5EF4-FFF2-40B4-BE49-F238E27FC236}">
                          <a16:creationId xmlns:a16="http://schemas.microsoft.com/office/drawing/2014/main" id="{E42D2197-156F-370A-9B03-8F409719FFE0}"/>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4" name="Oval 133">
                      <a:extLst>
                        <a:ext uri="{FF2B5EF4-FFF2-40B4-BE49-F238E27FC236}">
                          <a16:creationId xmlns:a16="http://schemas.microsoft.com/office/drawing/2014/main" id="{2B1FF910-0F26-17A0-DCAF-7149A10F784B}"/>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5" name="Straight Connector 134">
                      <a:extLst>
                        <a:ext uri="{FF2B5EF4-FFF2-40B4-BE49-F238E27FC236}">
                          <a16:creationId xmlns:a16="http://schemas.microsoft.com/office/drawing/2014/main" id="{2B67C663-C0EA-7EAC-EC36-DF2F897AF3D6}"/>
                        </a:ext>
                      </a:extLst>
                    </p:cNvPr>
                    <p:cNvCxnSpPr>
                      <a:stCxn id="134" idx="1"/>
                      <a:endCxn id="134"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8AF9BCA-7BD7-4CB7-7DFA-D5CCAE8F0600}"/>
                        </a:ext>
                      </a:extLst>
                    </p:cNvPr>
                    <p:cNvCxnSpPr>
                      <a:cxnSpLocks/>
                      <a:stCxn id="134" idx="3"/>
                      <a:endCxn id="134"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5E88A54-082F-1D59-CD55-9011C3E47F9B}"/>
                      </a:ext>
                    </a:extLst>
                  </p:cNvPr>
                  <p:cNvGrpSpPr/>
                  <p:nvPr/>
                </p:nvGrpSpPr>
                <p:grpSpPr>
                  <a:xfrm rot="3538267">
                    <a:off x="700874" y="4147862"/>
                    <a:ext cx="247426" cy="247426"/>
                    <a:chOff x="5862918" y="1699708"/>
                    <a:chExt cx="247426" cy="247426"/>
                  </a:xfrm>
                </p:grpSpPr>
                <p:sp>
                  <p:nvSpPr>
                    <p:cNvPr id="130" name="Rectangle 129">
                      <a:extLst>
                        <a:ext uri="{FF2B5EF4-FFF2-40B4-BE49-F238E27FC236}">
                          <a16:creationId xmlns:a16="http://schemas.microsoft.com/office/drawing/2014/main" id="{23BA323E-CF9F-8FE2-277C-15DDD4106B4D}"/>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1" name="Oval 130">
                      <a:extLst>
                        <a:ext uri="{FF2B5EF4-FFF2-40B4-BE49-F238E27FC236}">
                          <a16:creationId xmlns:a16="http://schemas.microsoft.com/office/drawing/2014/main" id="{419842DB-F187-A954-CD9C-D7460506965F}"/>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2" name="Oval 131">
                      <a:extLst>
                        <a:ext uri="{FF2B5EF4-FFF2-40B4-BE49-F238E27FC236}">
                          <a16:creationId xmlns:a16="http://schemas.microsoft.com/office/drawing/2014/main" id="{6D705507-B163-920D-0499-08649DCA7617}"/>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6" name="Group 115">
                    <a:extLst>
                      <a:ext uri="{FF2B5EF4-FFF2-40B4-BE49-F238E27FC236}">
                        <a16:creationId xmlns:a16="http://schemas.microsoft.com/office/drawing/2014/main" id="{97F6CE7D-517B-3984-95A0-004F4F7B1705}"/>
                      </a:ext>
                    </a:extLst>
                  </p:cNvPr>
                  <p:cNvGrpSpPr/>
                  <p:nvPr/>
                </p:nvGrpSpPr>
                <p:grpSpPr>
                  <a:xfrm rot="17987922">
                    <a:off x="3643712" y="4149328"/>
                    <a:ext cx="247426" cy="247426"/>
                    <a:chOff x="5862918" y="1699708"/>
                    <a:chExt cx="247426" cy="247426"/>
                  </a:xfrm>
                </p:grpSpPr>
                <p:sp>
                  <p:nvSpPr>
                    <p:cNvPr id="127" name="Rectangle 126">
                      <a:extLst>
                        <a:ext uri="{FF2B5EF4-FFF2-40B4-BE49-F238E27FC236}">
                          <a16:creationId xmlns:a16="http://schemas.microsoft.com/office/drawing/2014/main" id="{74733A88-A290-1FBB-4E4F-30B37E6F766A}"/>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8" name="Oval 127">
                      <a:extLst>
                        <a:ext uri="{FF2B5EF4-FFF2-40B4-BE49-F238E27FC236}">
                          <a16:creationId xmlns:a16="http://schemas.microsoft.com/office/drawing/2014/main" id="{9072D418-B8DA-0F34-8993-512F68DA19B0}"/>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9" name="Oval 128">
                      <a:extLst>
                        <a:ext uri="{FF2B5EF4-FFF2-40B4-BE49-F238E27FC236}">
                          <a16:creationId xmlns:a16="http://schemas.microsoft.com/office/drawing/2014/main" id="{28950532-1ECD-6005-D211-6DB6F6FD5A9B}"/>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7" name="Group 116">
                    <a:extLst>
                      <a:ext uri="{FF2B5EF4-FFF2-40B4-BE49-F238E27FC236}">
                        <a16:creationId xmlns:a16="http://schemas.microsoft.com/office/drawing/2014/main" id="{BCADF00A-42CF-0991-5F9D-BC208008B8E5}"/>
                      </a:ext>
                    </a:extLst>
                  </p:cNvPr>
                  <p:cNvGrpSpPr/>
                  <p:nvPr/>
                </p:nvGrpSpPr>
                <p:grpSpPr>
                  <a:xfrm rot="3568848">
                    <a:off x="3644276" y="2436447"/>
                    <a:ext cx="247426" cy="247426"/>
                    <a:chOff x="6420834" y="1699708"/>
                    <a:chExt cx="247426" cy="247426"/>
                  </a:xfrm>
                </p:grpSpPr>
                <p:sp>
                  <p:nvSpPr>
                    <p:cNvPr id="123" name="Rectangle 122">
                      <a:extLst>
                        <a:ext uri="{FF2B5EF4-FFF2-40B4-BE49-F238E27FC236}">
                          <a16:creationId xmlns:a16="http://schemas.microsoft.com/office/drawing/2014/main" id="{F4068DEA-22B1-E796-916C-3671FA8E2636}"/>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4" name="Oval 123">
                      <a:extLst>
                        <a:ext uri="{FF2B5EF4-FFF2-40B4-BE49-F238E27FC236}">
                          <a16:creationId xmlns:a16="http://schemas.microsoft.com/office/drawing/2014/main" id="{5DD4430B-F751-EA9A-083D-609B667DC01C}"/>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Connector 124">
                      <a:extLst>
                        <a:ext uri="{FF2B5EF4-FFF2-40B4-BE49-F238E27FC236}">
                          <a16:creationId xmlns:a16="http://schemas.microsoft.com/office/drawing/2014/main" id="{786F53D8-7EC5-D446-ABD2-483F90AB7CD6}"/>
                        </a:ext>
                      </a:extLst>
                    </p:cNvPr>
                    <p:cNvCxnSpPr>
                      <a:stCxn id="124" idx="1"/>
                      <a:endCxn id="124"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2846A0A-5A89-975C-9712-4CA8B400D1C5}"/>
                        </a:ext>
                      </a:extLst>
                    </p:cNvPr>
                    <p:cNvCxnSpPr>
                      <a:cxnSpLocks/>
                      <a:stCxn id="124" idx="3"/>
                      <a:endCxn id="124"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104AA17B-E99C-77FB-1F13-B96AA5492DA8}"/>
                      </a:ext>
                    </a:extLst>
                  </p:cNvPr>
                  <p:cNvGrpSpPr/>
                  <p:nvPr/>
                </p:nvGrpSpPr>
                <p:grpSpPr>
                  <a:xfrm>
                    <a:off x="2168070" y="4996872"/>
                    <a:ext cx="247426" cy="247426"/>
                    <a:chOff x="6420834" y="1699708"/>
                    <a:chExt cx="247426" cy="247426"/>
                  </a:xfrm>
                </p:grpSpPr>
                <p:sp>
                  <p:nvSpPr>
                    <p:cNvPr id="119" name="Rectangle 118">
                      <a:extLst>
                        <a:ext uri="{FF2B5EF4-FFF2-40B4-BE49-F238E27FC236}">
                          <a16:creationId xmlns:a16="http://schemas.microsoft.com/office/drawing/2014/main" id="{CBB07D03-2AA5-5B17-13BA-5806414D1897}"/>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a:extLst>
                        <a:ext uri="{FF2B5EF4-FFF2-40B4-BE49-F238E27FC236}">
                          <a16:creationId xmlns:a16="http://schemas.microsoft.com/office/drawing/2014/main" id="{31357A99-A996-4301-3739-D4A354F4E9B4}"/>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Connector 120">
                      <a:extLst>
                        <a:ext uri="{FF2B5EF4-FFF2-40B4-BE49-F238E27FC236}">
                          <a16:creationId xmlns:a16="http://schemas.microsoft.com/office/drawing/2014/main" id="{6AE382F0-A559-1839-3DA7-203D8C7AF3A0}"/>
                        </a:ext>
                      </a:extLst>
                    </p:cNvPr>
                    <p:cNvCxnSpPr>
                      <a:stCxn id="120" idx="1"/>
                      <a:endCxn id="120"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019EF03-D93B-2112-E265-2CE1F887945B}"/>
                        </a:ext>
                      </a:extLst>
                    </p:cNvPr>
                    <p:cNvCxnSpPr>
                      <a:cxnSpLocks/>
                      <a:stCxn id="120" idx="3"/>
                      <a:endCxn id="120"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1" name="Oval 110">
                  <a:extLst>
                    <a:ext uri="{FF2B5EF4-FFF2-40B4-BE49-F238E27FC236}">
                      <a16:creationId xmlns:a16="http://schemas.microsoft.com/office/drawing/2014/main" id="{6DE5A108-71C0-19B6-FD04-7C6657F6F4BA}"/>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3" name="TextBox 92">
                <a:extLst>
                  <a:ext uri="{FF2B5EF4-FFF2-40B4-BE49-F238E27FC236}">
                    <a16:creationId xmlns:a16="http://schemas.microsoft.com/office/drawing/2014/main" id="{AA258123-606F-B509-76DE-F5F7CB4B0F3F}"/>
                  </a:ext>
                </a:extLst>
              </p:cNvPr>
              <p:cNvSpPr txBox="1"/>
              <p:nvPr/>
            </p:nvSpPr>
            <p:spPr>
              <a:xfrm>
                <a:off x="2342511" y="2408922"/>
                <a:ext cx="271228" cy="307777"/>
              </a:xfrm>
              <a:prstGeom prst="rect">
                <a:avLst/>
              </a:prstGeom>
              <a:noFill/>
            </p:spPr>
            <p:txBody>
              <a:bodyPr wrap="none" rtlCol="0">
                <a:spAutoFit/>
              </a:bodyPr>
              <a:lstStyle/>
              <a:p>
                <a:r>
                  <a:rPr lang="en-US" sz="1400" dirty="0"/>
                  <a:t>a</a:t>
                </a:r>
              </a:p>
            </p:txBody>
          </p:sp>
          <p:sp>
            <p:nvSpPr>
              <p:cNvPr id="94" name="TextBox 93">
                <a:extLst>
                  <a:ext uri="{FF2B5EF4-FFF2-40B4-BE49-F238E27FC236}">
                    <a16:creationId xmlns:a16="http://schemas.microsoft.com/office/drawing/2014/main" id="{998197A5-6BA1-9FB1-47E1-9677D343BD4A}"/>
                  </a:ext>
                </a:extLst>
              </p:cNvPr>
              <p:cNvSpPr txBox="1"/>
              <p:nvPr/>
            </p:nvSpPr>
            <p:spPr>
              <a:xfrm>
                <a:off x="2336420" y="5457578"/>
                <a:ext cx="316112" cy="307777"/>
              </a:xfrm>
              <a:prstGeom prst="rect">
                <a:avLst/>
              </a:prstGeom>
              <a:noFill/>
            </p:spPr>
            <p:txBody>
              <a:bodyPr wrap="none" rtlCol="0">
                <a:spAutoFit/>
              </a:bodyPr>
              <a:lstStyle/>
              <a:p>
                <a:r>
                  <a:rPr lang="en-US" sz="1400" dirty="0"/>
                  <a:t>a’</a:t>
                </a:r>
              </a:p>
            </p:txBody>
          </p:sp>
          <p:sp>
            <p:nvSpPr>
              <p:cNvPr id="95" name="TextBox 94">
                <a:extLst>
                  <a:ext uri="{FF2B5EF4-FFF2-40B4-BE49-F238E27FC236}">
                    <a16:creationId xmlns:a16="http://schemas.microsoft.com/office/drawing/2014/main" id="{9042C1EA-3AF9-5638-2904-2022547BEF54}"/>
                  </a:ext>
                </a:extLst>
              </p:cNvPr>
              <p:cNvSpPr txBox="1"/>
              <p:nvPr/>
            </p:nvSpPr>
            <p:spPr>
              <a:xfrm>
                <a:off x="3666519" y="4712345"/>
                <a:ext cx="279244" cy="307777"/>
              </a:xfrm>
              <a:prstGeom prst="rect">
                <a:avLst/>
              </a:prstGeom>
              <a:noFill/>
            </p:spPr>
            <p:txBody>
              <a:bodyPr wrap="none" rtlCol="0">
                <a:spAutoFit/>
              </a:bodyPr>
              <a:lstStyle/>
              <a:p>
                <a:r>
                  <a:rPr lang="en-US" sz="1400" dirty="0"/>
                  <a:t>b</a:t>
                </a:r>
              </a:p>
            </p:txBody>
          </p:sp>
          <p:sp>
            <p:nvSpPr>
              <p:cNvPr id="96" name="TextBox 95">
                <a:extLst>
                  <a:ext uri="{FF2B5EF4-FFF2-40B4-BE49-F238E27FC236}">
                    <a16:creationId xmlns:a16="http://schemas.microsoft.com/office/drawing/2014/main" id="{BF76E44B-32C4-5DE5-720A-4368FB63F8C8}"/>
                  </a:ext>
                </a:extLst>
              </p:cNvPr>
              <p:cNvSpPr txBox="1"/>
              <p:nvPr/>
            </p:nvSpPr>
            <p:spPr>
              <a:xfrm>
                <a:off x="1041093" y="3216625"/>
                <a:ext cx="324128" cy="307777"/>
              </a:xfrm>
              <a:prstGeom prst="rect">
                <a:avLst/>
              </a:prstGeom>
              <a:noFill/>
            </p:spPr>
            <p:txBody>
              <a:bodyPr wrap="none" rtlCol="0">
                <a:spAutoFit/>
              </a:bodyPr>
              <a:lstStyle/>
              <a:p>
                <a:r>
                  <a:rPr lang="en-US" sz="1400" dirty="0"/>
                  <a:t>b’</a:t>
                </a:r>
              </a:p>
            </p:txBody>
          </p:sp>
          <p:sp>
            <p:nvSpPr>
              <p:cNvPr id="97" name="TextBox 96">
                <a:extLst>
                  <a:ext uri="{FF2B5EF4-FFF2-40B4-BE49-F238E27FC236}">
                    <a16:creationId xmlns:a16="http://schemas.microsoft.com/office/drawing/2014/main" id="{0D8A0C57-F9BE-3446-44D7-2A93D8E7B54C}"/>
                  </a:ext>
                </a:extLst>
              </p:cNvPr>
              <p:cNvSpPr txBox="1"/>
              <p:nvPr/>
            </p:nvSpPr>
            <p:spPr>
              <a:xfrm>
                <a:off x="1041093" y="4712345"/>
                <a:ext cx="260008" cy="307777"/>
              </a:xfrm>
              <a:prstGeom prst="rect">
                <a:avLst/>
              </a:prstGeom>
              <a:noFill/>
            </p:spPr>
            <p:txBody>
              <a:bodyPr wrap="none" rtlCol="0">
                <a:spAutoFit/>
              </a:bodyPr>
              <a:lstStyle/>
              <a:p>
                <a:r>
                  <a:rPr lang="en-US" sz="1400" dirty="0"/>
                  <a:t>c</a:t>
                </a:r>
              </a:p>
            </p:txBody>
          </p:sp>
          <p:sp>
            <p:nvSpPr>
              <p:cNvPr id="98" name="TextBox 97">
                <a:extLst>
                  <a:ext uri="{FF2B5EF4-FFF2-40B4-BE49-F238E27FC236}">
                    <a16:creationId xmlns:a16="http://schemas.microsoft.com/office/drawing/2014/main" id="{912841C3-50EA-E1F3-C981-9C4AEAC99158}"/>
                  </a:ext>
                </a:extLst>
              </p:cNvPr>
              <p:cNvSpPr txBox="1"/>
              <p:nvPr/>
            </p:nvSpPr>
            <p:spPr>
              <a:xfrm>
                <a:off x="3666519" y="3216625"/>
                <a:ext cx="304892" cy="307777"/>
              </a:xfrm>
              <a:prstGeom prst="rect">
                <a:avLst/>
              </a:prstGeom>
              <a:noFill/>
            </p:spPr>
            <p:txBody>
              <a:bodyPr wrap="none" rtlCol="0">
                <a:spAutoFit/>
              </a:bodyPr>
              <a:lstStyle/>
              <a:p>
                <a:r>
                  <a:rPr lang="en-US" sz="1400" dirty="0"/>
                  <a:t>c’</a:t>
                </a:r>
              </a:p>
            </p:txBody>
          </p:sp>
        </p:grpSp>
        <p:sp>
          <p:nvSpPr>
            <p:cNvPr id="193" name="TextBox 192">
              <a:extLst>
                <a:ext uri="{FF2B5EF4-FFF2-40B4-BE49-F238E27FC236}">
                  <a16:creationId xmlns:a16="http://schemas.microsoft.com/office/drawing/2014/main" id="{1B08A551-4BE0-A8AC-16B8-1D771E610060}"/>
                </a:ext>
              </a:extLst>
            </p:cNvPr>
            <p:cNvSpPr txBox="1"/>
            <p:nvPr/>
          </p:nvSpPr>
          <p:spPr>
            <a:xfrm>
              <a:off x="2298135" y="3014197"/>
              <a:ext cx="333746" cy="369332"/>
            </a:xfrm>
            <a:prstGeom prst="rect">
              <a:avLst/>
            </a:prstGeom>
            <a:noFill/>
          </p:spPr>
          <p:txBody>
            <a:bodyPr wrap="none" rtlCol="0">
              <a:spAutoFit/>
            </a:bodyPr>
            <a:lstStyle/>
            <a:p>
              <a:r>
                <a:rPr lang="en-US" dirty="0"/>
                <a:t>N</a:t>
              </a:r>
            </a:p>
          </p:txBody>
        </p:sp>
        <p:sp>
          <p:nvSpPr>
            <p:cNvPr id="194" name="TextBox 193">
              <a:extLst>
                <a:ext uri="{FF2B5EF4-FFF2-40B4-BE49-F238E27FC236}">
                  <a16:creationId xmlns:a16="http://schemas.microsoft.com/office/drawing/2014/main" id="{49C7FA18-62C3-5A56-7F0D-0E64222003B3}"/>
                </a:ext>
              </a:extLst>
            </p:cNvPr>
            <p:cNvSpPr txBox="1"/>
            <p:nvPr/>
          </p:nvSpPr>
          <p:spPr>
            <a:xfrm>
              <a:off x="2295372" y="4756434"/>
              <a:ext cx="290464" cy="369332"/>
            </a:xfrm>
            <a:prstGeom prst="rect">
              <a:avLst/>
            </a:prstGeom>
            <a:noFill/>
          </p:spPr>
          <p:txBody>
            <a:bodyPr wrap="none" rtlCol="0">
              <a:spAutoFit/>
            </a:bodyPr>
            <a:lstStyle/>
            <a:p>
              <a:r>
                <a:rPr lang="en-US" dirty="0"/>
                <a:t>S</a:t>
              </a:r>
            </a:p>
          </p:txBody>
        </p:sp>
      </p:grpSp>
      <p:sp>
        <p:nvSpPr>
          <p:cNvPr id="9" name="Title 8">
            <a:extLst>
              <a:ext uri="{FF2B5EF4-FFF2-40B4-BE49-F238E27FC236}">
                <a16:creationId xmlns:a16="http://schemas.microsoft.com/office/drawing/2014/main" id="{6C8D7C57-6B81-2BFC-568D-9C6180F6A806}"/>
              </a:ext>
            </a:extLst>
          </p:cNvPr>
          <p:cNvSpPr>
            <a:spLocks noGrp="1"/>
          </p:cNvSpPr>
          <p:nvPr>
            <p:ph type="title"/>
          </p:nvPr>
        </p:nvSpPr>
        <p:spPr/>
        <p:txBody>
          <a:bodyPr/>
          <a:lstStyle/>
          <a:p>
            <a:r>
              <a:rPr lang="en-US" dirty="0"/>
              <a:t>Number of magnetic poles</a:t>
            </a:r>
          </a:p>
        </p:txBody>
      </p:sp>
      <p:sp>
        <p:nvSpPr>
          <p:cNvPr id="4" name="Date Placeholder 3">
            <a:extLst>
              <a:ext uri="{FF2B5EF4-FFF2-40B4-BE49-F238E27FC236}">
                <a16:creationId xmlns:a16="http://schemas.microsoft.com/office/drawing/2014/main" id="{1351B8D4-FC3A-E2E4-C2CA-504D8B8E0A25}"/>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87A4C21-E4AC-2149-54CE-D49AE8512E80}"/>
              </a:ext>
            </a:extLst>
          </p:cNvPr>
          <p:cNvSpPr>
            <a:spLocks noGrp="1"/>
          </p:cNvSpPr>
          <p:nvPr>
            <p:ph type="sldNum" sz="quarter" idx="12"/>
          </p:nvPr>
        </p:nvSpPr>
        <p:spPr/>
        <p:txBody>
          <a:bodyPr/>
          <a:lstStyle/>
          <a:p>
            <a:fld id="{697646A6-6B76-9347-9EA0-ECEE7D8FD72D}" type="slidenum">
              <a:rPr lang="en-US" smtClean="0"/>
              <a:t>8</a:t>
            </a:fld>
            <a:endParaRPr lang="en-US"/>
          </a:p>
        </p:txBody>
      </p:sp>
      <p:sp>
        <p:nvSpPr>
          <p:cNvPr id="252" name="TextBox 251">
            <a:extLst>
              <a:ext uri="{FF2B5EF4-FFF2-40B4-BE49-F238E27FC236}">
                <a16:creationId xmlns:a16="http://schemas.microsoft.com/office/drawing/2014/main" id="{3890A955-F9EC-C07E-4144-9886E1B6986F}"/>
              </a:ext>
            </a:extLst>
          </p:cNvPr>
          <p:cNvSpPr txBox="1"/>
          <p:nvPr/>
        </p:nvSpPr>
        <p:spPr>
          <a:xfrm>
            <a:off x="1994379" y="5547025"/>
            <a:ext cx="3062954" cy="646331"/>
          </a:xfrm>
          <a:prstGeom prst="rect">
            <a:avLst/>
          </a:prstGeom>
          <a:noFill/>
        </p:spPr>
        <p:txBody>
          <a:bodyPr wrap="none" rtlCol="0">
            <a:spAutoFit/>
          </a:bodyPr>
          <a:lstStyle/>
          <a:p>
            <a:pPr algn="ctr"/>
            <a:r>
              <a:rPr lang="en-US" dirty="0"/>
              <a:t>Rotor with two magnetic poles</a:t>
            </a:r>
          </a:p>
          <a:p>
            <a:pPr algn="ctr"/>
            <a:r>
              <a:rPr lang="en-US" dirty="0"/>
              <a:t>(or one pole pair)</a:t>
            </a:r>
          </a:p>
        </p:txBody>
      </p:sp>
      <p:grpSp>
        <p:nvGrpSpPr>
          <p:cNvPr id="254" name="Group 253">
            <a:extLst>
              <a:ext uri="{FF2B5EF4-FFF2-40B4-BE49-F238E27FC236}">
                <a16:creationId xmlns:a16="http://schemas.microsoft.com/office/drawing/2014/main" id="{0AC49A75-627F-5E15-FC70-E16BA494DDAB}"/>
              </a:ext>
            </a:extLst>
          </p:cNvPr>
          <p:cNvGrpSpPr/>
          <p:nvPr/>
        </p:nvGrpSpPr>
        <p:grpSpPr>
          <a:xfrm>
            <a:off x="7025480" y="1844378"/>
            <a:ext cx="3307562" cy="4366395"/>
            <a:chOff x="7025480" y="1844378"/>
            <a:chExt cx="3307562" cy="4366395"/>
          </a:xfrm>
        </p:grpSpPr>
        <p:grpSp>
          <p:nvGrpSpPr>
            <p:cNvPr id="198" name="Group 197">
              <a:extLst>
                <a:ext uri="{FF2B5EF4-FFF2-40B4-BE49-F238E27FC236}">
                  <a16:creationId xmlns:a16="http://schemas.microsoft.com/office/drawing/2014/main" id="{F8F466B5-8092-D46B-C0B3-1E643E95E8D2}"/>
                </a:ext>
              </a:extLst>
            </p:cNvPr>
            <p:cNvGrpSpPr/>
            <p:nvPr/>
          </p:nvGrpSpPr>
          <p:grpSpPr>
            <a:xfrm>
              <a:off x="7025480" y="1844378"/>
              <a:ext cx="3307562" cy="3356433"/>
              <a:chOff x="811228" y="2408922"/>
              <a:chExt cx="3307562" cy="3356433"/>
            </a:xfrm>
          </p:grpSpPr>
          <p:sp>
            <p:nvSpPr>
              <p:cNvPr id="199" name="Oval 198">
                <a:extLst>
                  <a:ext uri="{FF2B5EF4-FFF2-40B4-BE49-F238E27FC236}">
                    <a16:creationId xmlns:a16="http://schemas.microsoft.com/office/drawing/2014/main" id="{CA4304D9-226D-268B-9CEB-5D6C09EAE1D3}"/>
                  </a:ext>
                </a:extLst>
              </p:cNvPr>
              <p:cNvSpPr/>
              <p:nvPr/>
            </p:nvSpPr>
            <p:spPr>
              <a:xfrm>
                <a:off x="1348042" y="2970171"/>
                <a:ext cx="2233935" cy="223393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3C182DF9-A5F0-27CB-2176-8132C65A95FA}"/>
                  </a:ext>
                </a:extLst>
              </p:cNvPr>
              <p:cNvGrpSpPr/>
              <p:nvPr/>
            </p:nvGrpSpPr>
            <p:grpSpPr>
              <a:xfrm>
                <a:off x="1558455" y="3154766"/>
                <a:ext cx="1779985" cy="1848502"/>
                <a:chOff x="1558455" y="3154766"/>
                <a:chExt cx="1779985" cy="1848502"/>
              </a:xfrm>
            </p:grpSpPr>
            <p:grpSp>
              <p:nvGrpSpPr>
                <p:cNvPr id="243" name="Group 242">
                  <a:extLst>
                    <a:ext uri="{FF2B5EF4-FFF2-40B4-BE49-F238E27FC236}">
                      <a16:creationId xmlns:a16="http://schemas.microsoft.com/office/drawing/2014/main" id="{C316FD08-D5B3-883D-6EB2-79AFBC956204}"/>
                    </a:ext>
                  </a:extLst>
                </p:cNvPr>
                <p:cNvGrpSpPr/>
                <p:nvPr/>
              </p:nvGrpSpPr>
              <p:grpSpPr>
                <a:xfrm>
                  <a:off x="1563350" y="3154766"/>
                  <a:ext cx="1775090" cy="540760"/>
                  <a:chOff x="7190784" y="2239775"/>
                  <a:chExt cx="1775090" cy="540760"/>
                </a:xfrm>
              </p:grpSpPr>
              <p:sp>
                <p:nvSpPr>
                  <p:cNvPr id="247" name="Rectangle 246">
                    <a:extLst>
                      <a:ext uri="{FF2B5EF4-FFF2-40B4-BE49-F238E27FC236}">
                        <a16:creationId xmlns:a16="http://schemas.microsoft.com/office/drawing/2014/main" id="{FC709E73-0B4C-C04E-54E2-D355BB5206F9}"/>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48" name="Rectangle 247">
                    <a:extLst>
                      <a:ext uri="{FF2B5EF4-FFF2-40B4-BE49-F238E27FC236}">
                        <a16:creationId xmlns:a16="http://schemas.microsoft.com/office/drawing/2014/main" id="{CC354381-7ED4-031F-6749-F61BD16EBDD7}"/>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nvGrpSpPr>
                <p:cNvPr id="244" name="Group 243">
                  <a:extLst>
                    <a:ext uri="{FF2B5EF4-FFF2-40B4-BE49-F238E27FC236}">
                      <a16:creationId xmlns:a16="http://schemas.microsoft.com/office/drawing/2014/main" id="{D1007151-7413-6520-6AD4-F04F19B82AE7}"/>
                    </a:ext>
                  </a:extLst>
                </p:cNvPr>
                <p:cNvGrpSpPr/>
                <p:nvPr/>
              </p:nvGrpSpPr>
              <p:grpSpPr>
                <a:xfrm>
                  <a:off x="1558455" y="4462508"/>
                  <a:ext cx="1775090" cy="540760"/>
                  <a:chOff x="7190784" y="2239775"/>
                  <a:chExt cx="1775090" cy="540760"/>
                </a:xfrm>
              </p:grpSpPr>
              <p:sp>
                <p:nvSpPr>
                  <p:cNvPr id="245" name="Rectangle 244">
                    <a:extLst>
                      <a:ext uri="{FF2B5EF4-FFF2-40B4-BE49-F238E27FC236}">
                        <a16:creationId xmlns:a16="http://schemas.microsoft.com/office/drawing/2014/main" id="{10A75BEE-4E6B-D1EB-7947-A5487C54D21B}"/>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46" name="Rectangle 245">
                    <a:extLst>
                      <a:ext uri="{FF2B5EF4-FFF2-40B4-BE49-F238E27FC236}">
                        <a16:creationId xmlns:a16="http://schemas.microsoft.com/office/drawing/2014/main" id="{58393F5C-7311-8F33-BA3D-F8B2D6205754}"/>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grpSp>
            <p:nvGrpSpPr>
              <p:cNvPr id="201" name="Group 200">
                <a:extLst>
                  <a:ext uri="{FF2B5EF4-FFF2-40B4-BE49-F238E27FC236}">
                    <a16:creationId xmlns:a16="http://schemas.microsoft.com/office/drawing/2014/main" id="{59FDCA98-48B0-D6B2-2A5C-16BC81A18852}"/>
                  </a:ext>
                </a:extLst>
              </p:cNvPr>
              <p:cNvGrpSpPr/>
              <p:nvPr/>
            </p:nvGrpSpPr>
            <p:grpSpPr>
              <a:xfrm>
                <a:off x="811228" y="2408922"/>
                <a:ext cx="3307562" cy="3356433"/>
                <a:chOff x="811228" y="2408922"/>
                <a:chExt cx="3307562" cy="3356433"/>
              </a:xfrm>
            </p:grpSpPr>
            <p:grpSp>
              <p:nvGrpSpPr>
                <p:cNvPr id="206" name="Group 205">
                  <a:extLst>
                    <a:ext uri="{FF2B5EF4-FFF2-40B4-BE49-F238E27FC236}">
                      <a16:creationId xmlns:a16="http://schemas.microsoft.com/office/drawing/2014/main" id="{017DCD6C-CA70-31DC-FE52-58C7455BBE45}"/>
                    </a:ext>
                  </a:extLst>
                </p:cNvPr>
                <p:cNvGrpSpPr/>
                <p:nvPr/>
              </p:nvGrpSpPr>
              <p:grpSpPr>
                <a:xfrm>
                  <a:off x="811228" y="2426324"/>
                  <a:ext cx="3307562" cy="3307563"/>
                  <a:chOff x="1129883" y="1282849"/>
                  <a:chExt cx="4292301" cy="4292301"/>
                </a:xfrm>
              </p:grpSpPr>
              <p:grpSp>
                <p:nvGrpSpPr>
                  <p:cNvPr id="213" name="Group 212">
                    <a:extLst>
                      <a:ext uri="{FF2B5EF4-FFF2-40B4-BE49-F238E27FC236}">
                        <a16:creationId xmlns:a16="http://schemas.microsoft.com/office/drawing/2014/main" id="{27FEEBC0-F7A5-AC01-06EC-572B6080CD4D}"/>
                      </a:ext>
                    </a:extLst>
                  </p:cNvPr>
                  <p:cNvGrpSpPr/>
                  <p:nvPr/>
                </p:nvGrpSpPr>
                <p:grpSpPr>
                  <a:xfrm>
                    <a:off x="1129883" y="1282849"/>
                    <a:ext cx="4292301" cy="4292301"/>
                    <a:chOff x="151983" y="1272216"/>
                    <a:chExt cx="4292301" cy="4292301"/>
                  </a:xfrm>
                </p:grpSpPr>
                <p:sp>
                  <p:nvSpPr>
                    <p:cNvPr id="215" name="Donut 214">
                      <a:extLst>
                        <a:ext uri="{FF2B5EF4-FFF2-40B4-BE49-F238E27FC236}">
                          <a16:creationId xmlns:a16="http://schemas.microsoft.com/office/drawing/2014/main" id="{CAAE5E2B-7929-96D5-01EB-CE4399D99DBF}"/>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216" name="Group 215">
                      <a:extLst>
                        <a:ext uri="{FF2B5EF4-FFF2-40B4-BE49-F238E27FC236}">
                          <a16:creationId xmlns:a16="http://schemas.microsoft.com/office/drawing/2014/main" id="{138739FB-78B7-DB1B-ADB8-021D44333100}"/>
                        </a:ext>
                      </a:extLst>
                    </p:cNvPr>
                    <p:cNvGrpSpPr/>
                    <p:nvPr/>
                  </p:nvGrpSpPr>
                  <p:grpSpPr>
                    <a:xfrm>
                      <a:off x="2174420" y="1593932"/>
                      <a:ext cx="247426" cy="247426"/>
                      <a:chOff x="5862918" y="1699708"/>
                      <a:chExt cx="247426" cy="247426"/>
                    </a:xfrm>
                  </p:grpSpPr>
                  <p:sp>
                    <p:nvSpPr>
                      <p:cNvPr id="240" name="Rectangle 239">
                        <a:extLst>
                          <a:ext uri="{FF2B5EF4-FFF2-40B4-BE49-F238E27FC236}">
                            <a16:creationId xmlns:a16="http://schemas.microsoft.com/office/drawing/2014/main" id="{11C746B5-8C00-1966-9A20-80C6A2EFB9A7}"/>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1" name="Oval 240">
                        <a:extLst>
                          <a:ext uri="{FF2B5EF4-FFF2-40B4-BE49-F238E27FC236}">
                            <a16:creationId xmlns:a16="http://schemas.microsoft.com/office/drawing/2014/main" id="{70F039CD-38F2-F356-994F-C4E417873152}"/>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2" name="Oval 241">
                        <a:extLst>
                          <a:ext uri="{FF2B5EF4-FFF2-40B4-BE49-F238E27FC236}">
                            <a16:creationId xmlns:a16="http://schemas.microsoft.com/office/drawing/2014/main" id="{E86D88E8-0CC1-C967-7302-EB3C9AAC1BA5}"/>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17" name="Group 216">
                      <a:extLst>
                        <a:ext uri="{FF2B5EF4-FFF2-40B4-BE49-F238E27FC236}">
                          <a16:creationId xmlns:a16="http://schemas.microsoft.com/office/drawing/2014/main" id="{B20EBC7C-784C-48C9-A022-2F23AB9C8C54}"/>
                        </a:ext>
                      </a:extLst>
                    </p:cNvPr>
                    <p:cNvGrpSpPr/>
                    <p:nvPr/>
                  </p:nvGrpSpPr>
                  <p:grpSpPr>
                    <a:xfrm rot="1784619">
                      <a:off x="711142" y="2444697"/>
                      <a:ext cx="247426" cy="247426"/>
                      <a:chOff x="6420834" y="1699708"/>
                      <a:chExt cx="247426" cy="247426"/>
                    </a:xfrm>
                  </p:grpSpPr>
                  <p:sp>
                    <p:nvSpPr>
                      <p:cNvPr id="236" name="Rectangle 235">
                        <a:extLst>
                          <a:ext uri="{FF2B5EF4-FFF2-40B4-BE49-F238E27FC236}">
                            <a16:creationId xmlns:a16="http://schemas.microsoft.com/office/drawing/2014/main" id="{F05995F8-F72A-2411-A34E-2EA78811A144}"/>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Oval 236">
                        <a:extLst>
                          <a:ext uri="{FF2B5EF4-FFF2-40B4-BE49-F238E27FC236}">
                            <a16:creationId xmlns:a16="http://schemas.microsoft.com/office/drawing/2014/main" id="{C23C6179-52E7-2EB5-D86D-E31C61A991B5}"/>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38" name="Straight Connector 237">
                        <a:extLst>
                          <a:ext uri="{FF2B5EF4-FFF2-40B4-BE49-F238E27FC236}">
                            <a16:creationId xmlns:a16="http://schemas.microsoft.com/office/drawing/2014/main" id="{F894D0C8-74F1-E5C0-1D29-F87139C6CAB2}"/>
                          </a:ext>
                        </a:extLst>
                      </p:cNvPr>
                      <p:cNvCxnSpPr>
                        <a:stCxn id="237" idx="1"/>
                        <a:endCxn id="237"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36B51FB-5736-397E-D817-F9F2AA6263D2}"/>
                          </a:ext>
                        </a:extLst>
                      </p:cNvPr>
                      <p:cNvCxnSpPr>
                        <a:cxnSpLocks/>
                        <a:stCxn id="237" idx="3"/>
                        <a:endCxn id="237"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CD9BC0DF-5137-B299-4731-403675ACC85C}"/>
                        </a:ext>
                      </a:extLst>
                    </p:cNvPr>
                    <p:cNvGrpSpPr/>
                    <p:nvPr/>
                  </p:nvGrpSpPr>
                  <p:grpSpPr>
                    <a:xfrm rot="3538267">
                      <a:off x="700874" y="4147862"/>
                      <a:ext cx="247426" cy="247426"/>
                      <a:chOff x="5862918" y="1699708"/>
                      <a:chExt cx="247426" cy="247426"/>
                    </a:xfrm>
                  </p:grpSpPr>
                  <p:sp>
                    <p:nvSpPr>
                      <p:cNvPr id="233" name="Rectangle 232">
                        <a:extLst>
                          <a:ext uri="{FF2B5EF4-FFF2-40B4-BE49-F238E27FC236}">
                            <a16:creationId xmlns:a16="http://schemas.microsoft.com/office/drawing/2014/main" id="{F7A71CA4-B598-EDC2-BBEF-C60C88911CCB}"/>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4" name="Oval 233">
                        <a:extLst>
                          <a:ext uri="{FF2B5EF4-FFF2-40B4-BE49-F238E27FC236}">
                            <a16:creationId xmlns:a16="http://schemas.microsoft.com/office/drawing/2014/main" id="{B6479869-4D15-4860-F58D-366A2043B739}"/>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5" name="Oval 234">
                        <a:extLst>
                          <a:ext uri="{FF2B5EF4-FFF2-40B4-BE49-F238E27FC236}">
                            <a16:creationId xmlns:a16="http://schemas.microsoft.com/office/drawing/2014/main" id="{3E8A812B-BF82-608C-C95B-C1E590DC0A48}"/>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19" name="Group 218">
                      <a:extLst>
                        <a:ext uri="{FF2B5EF4-FFF2-40B4-BE49-F238E27FC236}">
                          <a16:creationId xmlns:a16="http://schemas.microsoft.com/office/drawing/2014/main" id="{C0568472-A16E-B25E-3F94-D5A0541D4EDD}"/>
                        </a:ext>
                      </a:extLst>
                    </p:cNvPr>
                    <p:cNvGrpSpPr/>
                    <p:nvPr/>
                  </p:nvGrpSpPr>
                  <p:grpSpPr>
                    <a:xfrm rot="17987922">
                      <a:off x="3643712" y="4149328"/>
                      <a:ext cx="247426" cy="247426"/>
                      <a:chOff x="5862918" y="1699708"/>
                      <a:chExt cx="247426" cy="247426"/>
                    </a:xfrm>
                  </p:grpSpPr>
                  <p:sp>
                    <p:nvSpPr>
                      <p:cNvPr id="230" name="Rectangle 229">
                        <a:extLst>
                          <a:ext uri="{FF2B5EF4-FFF2-40B4-BE49-F238E27FC236}">
                            <a16:creationId xmlns:a16="http://schemas.microsoft.com/office/drawing/2014/main" id="{29D41D90-B4A7-E2BF-182E-DA7367CE7836}"/>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1" name="Oval 230">
                        <a:extLst>
                          <a:ext uri="{FF2B5EF4-FFF2-40B4-BE49-F238E27FC236}">
                            <a16:creationId xmlns:a16="http://schemas.microsoft.com/office/drawing/2014/main" id="{C78B600E-55F8-446A-5E9C-FDCECA50A077}"/>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2" name="Oval 231">
                        <a:extLst>
                          <a:ext uri="{FF2B5EF4-FFF2-40B4-BE49-F238E27FC236}">
                            <a16:creationId xmlns:a16="http://schemas.microsoft.com/office/drawing/2014/main" id="{60952EBD-FE93-6B53-C589-847FF7E1B0CD}"/>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20" name="Group 219">
                      <a:extLst>
                        <a:ext uri="{FF2B5EF4-FFF2-40B4-BE49-F238E27FC236}">
                          <a16:creationId xmlns:a16="http://schemas.microsoft.com/office/drawing/2014/main" id="{41A53F59-E494-A074-FD1D-CC3878D401C8}"/>
                        </a:ext>
                      </a:extLst>
                    </p:cNvPr>
                    <p:cNvGrpSpPr/>
                    <p:nvPr/>
                  </p:nvGrpSpPr>
                  <p:grpSpPr>
                    <a:xfrm rot="3568848">
                      <a:off x="3644276" y="2436447"/>
                      <a:ext cx="247426" cy="247426"/>
                      <a:chOff x="6420834" y="1699708"/>
                      <a:chExt cx="247426" cy="247426"/>
                    </a:xfrm>
                  </p:grpSpPr>
                  <p:sp>
                    <p:nvSpPr>
                      <p:cNvPr id="226" name="Rectangle 225">
                        <a:extLst>
                          <a:ext uri="{FF2B5EF4-FFF2-40B4-BE49-F238E27FC236}">
                            <a16:creationId xmlns:a16="http://schemas.microsoft.com/office/drawing/2014/main" id="{3AB283F5-6AB7-EF1D-EB00-058B88506B94}"/>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7" name="Oval 226">
                        <a:extLst>
                          <a:ext uri="{FF2B5EF4-FFF2-40B4-BE49-F238E27FC236}">
                            <a16:creationId xmlns:a16="http://schemas.microsoft.com/office/drawing/2014/main" id="{1B6DCC31-6F96-49EF-CB39-71AD735F2EEA}"/>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8" name="Straight Connector 227">
                        <a:extLst>
                          <a:ext uri="{FF2B5EF4-FFF2-40B4-BE49-F238E27FC236}">
                            <a16:creationId xmlns:a16="http://schemas.microsoft.com/office/drawing/2014/main" id="{7370C8C4-1E04-E04D-C01A-0FA8784E762E}"/>
                          </a:ext>
                        </a:extLst>
                      </p:cNvPr>
                      <p:cNvCxnSpPr>
                        <a:stCxn id="227" idx="1"/>
                        <a:endCxn id="227"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D23BDA0-3EAE-7CE1-5B97-40F3AA08DCBA}"/>
                          </a:ext>
                        </a:extLst>
                      </p:cNvPr>
                      <p:cNvCxnSpPr>
                        <a:cxnSpLocks/>
                        <a:stCxn id="227" idx="3"/>
                        <a:endCxn id="227"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910F3C3A-319B-D1F5-3489-EC2153F97A70}"/>
                        </a:ext>
                      </a:extLst>
                    </p:cNvPr>
                    <p:cNvGrpSpPr/>
                    <p:nvPr/>
                  </p:nvGrpSpPr>
                  <p:grpSpPr>
                    <a:xfrm>
                      <a:off x="2168070" y="4996872"/>
                      <a:ext cx="247426" cy="247426"/>
                      <a:chOff x="6420834" y="1699708"/>
                      <a:chExt cx="247426" cy="247426"/>
                    </a:xfrm>
                  </p:grpSpPr>
                  <p:sp>
                    <p:nvSpPr>
                      <p:cNvPr id="222" name="Rectangle 221">
                        <a:extLst>
                          <a:ext uri="{FF2B5EF4-FFF2-40B4-BE49-F238E27FC236}">
                            <a16:creationId xmlns:a16="http://schemas.microsoft.com/office/drawing/2014/main" id="{8178E238-7C73-A3B2-9C48-76E5DFB2BC48}"/>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3" name="Oval 222">
                        <a:extLst>
                          <a:ext uri="{FF2B5EF4-FFF2-40B4-BE49-F238E27FC236}">
                            <a16:creationId xmlns:a16="http://schemas.microsoft.com/office/drawing/2014/main" id="{51BCBEEB-0DDE-DB48-4C50-D8904E4BF707}"/>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4" name="Straight Connector 223">
                        <a:extLst>
                          <a:ext uri="{FF2B5EF4-FFF2-40B4-BE49-F238E27FC236}">
                            <a16:creationId xmlns:a16="http://schemas.microsoft.com/office/drawing/2014/main" id="{CF30F15C-9379-E1F3-3102-9AA9A78D52DB}"/>
                          </a:ext>
                        </a:extLst>
                      </p:cNvPr>
                      <p:cNvCxnSpPr>
                        <a:stCxn id="223" idx="1"/>
                        <a:endCxn id="223"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DB0C386-C729-6F16-D3A6-54CC3589A161}"/>
                          </a:ext>
                        </a:extLst>
                      </p:cNvPr>
                      <p:cNvCxnSpPr>
                        <a:cxnSpLocks/>
                        <a:stCxn id="223" idx="3"/>
                        <a:endCxn id="223"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4" name="Oval 213">
                    <a:extLst>
                      <a:ext uri="{FF2B5EF4-FFF2-40B4-BE49-F238E27FC236}">
                        <a16:creationId xmlns:a16="http://schemas.microsoft.com/office/drawing/2014/main" id="{A364340D-2651-C8C4-D95E-8860E2E896A1}"/>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7" name="TextBox 206">
                  <a:extLst>
                    <a:ext uri="{FF2B5EF4-FFF2-40B4-BE49-F238E27FC236}">
                      <a16:creationId xmlns:a16="http://schemas.microsoft.com/office/drawing/2014/main" id="{379DD0CC-1289-62CF-D39A-DA983335C93C}"/>
                    </a:ext>
                  </a:extLst>
                </p:cNvPr>
                <p:cNvSpPr txBox="1"/>
                <p:nvPr/>
              </p:nvSpPr>
              <p:spPr>
                <a:xfrm>
                  <a:off x="2342511" y="2408922"/>
                  <a:ext cx="271228" cy="307777"/>
                </a:xfrm>
                <a:prstGeom prst="rect">
                  <a:avLst/>
                </a:prstGeom>
                <a:noFill/>
              </p:spPr>
              <p:txBody>
                <a:bodyPr wrap="none" rtlCol="0">
                  <a:spAutoFit/>
                </a:bodyPr>
                <a:lstStyle/>
                <a:p>
                  <a:r>
                    <a:rPr lang="en-US" sz="1400" dirty="0"/>
                    <a:t>a</a:t>
                  </a:r>
                </a:p>
              </p:txBody>
            </p:sp>
            <p:sp>
              <p:nvSpPr>
                <p:cNvPr id="208" name="TextBox 207">
                  <a:extLst>
                    <a:ext uri="{FF2B5EF4-FFF2-40B4-BE49-F238E27FC236}">
                      <a16:creationId xmlns:a16="http://schemas.microsoft.com/office/drawing/2014/main" id="{E18ADC4F-9107-A9A6-F041-CEDEA3976594}"/>
                    </a:ext>
                  </a:extLst>
                </p:cNvPr>
                <p:cNvSpPr txBox="1"/>
                <p:nvPr/>
              </p:nvSpPr>
              <p:spPr>
                <a:xfrm>
                  <a:off x="2336420" y="5457578"/>
                  <a:ext cx="316112" cy="307777"/>
                </a:xfrm>
                <a:prstGeom prst="rect">
                  <a:avLst/>
                </a:prstGeom>
                <a:noFill/>
              </p:spPr>
              <p:txBody>
                <a:bodyPr wrap="none" rtlCol="0">
                  <a:spAutoFit/>
                </a:bodyPr>
                <a:lstStyle/>
                <a:p>
                  <a:r>
                    <a:rPr lang="en-US" sz="1400" dirty="0"/>
                    <a:t>a’</a:t>
                  </a:r>
                </a:p>
              </p:txBody>
            </p:sp>
            <p:sp>
              <p:nvSpPr>
                <p:cNvPr id="209" name="TextBox 208">
                  <a:extLst>
                    <a:ext uri="{FF2B5EF4-FFF2-40B4-BE49-F238E27FC236}">
                      <a16:creationId xmlns:a16="http://schemas.microsoft.com/office/drawing/2014/main" id="{D3B67D5E-1264-CD84-45DA-28F0ADA01FD0}"/>
                    </a:ext>
                  </a:extLst>
                </p:cNvPr>
                <p:cNvSpPr txBox="1"/>
                <p:nvPr/>
              </p:nvSpPr>
              <p:spPr>
                <a:xfrm>
                  <a:off x="3666519" y="4712345"/>
                  <a:ext cx="279244" cy="307777"/>
                </a:xfrm>
                <a:prstGeom prst="rect">
                  <a:avLst/>
                </a:prstGeom>
                <a:noFill/>
              </p:spPr>
              <p:txBody>
                <a:bodyPr wrap="none" rtlCol="0">
                  <a:spAutoFit/>
                </a:bodyPr>
                <a:lstStyle/>
                <a:p>
                  <a:r>
                    <a:rPr lang="en-US" sz="1400" dirty="0"/>
                    <a:t>b</a:t>
                  </a:r>
                </a:p>
              </p:txBody>
            </p:sp>
            <p:sp>
              <p:nvSpPr>
                <p:cNvPr id="210" name="TextBox 209">
                  <a:extLst>
                    <a:ext uri="{FF2B5EF4-FFF2-40B4-BE49-F238E27FC236}">
                      <a16:creationId xmlns:a16="http://schemas.microsoft.com/office/drawing/2014/main" id="{D342D94A-0CF8-BBD6-D03B-15CD4FAF8801}"/>
                    </a:ext>
                  </a:extLst>
                </p:cNvPr>
                <p:cNvSpPr txBox="1"/>
                <p:nvPr/>
              </p:nvSpPr>
              <p:spPr>
                <a:xfrm>
                  <a:off x="1041093" y="3216625"/>
                  <a:ext cx="324128" cy="307777"/>
                </a:xfrm>
                <a:prstGeom prst="rect">
                  <a:avLst/>
                </a:prstGeom>
                <a:noFill/>
              </p:spPr>
              <p:txBody>
                <a:bodyPr wrap="none" rtlCol="0">
                  <a:spAutoFit/>
                </a:bodyPr>
                <a:lstStyle/>
                <a:p>
                  <a:r>
                    <a:rPr lang="en-US" sz="1400" dirty="0"/>
                    <a:t>b’</a:t>
                  </a:r>
                </a:p>
              </p:txBody>
            </p:sp>
            <p:sp>
              <p:nvSpPr>
                <p:cNvPr id="211" name="TextBox 210">
                  <a:extLst>
                    <a:ext uri="{FF2B5EF4-FFF2-40B4-BE49-F238E27FC236}">
                      <a16:creationId xmlns:a16="http://schemas.microsoft.com/office/drawing/2014/main" id="{0633C05A-01CC-A230-7B84-8FBE3C935503}"/>
                    </a:ext>
                  </a:extLst>
                </p:cNvPr>
                <p:cNvSpPr txBox="1"/>
                <p:nvPr/>
              </p:nvSpPr>
              <p:spPr>
                <a:xfrm>
                  <a:off x="1041093" y="4712345"/>
                  <a:ext cx="260008" cy="307777"/>
                </a:xfrm>
                <a:prstGeom prst="rect">
                  <a:avLst/>
                </a:prstGeom>
                <a:noFill/>
              </p:spPr>
              <p:txBody>
                <a:bodyPr wrap="none" rtlCol="0">
                  <a:spAutoFit/>
                </a:bodyPr>
                <a:lstStyle/>
                <a:p>
                  <a:r>
                    <a:rPr lang="en-US" sz="1400" dirty="0"/>
                    <a:t>c</a:t>
                  </a:r>
                </a:p>
              </p:txBody>
            </p:sp>
            <p:sp>
              <p:nvSpPr>
                <p:cNvPr id="212" name="TextBox 211">
                  <a:extLst>
                    <a:ext uri="{FF2B5EF4-FFF2-40B4-BE49-F238E27FC236}">
                      <a16:creationId xmlns:a16="http://schemas.microsoft.com/office/drawing/2014/main" id="{824C5ED4-CE96-0887-8808-FA3275209D66}"/>
                    </a:ext>
                  </a:extLst>
                </p:cNvPr>
                <p:cNvSpPr txBox="1"/>
                <p:nvPr/>
              </p:nvSpPr>
              <p:spPr>
                <a:xfrm>
                  <a:off x="3666519" y="3216625"/>
                  <a:ext cx="304892" cy="307777"/>
                </a:xfrm>
                <a:prstGeom prst="rect">
                  <a:avLst/>
                </a:prstGeom>
                <a:noFill/>
              </p:spPr>
              <p:txBody>
                <a:bodyPr wrap="none" rtlCol="0">
                  <a:spAutoFit/>
                </a:bodyPr>
                <a:lstStyle/>
                <a:p>
                  <a:r>
                    <a:rPr lang="en-US" sz="1400" dirty="0"/>
                    <a:t>c’</a:t>
                  </a:r>
                </a:p>
              </p:txBody>
            </p:sp>
          </p:grpSp>
          <p:sp>
            <p:nvSpPr>
              <p:cNvPr id="202" name="TextBox 201">
                <a:extLst>
                  <a:ext uri="{FF2B5EF4-FFF2-40B4-BE49-F238E27FC236}">
                    <a16:creationId xmlns:a16="http://schemas.microsoft.com/office/drawing/2014/main" id="{17E13A9C-4E12-0162-AEC3-2D8CBDC00976}"/>
                  </a:ext>
                </a:extLst>
              </p:cNvPr>
              <p:cNvSpPr txBox="1"/>
              <p:nvPr/>
            </p:nvSpPr>
            <p:spPr>
              <a:xfrm>
                <a:off x="2298135" y="3014197"/>
                <a:ext cx="333746" cy="369332"/>
              </a:xfrm>
              <a:prstGeom prst="rect">
                <a:avLst/>
              </a:prstGeom>
              <a:noFill/>
            </p:spPr>
            <p:txBody>
              <a:bodyPr wrap="none" rtlCol="0">
                <a:spAutoFit/>
              </a:bodyPr>
              <a:lstStyle/>
              <a:p>
                <a:r>
                  <a:rPr lang="en-US" dirty="0"/>
                  <a:t>N</a:t>
                </a:r>
              </a:p>
            </p:txBody>
          </p:sp>
          <p:sp>
            <p:nvSpPr>
              <p:cNvPr id="203" name="TextBox 202">
                <a:extLst>
                  <a:ext uri="{FF2B5EF4-FFF2-40B4-BE49-F238E27FC236}">
                    <a16:creationId xmlns:a16="http://schemas.microsoft.com/office/drawing/2014/main" id="{8D89D3BB-8448-9430-652C-41A8F0E02C7E}"/>
                  </a:ext>
                </a:extLst>
              </p:cNvPr>
              <p:cNvSpPr txBox="1"/>
              <p:nvPr/>
            </p:nvSpPr>
            <p:spPr>
              <a:xfrm>
                <a:off x="2295372" y="4756434"/>
                <a:ext cx="333746" cy="369332"/>
              </a:xfrm>
              <a:prstGeom prst="rect">
                <a:avLst/>
              </a:prstGeom>
              <a:noFill/>
            </p:spPr>
            <p:txBody>
              <a:bodyPr wrap="none" rtlCol="0">
                <a:spAutoFit/>
              </a:bodyPr>
              <a:lstStyle/>
              <a:p>
                <a:r>
                  <a:rPr lang="en-US" dirty="0"/>
                  <a:t>N</a:t>
                </a:r>
              </a:p>
            </p:txBody>
          </p:sp>
          <p:sp>
            <p:nvSpPr>
              <p:cNvPr id="204" name="TextBox 203">
                <a:extLst>
                  <a:ext uri="{FF2B5EF4-FFF2-40B4-BE49-F238E27FC236}">
                    <a16:creationId xmlns:a16="http://schemas.microsoft.com/office/drawing/2014/main" id="{B9B2C482-3CF7-2228-FDFD-774C7C5D5D93}"/>
                  </a:ext>
                </a:extLst>
              </p:cNvPr>
              <p:cNvSpPr txBox="1"/>
              <p:nvPr/>
            </p:nvSpPr>
            <p:spPr>
              <a:xfrm>
                <a:off x="1476842" y="3895558"/>
                <a:ext cx="290464" cy="369332"/>
              </a:xfrm>
              <a:prstGeom prst="rect">
                <a:avLst/>
              </a:prstGeom>
              <a:noFill/>
            </p:spPr>
            <p:txBody>
              <a:bodyPr wrap="none" rtlCol="0">
                <a:spAutoFit/>
              </a:bodyPr>
              <a:lstStyle/>
              <a:p>
                <a:r>
                  <a:rPr lang="en-US" dirty="0"/>
                  <a:t>S</a:t>
                </a:r>
              </a:p>
            </p:txBody>
          </p:sp>
          <p:sp>
            <p:nvSpPr>
              <p:cNvPr id="205" name="TextBox 204">
                <a:extLst>
                  <a:ext uri="{FF2B5EF4-FFF2-40B4-BE49-F238E27FC236}">
                    <a16:creationId xmlns:a16="http://schemas.microsoft.com/office/drawing/2014/main" id="{99A4766C-5D72-C801-DE29-2F365C4E0F14}"/>
                  </a:ext>
                </a:extLst>
              </p:cNvPr>
              <p:cNvSpPr txBox="1"/>
              <p:nvPr/>
            </p:nvSpPr>
            <p:spPr>
              <a:xfrm>
                <a:off x="3146485" y="3895051"/>
                <a:ext cx="290464" cy="369332"/>
              </a:xfrm>
              <a:prstGeom prst="rect">
                <a:avLst/>
              </a:prstGeom>
              <a:noFill/>
            </p:spPr>
            <p:txBody>
              <a:bodyPr wrap="none" rtlCol="0">
                <a:spAutoFit/>
              </a:bodyPr>
              <a:lstStyle/>
              <a:p>
                <a:r>
                  <a:rPr lang="en-US" dirty="0"/>
                  <a:t>S</a:t>
                </a:r>
              </a:p>
            </p:txBody>
          </p:sp>
        </p:grpSp>
        <p:sp>
          <p:nvSpPr>
            <p:cNvPr id="253" name="TextBox 252">
              <a:extLst>
                <a:ext uri="{FF2B5EF4-FFF2-40B4-BE49-F238E27FC236}">
                  <a16:creationId xmlns:a16="http://schemas.microsoft.com/office/drawing/2014/main" id="{448A9FCC-9732-2DED-C09D-5F02F7E7A0B2}"/>
                </a:ext>
              </a:extLst>
            </p:cNvPr>
            <p:cNvSpPr txBox="1"/>
            <p:nvPr/>
          </p:nvSpPr>
          <p:spPr>
            <a:xfrm>
              <a:off x="7108859" y="5564442"/>
              <a:ext cx="3090654" cy="646331"/>
            </a:xfrm>
            <a:prstGeom prst="rect">
              <a:avLst/>
            </a:prstGeom>
            <a:noFill/>
          </p:spPr>
          <p:txBody>
            <a:bodyPr wrap="none" rtlCol="0">
              <a:spAutoFit/>
            </a:bodyPr>
            <a:lstStyle/>
            <a:p>
              <a:pPr algn="ctr"/>
              <a:r>
                <a:rPr lang="en-US" dirty="0"/>
                <a:t>Rotor with four magnetic poles</a:t>
              </a:r>
            </a:p>
            <a:p>
              <a:pPr algn="ctr"/>
              <a:r>
                <a:rPr lang="en-US" dirty="0"/>
                <a:t>(or two pole pairs)</a:t>
              </a:r>
            </a:p>
          </p:txBody>
        </p:sp>
      </p:grpSp>
    </p:spTree>
    <p:extLst>
      <p:ext uri="{BB962C8B-B14F-4D97-AF65-F5344CB8AC3E}">
        <p14:creationId xmlns:p14="http://schemas.microsoft.com/office/powerpoint/2010/main" val="130309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9C0E-A15A-FF3E-BF50-46108BDE460D}"/>
              </a:ext>
            </a:extLst>
          </p:cNvPr>
          <p:cNvSpPr>
            <a:spLocks noGrp="1"/>
          </p:cNvSpPr>
          <p:nvPr>
            <p:ph type="title"/>
          </p:nvPr>
        </p:nvSpPr>
        <p:spPr/>
        <p:txBody>
          <a:bodyPr>
            <a:normAutofit fontScale="90000"/>
          </a:bodyPr>
          <a:lstStyle/>
          <a:p>
            <a:r>
              <a:rPr lang="en-US" dirty="0"/>
              <a:t>Single-phase model of a synchronous generator</a:t>
            </a:r>
          </a:p>
        </p:txBody>
      </p:sp>
      <p:sp>
        <p:nvSpPr>
          <p:cNvPr id="4" name="Date Placeholder 3">
            <a:extLst>
              <a:ext uri="{FF2B5EF4-FFF2-40B4-BE49-F238E27FC236}">
                <a16:creationId xmlns:a16="http://schemas.microsoft.com/office/drawing/2014/main" id="{225B8550-5DF8-6D4E-A9F3-659CE9E6E76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3A03CE8-597E-CE46-66F7-B2D0A2EA408F}"/>
              </a:ext>
            </a:extLst>
          </p:cNvPr>
          <p:cNvSpPr>
            <a:spLocks noGrp="1"/>
          </p:cNvSpPr>
          <p:nvPr>
            <p:ph type="sldNum" sz="quarter" idx="12"/>
          </p:nvPr>
        </p:nvSpPr>
        <p:spPr/>
        <p:txBody>
          <a:bodyPr/>
          <a:lstStyle/>
          <a:p>
            <a:fld id="{697646A6-6B76-9347-9EA0-ECEE7D8FD72D}" type="slidenum">
              <a:rPr lang="en-US" smtClean="0"/>
              <a:t>80</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3B380B-17CA-E68F-25D7-76AADB9AEAFF}"/>
                  </a:ext>
                </a:extLst>
              </p:cNvPr>
              <p:cNvSpPr txBox="1"/>
              <p:nvPr/>
            </p:nvSpPr>
            <p:spPr>
              <a:xfrm>
                <a:off x="6760542" y="1783449"/>
                <a:ext cx="450893" cy="430887"/>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𝑆</m:t>
                          </m:r>
                        </m:sub>
                      </m:sSub>
                    </m:oMath>
                  </m:oMathPara>
                </a14:m>
                <a:endParaRPr lang="en-US" sz="2000" dirty="0"/>
              </a:p>
            </p:txBody>
          </p:sp>
        </mc:Choice>
        <mc:Fallback xmlns="">
          <p:sp>
            <p:nvSpPr>
              <p:cNvPr id="8" name="TextBox 7">
                <a:extLst>
                  <a:ext uri="{FF2B5EF4-FFF2-40B4-BE49-F238E27FC236}">
                    <a16:creationId xmlns:a16="http://schemas.microsoft.com/office/drawing/2014/main" id="{2C3B380B-17CA-E68F-25D7-76AADB9AEAFF}"/>
                  </a:ext>
                </a:extLst>
              </p:cNvPr>
              <p:cNvSpPr txBox="1">
                <a:spLocks noRot="1" noChangeAspect="1" noMove="1" noResize="1" noEditPoints="1" noAdjustHandles="1" noChangeArrowheads="1" noChangeShapeType="1" noTextEdit="1"/>
              </p:cNvSpPr>
              <p:nvPr/>
            </p:nvSpPr>
            <p:spPr>
              <a:xfrm>
                <a:off x="6760542" y="1783449"/>
                <a:ext cx="450893" cy="430887"/>
              </a:xfrm>
              <a:prstGeom prst="rect">
                <a:avLst/>
              </a:prstGeom>
              <a:blipFill>
                <a:blip r:embed="rId2"/>
                <a:stretch>
                  <a:fillRect l="-16667" r="-8333" b="-17143"/>
                </a:stretch>
              </a:blipFill>
              <a:ln w="28575">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D9705D8-8318-2FF0-8D48-48A0116E4CE6}"/>
              </a:ext>
            </a:extLst>
          </p:cNvPr>
          <p:cNvGrpSpPr/>
          <p:nvPr/>
        </p:nvGrpSpPr>
        <p:grpSpPr>
          <a:xfrm>
            <a:off x="3528207" y="2733166"/>
            <a:ext cx="772391" cy="1778203"/>
            <a:chOff x="2713849" y="2191350"/>
            <a:chExt cx="555625" cy="1325805"/>
          </a:xfrm>
        </p:grpSpPr>
        <p:grpSp>
          <p:nvGrpSpPr>
            <p:cNvPr id="52" name="Group 4">
              <a:extLst>
                <a:ext uri="{FF2B5EF4-FFF2-40B4-BE49-F238E27FC236}">
                  <a16:creationId xmlns:a16="http://schemas.microsoft.com/office/drawing/2014/main" id="{1B57859F-7FCC-FB7B-A6B6-D8EAF15C2879}"/>
                </a:ext>
              </a:extLst>
            </p:cNvPr>
            <p:cNvGrpSpPr>
              <a:grpSpLocks/>
            </p:cNvGrpSpPr>
            <p:nvPr/>
          </p:nvGrpSpPr>
          <p:grpSpPr bwMode="auto">
            <a:xfrm>
              <a:off x="2713849" y="2576440"/>
              <a:ext cx="555625" cy="555625"/>
              <a:chOff x="1774" y="1738"/>
              <a:chExt cx="828" cy="828"/>
            </a:xfrm>
            <a:solidFill>
              <a:schemeClr val="bg1"/>
            </a:solidFill>
          </p:grpSpPr>
          <p:sp>
            <p:nvSpPr>
              <p:cNvPr id="55" name="Oval 5">
                <a:extLst>
                  <a:ext uri="{FF2B5EF4-FFF2-40B4-BE49-F238E27FC236}">
                    <a16:creationId xmlns:a16="http://schemas.microsoft.com/office/drawing/2014/main" id="{31551E5B-5DFB-E901-D6B4-E584DE59D717}"/>
                  </a:ext>
                </a:extLst>
              </p:cNvPr>
              <p:cNvSpPr>
                <a:spLocks noChangeArrowheads="1"/>
              </p:cNvSpPr>
              <p:nvPr/>
            </p:nvSpPr>
            <p:spPr bwMode="auto">
              <a:xfrm>
                <a:off x="1774" y="1738"/>
                <a:ext cx="828" cy="828"/>
              </a:xfrm>
              <a:prstGeom prst="ellipse">
                <a:avLst/>
              </a:pr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nvGrpSpPr>
              <p:cNvPr id="56" name="Group 6">
                <a:extLst>
                  <a:ext uri="{FF2B5EF4-FFF2-40B4-BE49-F238E27FC236}">
                    <a16:creationId xmlns:a16="http://schemas.microsoft.com/office/drawing/2014/main" id="{2E8B2FC2-9A19-18F8-4880-595D4D21BB08}"/>
                  </a:ext>
                </a:extLst>
              </p:cNvPr>
              <p:cNvGrpSpPr>
                <a:grpSpLocks/>
              </p:cNvGrpSpPr>
              <p:nvPr/>
            </p:nvGrpSpPr>
            <p:grpSpPr bwMode="auto">
              <a:xfrm flipH="1">
                <a:off x="1847" y="1955"/>
                <a:ext cx="685" cy="377"/>
                <a:chOff x="3846" y="3460"/>
                <a:chExt cx="600" cy="235"/>
              </a:xfrm>
              <a:grpFill/>
            </p:grpSpPr>
            <p:grpSp>
              <p:nvGrpSpPr>
                <p:cNvPr id="57" name="Group 7">
                  <a:extLst>
                    <a:ext uri="{FF2B5EF4-FFF2-40B4-BE49-F238E27FC236}">
                      <a16:creationId xmlns:a16="http://schemas.microsoft.com/office/drawing/2014/main" id="{DE10FF4D-0F2A-725E-7322-154030E5AA41}"/>
                    </a:ext>
                  </a:extLst>
                </p:cNvPr>
                <p:cNvGrpSpPr>
                  <a:grpSpLocks/>
                </p:cNvGrpSpPr>
                <p:nvPr/>
              </p:nvGrpSpPr>
              <p:grpSpPr bwMode="auto">
                <a:xfrm>
                  <a:off x="3846" y="3572"/>
                  <a:ext cx="302" cy="123"/>
                  <a:chOff x="3846" y="3572"/>
                  <a:chExt cx="302" cy="123"/>
                </a:xfrm>
                <a:grpFill/>
              </p:grpSpPr>
              <p:sp>
                <p:nvSpPr>
                  <p:cNvPr id="61" name="Arc 8">
                    <a:extLst>
                      <a:ext uri="{FF2B5EF4-FFF2-40B4-BE49-F238E27FC236}">
                        <a16:creationId xmlns:a16="http://schemas.microsoft.com/office/drawing/2014/main" id="{9BBD2A9F-A5DC-2363-66A9-7B7AC63FF77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2" name="Arc 9">
                    <a:extLst>
                      <a:ext uri="{FF2B5EF4-FFF2-40B4-BE49-F238E27FC236}">
                        <a16:creationId xmlns:a16="http://schemas.microsoft.com/office/drawing/2014/main" id="{7304F0B5-B29F-644E-AAF7-B73DA7F20A69}"/>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nvGrpSpPr>
                <p:cNvPr id="58" name="Group 10">
                  <a:extLst>
                    <a:ext uri="{FF2B5EF4-FFF2-40B4-BE49-F238E27FC236}">
                      <a16:creationId xmlns:a16="http://schemas.microsoft.com/office/drawing/2014/main" id="{7581E80F-BCB0-D71E-336C-3FB9908329FC}"/>
                    </a:ext>
                  </a:extLst>
                </p:cNvPr>
                <p:cNvGrpSpPr>
                  <a:grpSpLocks/>
                </p:cNvGrpSpPr>
                <p:nvPr/>
              </p:nvGrpSpPr>
              <p:grpSpPr bwMode="auto">
                <a:xfrm flipV="1">
                  <a:off x="4144" y="3460"/>
                  <a:ext cx="302" cy="123"/>
                  <a:chOff x="3846" y="3572"/>
                  <a:chExt cx="302" cy="123"/>
                </a:xfrm>
                <a:grpFill/>
              </p:grpSpPr>
              <p:sp>
                <p:nvSpPr>
                  <p:cNvPr id="59" name="Arc 11">
                    <a:extLst>
                      <a:ext uri="{FF2B5EF4-FFF2-40B4-BE49-F238E27FC236}">
                        <a16:creationId xmlns:a16="http://schemas.microsoft.com/office/drawing/2014/main" id="{53BE2E7A-1D9D-EC69-AF8E-CFF8973F173B}"/>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sp>
                <p:nvSpPr>
                  <p:cNvPr id="60" name="Arc 12">
                    <a:extLst>
                      <a:ext uri="{FF2B5EF4-FFF2-40B4-BE49-F238E27FC236}">
                        <a16:creationId xmlns:a16="http://schemas.microsoft.com/office/drawing/2014/main" id="{F4B8884B-213B-B8DF-4948-244E90A4ECA1}"/>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800"/>
                  </a:p>
                </p:txBody>
              </p:sp>
            </p:grpSp>
          </p:grpSp>
        </p:grpSp>
        <p:cxnSp>
          <p:nvCxnSpPr>
            <p:cNvPr id="53" name="Straight Connector 52">
              <a:extLst>
                <a:ext uri="{FF2B5EF4-FFF2-40B4-BE49-F238E27FC236}">
                  <a16:creationId xmlns:a16="http://schemas.microsoft.com/office/drawing/2014/main" id="{A5DE5D18-CDCA-B160-066B-CD155F5ACF84}"/>
                </a:ext>
              </a:extLst>
            </p:cNvPr>
            <p:cNvCxnSpPr>
              <a:endCxn id="55" idx="0"/>
            </p:cNvCxnSpPr>
            <p:nvPr/>
          </p:nvCxnSpPr>
          <p:spPr>
            <a:xfrm>
              <a:off x="2991662" y="2191350"/>
              <a:ext cx="0" cy="385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0882930-DF72-472C-268B-907E6DBBDCED}"/>
                </a:ext>
              </a:extLst>
            </p:cNvPr>
            <p:cNvCxnSpPr/>
            <p:nvPr/>
          </p:nvCxnSpPr>
          <p:spPr>
            <a:xfrm>
              <a:off x="2991136" y="3132065"/>
              <a:ext cx="0" cy="385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42855B7C-4A62-EC8D-B461-3270BF55596E}"/>
              </a:ext>
            </a:extLst>
          </p:cNvPr>
          <p:cNvCxnSpPr>
            <a:cxnSpLocks/>
          </p:cNvCxnSpPr>
          <p:nvPr/>
        </p:nvCxnSpPr>
        <p:spPr>
          <a:xfrm>
            <a:off x="3896017" y="4511369"/>
            <a:ext cx="45633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3A9CBB-03F0-F53C-6DEB-8AFC16785ECC}"/>
              </a:ext>
            </a:extLst>
          </p:cNvPr>
          <p:cNvCxnSpPr>
            <a:cxnSpLocks/>
          </p:cNvCxnSpPr>
          <p:nvPr/>
        </p:nvCxnSpPr>
        <p:spPr>
          <a:xfrm>
            <a:off x="3896017" y="2727588"/>
            <a:ext cx="1475122" cy="14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47CA179-32C7-C16A-F893-C924E5366B14}"/>
              </a:ext>
            </a:extLst>
          </p:cNvPr>
          <p:cNvGrpSpPr/>
          <p:nvPr/>
        </p:nvGrpSpPr>
        <p:grpSpPr>
          <a:xfrm>
            <a:off x="4987799" y="2359226"/>
            <a:ext cx="3382044" cy="395145"/>
            <a:chOff x="4755808" y="1903076"/>
            <a:chExt cx="2432897" cy="294615"/>
          </a:xfrm>
        </p:grpSpPr>
        <p:grpSp>
          <p:nvGrpSpPr>
            <p:cNvPr id="21" name="Group 229">
              <a:extLst>
                <a:ext uri="{FF2B5EF4-FFF2-40B4-BE49-F238E27FC236}">
                  <a16:creationId xmlns:a16="http://schemas.microsoft.com/office/drawing/2014/main" id="{7829DAA0-73B5-32C0-3042-EDC5CD3217FF}"/>
                </a:ext>
              </a:extLst>
            </p:cNvPr>
            <p:cNvGrpSpPr>
              <a:grpSpLocks/>
            </p:cNvGrpSpPr>
            <p:nvPr/>
          </p:nvGrpSpPr>
          <p:grpSpPr bwMode="auto">
            <a:xfrm rot="16200000">
              <a:off x="5453286" y="1546538"/>
              <a:ext cx="294615" cy="1007692"/>
              <a:chOff x="2788" y="1935"/>
              <a:chExt cx="216" cy="843"/>
            </a:xfrm>
          </p:grpSpPr>
          <p:sp>
            <p:nvSpPr>
              <p:cNvPr id="24" name="Freeform 67">
                <a:extLst>
                  <a:ext uri="{FF2B5EF4-FFF2-40B4-BE49-F238E27FC236}">
                    <a16:creationId xmlns:a16="http://schemas.microsoft.com/office/drawing/2014/main" id="{E242A537-60EF-41F3-B32D-6658A3A888FD}"/>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5" name="Freeform 68">
                <a:extLst>
                  <a:ext uri="{FF2B5EF4-FFF2-40B4-BE49-F238E27FC236}">
                    <a16:creationId xmlns:a16="http://schemas.microsoft.com/office/drawing/2014/main" id="{3D46F9A8-AEC3-651A-3076-E631755AED5D}"/>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6" name="Freeform 69">
                <a:extLst>
                  <a:ext uri="{FF2B5EF4-FFF2-40B4-BE49-F238E27FC236}">
                    <a16:creationId xmlns:a16="http://schemas.microsoft.com/office/drawing/2014/main" id="{73CDEF2A-319B-8811-3644-21A6186D2AFD}"/>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7" name="Freeform 70">
                <a:extLst>
                  <a:ext uri="{FF2B5EF4-FFF2-40B4-BE49-F238E27FC236}">
                    <a16:creationId xmlns:a16="http://schemas.microsoft.com/office/drawing/2014/main" id="{CDA7484F-05F1-777F-3050-F4B1981F2F71}"/>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8" name="Freeform 71">
                <a:extLst>
                  <a:ext uri="{FF2B5EF4-FFF2-40B4-BE49-F238E27FC236}">
                    <a16:creationId xmlns:a16="http://schemas.microsoft.com/office/drawing/2014/main" id="{7FF5959C-F6B5-0B07-C12A-F7EF892951DE}"/>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29" name="Freeform 72">
                <a:extLst>
                  <a:ext uri="{FF2B5EF4-FFF2-40B4-BE49-F238E27FC236}">
                    <a16:creationId xmlns:a16="http://schemas.microsoft.com/office/drawing/2014/main" id="{D09AC727-9266-8DA1-7E08-9D7A6638078D}"/>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0" name="Freeform 73">
                <a:extLst>
                  <a:ext uri="{FF2B5EF4-FFF2-40B4-BE49-F238E27FC236}">
                    <a16:creationId xmlns:a16="http://schemas.microsoft.com/office/drawing/2014/main" id="{6D2E8558-4BBB-9E67-D609-D81073C2488B}"/>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1" name="Freeform 74">
                <a:extLst>
                  <a:ext uri="{FF2B5EF4-FFF2-40B4-BE49-F238E27FC236}">
                    <a16:creationId xmlns:a16="http://schemas.microsoft.com/office/drawing/2014/main" id="{A23ED258-39CA-7D9F-5F23-D15E316982AF}"/>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2" name="Freeform 105">
                <a:extLst>
                  <a:ext uri="{FF2B5EF4-FFF2-40B4-BE49-F238E27FC236}">
                    <a16:creationId xmlns:a16="http://schemas.microsoft.com/office/drawing/2014/main" id="{1F3D771C-A6F0-D687-4024-CEADF179C53A}"/>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3" name="Freeform 106">
                <a:extLst>
                  <a:ext uri="{FF2B5EF4-FFF2-40B4-BE49-F238E27FC236}">
                    <a16:creationId xmlns:a16="http://schemas.microsoft.com/office/drawing/2014/main" id="{0F3BB1AF-FD96-34D0-5145-8CA5FB10AB04}"/>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4" name="Freeform 107">
                <a:extLst>
                  <a:ext uri="{FF2B5EF4-FFF2-40B4-BE49-F238E27FC236}">
                    <a16:creationId xmlns:a16="http://schemas.microsoft.com/office/drawing/2014/main" id="{787E1CBC-2D5B-52E9-A558-73ABE8C8DCD8}"/>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5" name="Freeform 108">
                <a:extLst>
                  <a:ext uri="{FF2B5EF4-FFF2-40B4-BE49-F238E27FC236}">
                    <a16:creationId xmlns:a16="http://schemas.microsoft.com/office/drawing/2014/main" id="{15D60139-CC22-00A7-0C9F-91E7CEC23CB1}"/>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6" name="Freeform 109">
                <a:extLst>
                  <a:ext uri="{FF2B5EF4-FFF2-40B4-BE49-F238E27FC236}">
                    <a16:creationId xmlns:a16="http://schemas.microsoft.com/office/drawing/2014/main" id="{001FE2D9-4D34-4210-C924-AE1A6E1E0FCF}"/>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7" name="Freeform 110">
                <a:extLst>
                  <a:ext uri="{FF2B5EF4-FFF2-40B4-BE49-F238E27FC236}">
                    <a16:creationId xmlns:a16="http://schemas.microsoft.com/office/drawing/2014/main" id="{A3EA7DD1-586E-D769-57C0-A6809BED504A}"/>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8" name="Freeform 111">
                <a:extLst>
                  <a:ext uri="{FF2B5EF4-FFF2-40B4-BE49-F238E27FC236}">
                    <a16:creationId xmlns:a16="http://schemas.microsoft.com/office/drawing/2014/main" id="{06875FAE-CDFC-D57E-1275-304B3337BA9D}"/>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39" name="Freeform 112">
                <a:extLst>
                  <a:ext uri="{FF2B5EF4-FFF2-40B4-BE49-F238E27FC236}">
                    <a16:creationId xmlns:a16="http://schemas.microsoft.com/office/drawing/2014/main" id="{CB594955-07C9-815A-1B4C-D6D17C9D3614}"/>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grpSp>
        <p:cxnSp>
          <p:nvCxnSpPr>
            <p:cNvPr id="22" name="Straight Connector 21">
              <a:extLst>
                <a:ext uri="{FF2B5EF4-FFF2-40B4-BE49-F238E27FC236}">
                  <a16:creationId xmlns:a16="http://schemas.microsoft.com/office/drawing/2014/main" id="{5E38F588-56DC-B83D-B170-109CAABF29E6}"/>
                </a:ext>
              </a:extLst>
            </p:cNvPr>
            <p:cNvCxnSpPr>
              <a:cxnSpLocks/>
              <a:endCxn id="13" idx="2"/>
            </p:cNvCxnSpPr>
            <p:nvPr/>
          </p:nvCxnSpPr>
          <p:spPr>
            <a:xfrm>
              <a:off x="6092483" y="2187191"/>
              <a:ext cx="1096222" cy="1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E3CBAD9-BAE1-64C7-2E8C-B78512ABC619}"/>
                </a:ext>
              </a:extLst>
            </p:cNvPr>
            <p:cNvCxnSpPr>
              <a:cxnSpLocks/>
            </p:cNvCxnSpPr>
            <p:nvPr/>
          </p:nvCxnSpPr>
          <p:spPr>
            <a:xfrm>
              <a:off x="4755808" y="2187191"/>
              <a:ext cx="349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40BBE112-A62C-083A-2905-9B37213BB83F}"/>
              </a:ext>
            </a:extLst>
          </p:cNvPr>
          <p:cNvSpPr/>
          <p:nvPr/>
        </p:nvSpPr>
        <p:spPr>
          <a:xfrm>
            <a:off x="8369843" y="2629270"/>
            <a:ext cx="206929" cy="19964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Oval 13">
            <a:extLst>
              <a:ext uri="{FF2B5EF4-FFF2-40B4-BE49-F238E27FC236}">
                <a16:creationId xmlns:a16="http://schemas.microsoft.com/office/drawing/2014/main" id="{50B62766-14B4-8982-5891-954F07392888}"/>
              </a:ext>
            </a:extLst>
          </p:cNvPr>
          <p:cNvSpPr/>
          <p:nvPr/>
        </p:nvSpPr>
        <p:spPr>
          <a:xfrm>
            <a:off x="8369843" y="4411545"/>
            <a:ext cx="206929" cy="199649"/>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5" name="Straight Arrow Connector 14">
            <a:extLst>
              <a:ext uri="{FF2B5EF4-FFF2-40B4-BE49-F238E27FC236}">
                <a16:creationId xmlns:a16="http://schemas.microsoft.com/office/drawing/2014/main" id="{427B4D1D-89B0-9AE6-12E8-DF442D336E34}"/>
              </a:ext>
            </a:extLst>
          </p:cNvPr>
          <p:cNvCxnSpPr/>
          <p:nvPr/>
        </p:nvCxnSpPr>
        <p:spPr>
          <a:xfrm>
            <a:off x="7775412" y="2444755"/>
            <a:ext cx="5944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9803FD2-6EAB-064D-ED11-7ADA4AE8CCCF}"/>
                  </a:ext>
                </a:extLst>
              </p:cNvPr>
              <p:cNvSpPr txBox="1"/>
              <p:nvPr/>
            </p:nvSpPr>
            <p:spPr>
              <a:xfrm>
                <a:off x="7841143" y="1914084"/>
                <a:ext cx="414088"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𝐼</m:t>
                          </m:r>
                        </m:e>
                      </m:acc>
                    </m:oMath>
                  </m:oMathPara>
                </a14:m>
                <a:endParaRPr lang="en-US" sz="2800" dirty="0"/>
              </a:p>
            </p:txBody>
          </p:sp>
        </mc:Choice>
        <mc:Fallback xmlns="">
          <p:sp>
            <p:nvSpPr>
              <p:cNvPr id="16" name="TextBox 15">
                <a:extLst>
                  <a:ext uri="{FF2B5EF4-FFF2-40B4-BE49-F238E27FC236}">
                    <a16:creationId xmlns:a16="http://schemas.microsoft.com/office/drawing/2014/main" id="{B9803FD2-6EAB-064D-ED11-7ADA4AE8CCCF}"/>
                  </a:ext>
                </a:extLst>
              </p:cNvPr>
              <p:cNvSpPr txBox="1">
                <a:spLocks noRot="1" noChangeAspect="1" noMove="1" noResize="1" noEditPoints="1" noAdjustHandles="1" noChangeArrowheads="1" noChangeShapeType="1" noTextEdit="1"/>
              </p:cNvSpPr>
              <p:nvPr/>
            </p:nvSpPr>
            <p:spPr>
              <a:xfrm>
                <a:off x="7841143" y="1914084"/>
                <a:ext cx="414088" cy="523221"/>
              </a:xfrm>
              <a:prstGeom prst="rect">
                <a:avLst/>
              </a:prstGeom>
              <a:blipFill>
                <a:blip r:embed="rId3"/>
                <a:stretch>
                  <a:fillRect/>
                </a:stretch>
              </a:blipFill>
              <a:ln w="28575">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6777301-0F64-CABC-DD49-C1EFE5C5C909}"/>
              </a:ext>
            </a:extLst>
          </p:cNvPr>
          <p:cNvCxnSpPr>
            <a:cxnSpLocks/>
          </p:cNvCxnSpPr>
          <p:nvPr/>
        </p:nvCxnSpPr>
        <p:spPr>
          <a:xfrm flipV="1">
            <a:off x="8473308" y="2949407"/>
            <a:ext cx="0" cy="1345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6E3A76-D61E-664C-ACC2-19D785E906D6}"/>
                  </a:ext>
                </a:extLst>
              </p:cNvPr>
              <p:cNvSpPr txBox="1"/>
              <p:nvPr/>
            </p:nvSpPr>
            <p:spPr>
              <a:xfrm>
                <a:off x="8459348" y="3366894"/>
                <a:ext cx="502253"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𝑉</m:t>
                          </m:r>
                        </m:e>
                      </m:acc>
                    </m:oMath>
                  </m:oMathPara>
                </a14:m>
                <a:endParaRPr lang="en-US" sz="2800" dirty="0"/>
              </a:p>
            </p:txBody>
          </p:sp>
        </mc:Choice>
        <mc:Fallback xmlns="">
          <p:sp>
            <p:nvSpPr>
              <p:cNvPr id="18" name="TextBox 17">
                <a:extLst>
                  <a:ext uri="{FF2B5EF4-FFF2-40B4-BE49-F238E27FC236}">
                    <a16:creationId xmlns:a16="http://schemas.microsoft.com/office/drawing/2014/main" id="{C36E3A76-D61E-664C-ACC2-19D785E906D6}"/>
                  </a:ext>
                </a:extLst>
              </p:cNvPr>
              <p:cNvSpPr txBox="1">
                <a:spLocks noRot="1" noChangeAspect="1" noMove="1" noResize="1" noEditPoints="1" noAdjustHandles="1" noChangeArrowheads="1" noChangeShapeType="1" noTextEdit="1"/>
              </p:cNvSpPr>
              <p:nvPr/>
            </p:nvSpPr>
            <p:spPr>
              <a:xfrm>
                <a:off x="8459348" y="3366894"/>
                <a:ext cx="502253" cy="523221"/>
              </a:xfrm>
              <a:prstGeom prst="rect">
                <a:avLst/>
              </a:prstGeom>
              <a:blipFill>
                <a:blip r:embed="rId4"/>
                <a:stretch>
                  <a:fillRect/>
                </a:stretch>
              </a:blipFill>
              <a:ln w="28575">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501749C-049A-FEE1-584F-CB6E8659179A}"/>
              </a:ext>
            </a:extLst>
          </p:cNvPr>
          <p:cNvCxnSpPr>
            <a:cxnSpLocks/>
          </p:cNvCxnSpPr>
          <p:nvPr/>
        </p:nvCxnSpPr>
        <p:spPr>
          <a:xfrm flipV="1">
            <a:off x="3355282" y="2941511"/>
            <a:ext cx="0" cy="1345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00A81B-A2F3-6112-AED0-46412508A10D}"/>
                  </a:ext>
                </a:extLst>
              </p:cNvPr>
              <p:cNvSpPr txBox="1"/>
              <p:nvPr/>
            </p:nvSpPr>
            <p:spPr>
              <a:xfrm>
                <a:off x="2836745" y="3358998"/>
                <a:ext cx="504881" cy="523221"/>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𝐸</m:t>
                          </m:r>
                        </m:e>
                      </m:acc>
                    </m:oMath>
                  </m:oMathPara>
                </a14:m>
                <a:endParaRPr lang="en-US" sz="2800" dirty="0"/>
              </a:p>
            </p:txBody>
          </p:sp>
        </mc:Choice>
        <mc:Fallback xmlns="">
          <p:sp>
            <p:nvSpPr>
              <p:cNvPr id="20" name="TextBox 19">
                <a:extLst>
                  <a:ext uri="{FF2B5EF4-FFF2-40B4-BE49-F238E27FC236}">
                    <a16:creationId xmlns:a16="http://schemas.microsoft.com/office/drawing/2014/main" id="{8200A81B-A2F3-6112-AED0-46412508A10D}"/>
                  </a:ext>
                </a:extLst>
              </p:cNvPr>
              <p:cNvSpPr txBox="1">
                <a:spLocks noRot="1" noChangeAspect="1" noMove="1" noResize="1" noEditPoints="1" noAdjustHandles="1" noChangeArrowheads="1" noChangeShapeType="1" noTextEdit="1"/>
              </p:cNvSpPr>
              <p:nvPr/>
            </p:nvSpPr>
            <p:spPr>
              <a:xfrm>
                <a:off x="2836745" y="3358998"/>
                <a:ext cx="504881" cy="523221"/>
              </a:xfrm>
              <a:prstGeom prst="rect">
                <a:avLst/>
              </a:prstGeom>
              <a:blipFill>
                <a:blip r:embed="rId5"/>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219E54D-7565-E490-62A8-DA7E977F3AFD}"/>
                  </a:ext>
                </a:extLst>
              </p:cNvPr>
              <p:cNvSpPr txBox="1"/>
              <p:nvPr/>
            </p:nvSpPr>
            <p:spPr>
              <a:xfrm>
                <a:off x="2787170" y="5432558"/>
                <a:ext cx="6765635" cy="646331"/>
              </a:xfrm>
              <a:prstGeom prst="rect">
                <a:avLst/>
              </a:prstGeom>
              <a:noFill/>
            </p:spPr>
            <p:txBody>
              <a:bodyPr wrap="none" rtlCol="0">
                <a:spAutoFit/>
              </a:bodyPr>
              <a:lstStyle/>
              <a:p>
                <a:r>
                  <a:rPr lang="en-US" sz="3600" dirty="0"/>
                  <a:t>Usually,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a:latin typeface="Cambria Math" panose="02040503050406030204" pitchFamily="18" charset="0"/>
                          </a:rPr>
                          <m:t>𝑆</m:t>
                        </m:r>
                      </m:sub>
                    </m:sSub>
                    <m:r>
                      <a:rPr lang="en-US" sz="3600" b="0" i="1" smtClean="0">
                        <a:solidFill>
                          <a:srgbClr val="FF0000"/>
                        </a:solidFill>
                        <a:latin typeface="Cambria Math" panose="02040503050406030204" pitchFamily="18" charset="0"/>
                      </a:rPr>
                      <m:t>≫</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𝑅</m:t>
                        </m:r>
                      </m:e>
                      <m:sub>
                        <m:r>
                          <a:rPr lang="en-US" sz="3600" i="1">
                            <a:latin typeface="Cambria Math" panose="02040503050406030204" pitchFamily="18" charset="0"/>
                          </a:rPr>
                          <m:t>𝑆</m:t>
                        </m:r>
                      </m:sub>
                    </m:sSub>
                    <m:r>
                      <a:rPr lang="en-US" sz="3600" i="1" smtClean="0">
                        <a:latin typeface="Cambria Math" panose="02040503050406030204" pitchFamily="18" charset="0"/>
                        <a:ea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𝑉</m:t>
                        </m:r>
                      </m:e>
                    </m:acc>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𝐸</m:t>
                        </m:r>
                      </m:e>
                    </m:acc>
                    <m:r>
                      <a:rPr lang="en-US" sz="3600" i="1">
                        <a:latin typeface="Cambria Math" panose="02040503050406030204" pitchFamily="18" charset="0"/>
                      </a:rPr>
                      <m:t>−</m:t>
                    </m:r>
                    <m:r>
                      <a:rPr lang="en-US" sz="3600" i="1">
                        <a:latin typeface="Cambria Math" panose="02040503050406030204" pitchFamily="18" charset="0"/>
                      </a:rPr>
                      <m:t>𝑗</m:t>
                    </m:r>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a:latin typeface="Cambria Math" panose="02040503050406030204" pitchFamily="18" charset="0"/>
                          </a:rPr>
                          <m:t>𝑆</m:t>
                        </m:r>
                      </m:sub>
                    </m:sSub>
                    <m:acc>
                      <m:accPr>
                        <m:chr m:val="̅"/>
                        <m:ctrlPr>
                          <a:rPr lang="en-US" sz="3600" i="1">
                            <a:latin typeface="Cambria Math" panose="02040503050406030204" pitchFamily="18" charset="0"/>
                          </a:rPr>
                        </m:ctrlPr>
                      </m:accPr>
                      <m:e>
                        <m:r>
                          <a:rPr lang="en-US" sz="3600" i="1">
                            <a:latin typeface="Cambria Math" panose="02040503050406030204" pitchFamily="18" charset="0"/>
                          </a:rPr>
                          <m:t>𝐼</m:t>
                        </m:r>
                      </m:e>
                    </m:acc>
                  </m:oMath>
                </a14:m>
                <a:endParaRPr lang="en-US" sz="3600" dirty="0"/>
              </a:p>
            </p:txBody>
          </p:sp>
        </mc:Choice>
        <mc:Fallback xmlns="">
          <p:sp>
            <p:nvSpPr>
              <p:cNvPr id="63" name="TextBox 62">
                <a:extLst>
                  <a:ext uri="{FF2B5EF4-FFF2-40B4-BE49-F238E27FC236}">
                    <a16:creationId xmlns:a16="http://schemas.microsoft.com/office/drawing/2014/main" id="{8219E54D-7565-E490-62A8-DA7E977F3AFD}"/>
                  </a:ext>
                </a:extLst>
              </p:cNvPr>
              <p:cNvSpPr txBox="1">
                <a:spLocks noRot="1" noChangeAspect="1" noMove="1" noResize="1" noEditPoints="1" noAdjustHandles="1" noChangeArrowheads="1" noChangeShapeType="1" noTextEdit="1"/>
              </p:cNvSpPr>
              <p:nvPr/>
            </p:nvSpPr>
            <p:spPr>
              <a:xfrm>
                <a:off x="2787170" y="5432558"/>
                <a:ext cx="6765635" cy="646331"/>
              </a:xfrm>
              <a:prstGeom prst="rect">
                <a:avLst/>
              </a:prstGeom>
              <a:blipFill>
                <a:blip r:embed="rId6"/>
                <a:stretch>
                  <a:fillRect l="-2809" t="-13462" b="-34615"/>
                </a:stretch>
              </a:blipFill>
            </p:spPr>
            <p:txBody>
              <a:bodyPr/>
              <a:lstStyle/>
              <a:p>
                <a:r>
                  <a:rPr lang="en-US">
                    <a:noFill/>
                  </a:rPr>
                  <a:t> </a:t>
                </a:r>
              </a:p>
            </p:txBody>
          </p:sp>
        </mc:Fallback>
      </mc:AlternateContent>
    </p:spTree>
    <p:extLst>
      <p:ext uri="{BB962C8B-B14F-4D97-AF65-F5344CB8AC3E}">
        <p14:creationId xmlns:p14="http://schemas.microsoft.com/office/powerpoint/2010/main" val="1167217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F921-2E30-344C-6C6C-1DF055785304}"/>
              </a:ext>
            </a:extLst>
          </p:cNvPr>
          <p:cNvSpPr>
            <a:spLocks noGrp="1"/>
          </p:cNvSpPr>
          <p:nvPr>
            <p:ph type="title"/>
          </p:nvPr>
        </p:nvSpPr>
        <p:spPr/>
        <p:txBody>
          <a:bodyPr/>
          <a:lstStyle/>
          <a:p>
            <a:r>
              <a:rPr lang="en-US" dirty="0"/>
              <a:t>Control of an isolated generator</a:t>
            </a:r>
          </a:p>
        </p:txBody>
      </p:sp>
      <p:sp>
        <p:nvSpPr>
          <p:cNvPr id="3" name="Date Placeholder 2">
            <a:extLst>
              <a:ext uri="{FF2B5EF4-FFF2-40B4-BE49-F238E27FC236}">
                <a16:creationId xmlns:a16="http://schemas.microsoft.com/office/drawing/2014/main" id="{6BCAA118-427A-F095-A610-2230840272E5}"/>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84D8A3F-2446-FD1A-8A06-BEE38D15E33C}"/>
              </a:ext>
            </a:extLst>
          </p:cNvPr>
          <p:cNvSpPr>
            <a:spLocks noGrp="1"/>
          </p:cNvSpPr>
          <p:nvPr>
            <p:ph type="sldNum" sz="quarter" idx="12"/>
          </p:nvPr>
        </p:nvSpPr>
        <p:spPr/>
        <p:txBody>
          <a:bodyPr/>
          <a:lstStyle/>
          <a:p>
            <a:fld id="{697646A6-6B76-9347-9EA0-ECEE7D8FD72D}" type="slidenum">
              <a:rPr lang="en-US" smtClean="0"/>
              <a:t>81</a:t>
            </a:fld>
            <a:endParaRPr lang="en-US"/>
          </a:p>
        </p:txBody>
      </p:sp>
      <p:pic>
        <p:nvPicPr>
          <p:cNvPr id="5" name="Picture 4">
            <a:extLst>
              <a:ext uri="{FF2B5EF4-FFF2-40B4-BE49-F238E27FC236}">
                <a16:creationId xmlns:a16="http://schemas.microsoft.com/office/drawing/2014/main" id="{178B9155-7769-0308-37F8-783B6E1CA210}"/>
              </a:ext>
            </a:extLst>
          </p:cNvPr>
          <p:cNvPicPr>
            <a:picLocks noChangeAspect="1"/>
          </p:cNvPicPr>
          <p:nvPr/>
        </p:nvPicPr>
        <p:blipFill>
          <a:blip r:embed="rId2"/>
          <a:stretch>
            <a:fillRect/>
          </a:stretch>
        </p:blipFill>
        <p:spPr>
          <a:xfrm>
            <a:off x="3858321" y="1166602"/>
            <a:ext cx="5691397" cy="5691397"/>
          </a:xfrm>
          <a:prstGeom prst="rect">
            <a:avLst/>
          </a:prstGeom>
        </p:spPr>
      </p:pic>
    </p:spTree>
    <p:extLst>
      <p:ext uri="{BB962C8B-B14F-4D97-AF65-F5344CB8AC3E}">
        <p14:creationId xmlns:p14="http://schemas.microsoft.com/office/powerpoint/2010/main" val="40664055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F921-2E30-344C-6C6C-1DF055785304}"/>
              </a:ext>
            </a:extLst>
          </p:cNvPr>
          <p:cNvSpPr>
            <a:spLocks noGrp="1"/>
          </p:cNvSpPr>
          <p:nvPr>
            <p:ph type="title"/>
          </p:nvPr>
        </p:nvSpPr>
        <p:spPr/>
        <p:txBody>
          <a:bodyPr/>
          <a:lstStyle/>
          <a:p>
            <a:r>
              <a:rPr lang="en-US" dirty="0"/>
              <a:t>Control loops of an isolated generator</a:t>
            </a:r>
          </a:p>
        </p:txBody>
      </p:sp>
      <p:sp>
        <p:nvSpPr>
          <p:cNvPr id="3" name="Date Placeholder 2">
            <a:extLst>
              <a:ext uri="{FF2B5EF4-FFF2-40B4-BE49-F238E27FC236}">
                <a16:creationId xmlns:a16="http://schemas.microsoft.com/office/drawing/2014/main" id="{6BCAA118-427A-F095-A610-2230840272E5}"/>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84D8A3F-2446-FD1A-8A06-BEE38D15E33C}"/>
              </a:ext>
            </a:extLst>
          </p:cNvPr>
          <p:cNvSpPr>
            <a:spLocks noGrp="1"/>
          </p:cNvSpPr>
          <p:nvPr>
            <p:ph type="sldNum" sz="quarter" idx="12"/>
          </p:nvPr>
        </p:nvSpPr>
        <p:spPr/>
        <p:txBody>
          <a:bodyPr/>
          <a:lstStyle/>
          <a:p>
            <a:fld id="{697646A6-6B76-9347-9EA0-ECEE7D8FD72D}" type="slidenum">
              <a:rPr lang="en-US" smtClean="0"/>
              <a:t>82</a:t>
            </a:fld>
            <a:endParaRPr lang="en-US"/>
          </a:p>
        </p:txBody>
      </p:sp>
      <p:sp>
        <p:nvSpPr>
          <p:cNvPr id="6" name="Line 28">
            <a:extLst>
              <a:ext uri="{FF2B5EF4-FFF2-40B4-BE49-F238E27FC236}">
                <a16:creationId xmlns:a16="http://schemas.microsoft.com/office/drawing/2014/main" id="{10904E63-E670-8E59-3042-97A548BB154C}"/>
              </a:ext>
            </a:extLst>
          </p:cNvPr>
          <p:cNvSpPr>
            <a:spLocks noChangeShapeType="1"/>
          </p:cNvSpPr>
          <p:nvPr/>
        </p:nvSpPr>
        <p:spPr bwMode="auto">
          <a:xfrm flipV="1">
            <a:off x="6175985" y="2209544"/>
            <a:ext cx="0" cy="41996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7" name="Line 30">
            <a:extLst>
              <a:ext uri="{FF2B5EF4-FFF2-40B4-BE49-F238E27FC236}">
                <a16:creationId xmlns:a16="http://schemas.microsoft.com/office/drawing/2014/main" id="{1E842D98-5D80-9E62-2537-71B57852EE4A}"/>
              </a:ext>
            </a:extLst>
          </p:cNvPr>
          <p:cNvSpPr>
            <a:spLocks noChangeShapeType="1"/>
          </p:cNvSpPr>
          <p:nvPr/>
        </p:nvSpPr>
        <p:spPr bwMode="auto">
          <a:xfrm>
            <a:off x="6159271" y="3354515"/>
            <a:ext cx="0" cy="422051"/>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8" name="Line 31">
            <a:extLst>
              <a:ext uri="{FF2B5EF4-FFF2-40B4-BE49-F238E27FC236}">
                <a16:creationId xmlns:a16="http://schemas.microsoft.com/office/drawing/2014/main" id="{4332C647-5DDB-EFA0-E01E-610F3773612D}"/>
              </a:ext>
            </a:extLst>
          </p:cNvPr>
          <p:cNvSpPr>
            <a:spLocks noChangeShapeType="1"/>
          </p:cNvSpPr>
          <p:nvPr/>
        </p:nvSpPr>
        <p:spPr bwMode="auto">
          <a:xfrm flipV="1">
            <a:off x="6159271" y="3776566"/>
            <a:ext cx="908873"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9" name="Group 32">
            <a:extLst>
              <a:ext uri="{FF2B5EF4-FFF2-40B4-BE49-F238E27FC236}">
                <a16:creationId xmlns:a16="http://schemas.microsoft.com/office/drawing/2014/main" id="{72330BA0-7237-9F05-E908-675242937269}"/>
              </a:ext>
            </a:extLst>
          </p:cNvPr>
          <p:cNvGrpSpPr>
            <a:grpSpLocks/>
          </p:cNvGrpSpPr>
          <p:nvPr/>
        </p:nvGrpSpPr>
        <p:grpSpPr bwMode="auto">
          <a:xfrm>
            <a:off x="5810346" y="2635353"/>
            <a:ext cx="710383" cy="706205"/>
            <a:chOff x="634" y="1469"/>
            <a:chExt cx="411" cy="411"/>
          </a:xfrm>
        </p:grpSpPr>
        <p:sp>
          <p:nvSpPr>
            <p:cNvPr id="10" name="Oval 33">
              <a:extLst>
                <a:ext uri="{FF2B5EF4-FFF2-40B4-BE49-F238E27FC236}">
                  <a16:creationId xmlns:a16="http://schemas.microsoft.com/office/drawing/2014/main" id="{4385A1DA-E3A5-CEAA-11F1-3706EF9389B1}"/>
                </a:ext>
              </a:extLst>
            </p:cNvPr>
            <p:cNvSpPr>
              <a:spLocks noChangeArrowheads="1"/>
            </p:cNvSpPr>
            <p:nvPr/>
          </p:nvSpPr>
          <p:spPr bwMode="auto">
            <a:xfrm>
              <a:off x="634" y="1469"/>
              <a:ext cx="411" cy="411"/>
            </a:xfrm>
            <a:prstGeom prst="ellipse">
              <a:avLst/>
            </a:pr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1" name="Arc 34">
              <a:extLst>
                <a:ext uri="{FF2B5EF4-FFF2-40B4-BE49-F238E27FC236}">
                  <a16:creationId xmlns:a16="http://schemas.microsoft.com/office/drawing/2014/main" id="{3BE14B6F-204D-FFFA-0823-1AB616DC2479}"/>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2" name="Arc 35">
              <a:extLst>
                <a:ext uri="{FF2B5EF4-FFF2-40B4-BE49-F238E27FC236}">
                  <a16:creationId xmlns:a16="http://schemas.microsoft.com/office/drawing/2014/main" id="{B6582D95-9536-282F-EB34-B3105418D4F6}"/>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3" name="Arc 36">
              <a:extLst>
                <a:ext uri="{FF2B5EF4-FFF2-40B4-BE49-F238E27FC236}">
                  <a16:creationId xmlns:a16="http://schemas.microsoft.com/office/drawing/2014/main" id="{0A21E9A1-75E0-8BB3-2862-A6A0FCB8D2CE}"/>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4" name="Arc 37">
              <a:extLst>
                <a:ext uri="{FF2B5EF4-FFF2-40B4-BE49-F238E27FC236}">
                  <a16:creationId xmlns:a16="http://schemas.microsoft.com/office/drawing/2014/main" id="{5827C90B-8406-DD2C-7603-C5B1993D334E}"/>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 name="Line 38">
            <a:extLst>
              <a:ext uri="{FF2B5EF4-FFF2-40B4-BE49-F238E27FC236}">
                <a16:creationId xmlns:a16="http://schemas.microsoft.com/office/drawing/2014/main" id="{84FBD07E-FD3F-E512-2F0B-97C0E072F570}"/>
              </a:ext>
            </a:extLst>
          </p:cNvPr>
          <p:cNvSpPr>
            <a:spLocks noChangeShapeType="1"/>
          </p:cNvSpPr>
          <p:nvPr/>
        </p:nvSpPr>
        <p:spPr bwMode="auto">
          <a:xfrm flipH="1">
            <a:off x="7055606" y="3776566"/>
            <a:ext cx="1479269"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6" name="Line 39">
            <a:extLst>
              <a:ext uri="{FF2B5EF4-FFF2-40B4-BE49-F238E27FC236}">
                <a16:creationId xmlns:a16="http://schemas.microsoft.com/office/drawing/2014/main" id="{9361C5F5-1873-7727-6C6F-379A81C06C39}"/>
              </a:ext>
            </a:extLst>
          </p:cNvPr>
          <p:cNvSpPr>
            <a:spLocks noChangeShapeType="1"/>
          </p:cNvSpPr>
          <p:nvPr/>
        </p:nvSpPr>
        <p:spPr bwMode="auto">
          <a:xfrm>
            <a:off x="8473746" y="2071647"/>
            <a:ext cx="768384" cy="2744"/>
          </a:xfrm>
          <a:prstGeom prst="line">
            <a:avLst/>
          </a:prstGeom>
          <a:noFill/>
          <a:ln w="28575">
            <a:solidFill>
              <a:srgbClr val="00B0F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60">
            <a:extLst>
              <a:ext uri="{FF2B5EF4-FFF2-40B4-BE49-F238E27FC236}">
                <a16:creationId xmlns:a16="http://schemas.microsoft.com/office/drawing/2014/main" id="{9C70B084-FF79-C570-790C-3BC61D85CCA3}"/>
              </a:ext>
            </a:extLst>
          </p:cNvPr>
          <p:cNvSpPr>
            <a:spLocks noChangeShapeType="1"/>
          </p:cNvSpPr>
          <p:nvPr/>
        </p:nvSpPr>
        <p:spPr bwMode="auto">
          <a:xfrm flipH="1" flipV="1">
            <a:off x="8091930" y="2224170"/>
            <a:ext cx="41369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61">
            <a:extLst>
              <a:ext uri="{FF2B5EF4-FFF2-40B4-BE49-F238E27FC236}">
                <a16:creationId xmlns:a16="http://schemas.microsoft.com/office/drawing/2014/main" id="{0A801873-F8D4-7B9B-013C-9A90AFE6121A}"/>
              </a:ext>
            </a:extLst>
          </p:cNvPr>
          <p:cNvSpPr>
            <a:spLocks noChangeShapeType="1"/>
          </p:cNvSpPr>
          <p:nvPr/>
        </p:nvSpPr>
        <p:spPr bwMode="auto">
          <a:xfrm flipH="1" flipV="1">
            <a:off x="8548456" y="2362691"/>
            <a:ext cx="0" cy="12515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19" name="Oval 64">
            <a:extLst>
              <a:ext uri="{FF2B5EF4-FFF2-40B4-BE49-F238E27FC236}">
                <a16:creationId xmlns:a16="http://schemas.microsoft.com/office/drawing/2014/main" id="{4494F506-D4ED-885E-5E10-C93BBD9A57A6}"/>
              </a:ext>
            </a:extLst>
          </p:cNvPr>
          <p:cNvSpPr>
            <a:spLocks noChangeArrowheads="1"/>
          </p:cNvSpPr>
          <p:nvPr/>
        </p:nvSpPr>
        <p:spPr bwMode="auto">
          <a:xfrm>
            <a:off x="8465927" y="2157311"/>
            <a:ext cx="165060" cy="165060"/>
          </a:xfrm>
          <a:prstGeom prst="ellipse">
            <a:avLst/>
          </a:prstGeom>
          <a:solidFill>
            <a:schemeClr val="tx1"/>
          </a:solidFill>
          <a:ln w="952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20" name="Oval 65">
            <a:extLst>
              <a:ext uri="{FF2B5EF4-FFF2-40B4-BE49-F238E27FC236}">
                <a16:creationId xmlns:a16="http://schemas.microsoft.com/office/drawing/2014/main" id="{2BC5F5EA-C232-A252-9BE2-B7D12ABE7811}"/>
              </a:ext>
            </a:extLst>
          </p:cNvPr>
          <p:cNvSpPr>
            <a:spLocks noChangeArrowheads="1"/>
          </p:cNvSpPr>
          <p:nvPr/>
        </p:nvSpPr>
        <p:spPr bwMode="auto">
          <a:xfrm>
            <a:off x="8465927" y="3692991"/>
            <a:ext cx="165060" cy="165060"/>
          </a:xfrm>
          <a:prstGeom prst="ellipse">
            <a:avLst/>
          </a:prstGeom>
          <a:solidFill>
            <a:schemeClr val="tx1"/>
          </a:solidFill>
          <a:ln w="952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21" name="Line 67">
            <a:extLst>
              <a:ext uri="{FF2B5EF4-FFF2-40B4-BE49-F238E27FC236}">
                <a16:creationId xmlns:a16="http://schemas.microsoft.com/office/drawing/2014/main" id="{218D3698-0908-502B-4E86-24414D29BF1F}"/>
              </a:ext>
            </a:extLst>
          </p:cNvPr>
          <p:cNvSpPr>
            <a:spLocks noChangeShapeType="1"/>
          </p:cNvSpPr>
          <p:nvPr/>
        </p:nvSpPr>
        <p:spPr bwMode="auto">
          <a:xfrm>
            <a:off x="8539054" y="2217901"/>
            <a:ext cx="1203473"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2" name="Line 68">
            <a:extLst>
              <a:ext uri="{FF2B5EF4-FFF2-40B4-BE49-F238E27FC236}">
                <a16:creationId xmlns:a16="http://schemas.microsoft.com/office/drawing/2014/main" id="{7CD7B0EB-E017-B2CF-FED2-EEF4285473BD}"/>
              </a:ext>
            </a:extLst>
          </p:cNvPr>
          <p:cNvSpPr>
            <a:spLocks noChangeShapeType="1"/>
          </p:cNvSpPr>
          <p:nvPr/>
        </p:nvSpPr>
        <p:spPr bwMode="auto">
          <a:xfrm>
            <a:off x="8539054" y="3772387"/>
            <a:ext cx="1203473"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3" name="Rectangle 69">
            <a:extLst>
              <a:ext uri="{FF2B5EF4-FFF2-40B4-BE49-F238E27FC236}">
                <a16:creationId xmlns:a16="http://schemas.microsoft.com/office/drawing/2014/main" id="{61DF3576-E390-3B79-12A5-A9050BD8FFB2}"/>
              </a:ext>
            </a:extLst>
          </p:cNvPr>
          <p:cNvSpPr>
            <a:spLocks noChangeArrowheads="1"/>
          </p:cNvSpPr>
          <p:nvPr/>
        </p:nvSpPr>
        <p:spPr bwMode="auto">
          <a:xfrm>
            <a:off x="9541948" y="1917033"/>
            <a:ext cx="1404051" cy="2206367"/>
          </a:xfrm>
          <a:prstGeom prst="rect">
            <a:avLst/>
          </a:prstGeom>
          <a:solidFill>
            <a:schemeClr val="accent5">
              <a:lumMod val="60000"/>
              <a:lumOff val="40000"/>
            </a:schemeClr>
          </a:solidFill>
          <a:ln w="28575">
            <a:solidFill>
              <a:schemeClr val="tx1"/>
            </a:solidFill>
            <a:miter lim="800000"/>
            <a:headEnd/>
            <a:tailEnd/>
          </a:ln>
        </p:spPr>
        <p:txBody>
          <a:bodyPr wrap="none" anchor="ctr"/>
          <a:lstStyle/>
          <a:p>
            <a:pPr algn="ctr"/>
            <a:r>
              <a:rPr lang="en-GB" sz="2000" dirty="0">
                <a:latin typeface="Arial" panose="020B0604020202020204" pitchFamily="34" charset="0"/>
                <a:cs typeface="Arial" panose="020B0604020202020204" pitchFamily="34" charset="0"/>
              </a:rPr>
              <a:t>Load</a:t>
            </a:r>
            <a:endParaRPr lang="en-GB"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AE5D9A01-C565-FFEA-4343-9A2B8CF83E73}"/>
              </a:ext>
            </a:extLst>
          </p:cNvPr>
          <p:cNvGrpSpPr/>
          <p:nvPr/>
        </p:nvGrpSpPr>
        <p:grpSpPr>
          <a:xfrm>
            <a:off x="6159271" y="1914168"/>
            <a:ext cx="2100393" cy="320448"/>
            <a:chOff x="4755808" y="1903076"/>
            <a:chExt cx="1880143" cy="294615"/>
          </a:xfrm>
        </p:grpSpPr>
        <p:grpSp>
          <p:nvGrpSpPr>
            <p:cNvPr id="27" name="Group 229">
              <a:extLst>
                <a:ext uri="{FF2B5EF4-FFF2-40B4-BE49-F238E27FC236}">
                  <a16:creationId xmlns:a16="http://schemas.microsoft.com/office/drawing/2014/main" id="{B63BF649-A54B-34D5-002B-4148142EE25F}"/>
                </a:ext>
              </a:extLst>
            </p:cNvPr>
            <p:cNvGrpSpPr>
              <a:grpSpLocks/>
            </p:cNvGrpSpPr>
            <p:nvPr/>
          </p:nvGrpSpPr>
          <p:grpSpPr bwMode="auto">
            <a:xfrm rot="16200000">
              <a:off x="5453286" y="1546538"/>
              <a:ext cx="294615" cy="1007692"/>
              <a:chOff x="2788" y="1935"/>
              <a:chExt cx="216" cy="843"/>
            </a:xfrm>
          </p:grpSpPr>
          <p:sp>
            <p:nvSpPr>
              <p:cNvPr id="30" name="Freeform 67">
                <a:extLst>
                  <a:ext uri="{FF2B5EF4-FFF2-40B4-BE49-F238E27FC236}">
                    <a16:creationId xmlns:a16="http://schemas.microsoft.com/office/drawing/2014/main" id="{C4BA3375-F458-F29B-27A0-38F72B6774EF}"/>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1" name="Freeform 68">
                <a:extLst>
                  <a:ext uri="{FF2B5EF4-FFF2-40B4-BE49-F238E27FC236}">
                    <a16:creationId xmlns:a16="http://schemas.microsoft.com/office/drawing/2014/main" id="{A58B3415-C6E3-2256-7B85-8210A3B8EB83}"/>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Freeform 69">
                <a:extLst>
                  <a:ext uri="{FF2B5EF4-FFF2-40B4-BE49-F238E27FC236}">
                    <a16:creationId xmlns:a16="http://schemas.microsoft.com/office/drawing/2014/main" id="{A0FF4027-CC70-BC2E-8D19-A7F698BF2354}"/>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Freeform 70">
                <a:extLst>
                  <a:ext uri="{FF2B5EF4-FFF2-40B4-BE49-F238E27FC236}">
                    <a16:creationId xmlns:a16="http://schemas.microsoft.com/office/drawing/2014/main" id="{02CBA3BD-D0B2-EB8B-E563-6193B976475A}"/>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4" name="Freeform 71">
                <a:extLst>
                  <a:ext uri="{FF2B5EF4-FFF2-40B4-BE49-F238E27FC236}">
                    <a16:creationId xmlns:a16="http://schemas.microsoft.com/office/drawing/2014/main" id="{27061196-5330-C79A-6D28-048CA09BF893}"/>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5" name="Freeform 72">
                <a:extLst>
                  <a:ext uri="{FF2B5EF4-FFF2-40B4-BE49-F238E27FC236}">
                    <a16:creationId xmlns:a16="http://schemas.microsoft.com/office/drawing/2014/main" id="{91971417-9C33-A600-8A49-3C8CC17931AD}"/>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6" name="Freeform 73">
                <a:extLst>
                  <a:ext uri="{FF2B5EF4-FFF2-40B4-BE49-F238E27FC236}">
                    <a16:creationId xmlns:a16="http://schemas.microsoft.com/office/drawing/2014/main" id="{1E0BC6D6-F8AE-893C-0F88-F1763F4FD2FF}"/>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Freeform 74">
                <a:extLst>
                  <a:ext uri="{FF2B5EF4-FFF2-40B4-BE49-F238E27FC236}">
                    <a16:creationId xmlns:a16="http://schemas.microsoft.com/office/drawing/2014/main" id="{EDD436B2-9315-8DF7-C9D9-85505D1709A7}"/>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Freeform 105">
                <a:extLst>
                  <a:ext uri="{FF2B5EF4-FFF2-40B4-BE49-F238E27FC236}">
                    <a16:creationId xmlns:a16="http://schemas.microsoft.com/office/drawing/2014/main" id="{D3D44D04-30DF-983D-967A-F1862196FCFD}"/>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39" name="Freeform 106">
                <a:extLst>
                  <a:ext uri="{FF2B5EF4-FFF2-40B4-BE49-F238E27FC236}">
                    <a16:creationId xmlns:a16="http://schemas.microsoft.com/office/drawing/2014/main" id="{C4CDA6B5-AD6B-0DD6-7DC5-2DD77B979607}"/>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0" name="Freeform 107">
                <a:extLst>
                  <a:ext uri="{FF2B5EF4-FFF2-40B4-BE49-F238E27FC236}">
                    <a16:creationId xmlns:a16="http://schemas.microsoft.com/office/drawing/2014/main" id="{90BF4721-D5C9-B8B7-7FBE-504A9734BDDD}"/>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Freeform 108">
                <a:extLst>
                  <a:ext uri="{FF2B5EF4-FFF2-40B4-BE49-F238E27FC236}">
                    <a16:creationId xmlns:a16="http://schemas.microsoft.com/office/drawing/2014/main" id="{47453894-08AB-CF1F-9474-4D4BE62B1550}"/>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2" name="Freeform 109">
                <a:extLst>
                  <a:ext uri="{FF2B5EF4-FFF2-40B4-BE49-F238E27FC236}">
                    <a16:creationId xmlns:a16="http://schemas.microsoft.com/office/drawing/2014/main" id="{7007C252-1120-6471-A6C8-59DEBEAD15C1}"/>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3" name="Freeform 110">
                <a:extLst>
                  <a:ext uri="{FF2B5EF4-FFF2-40B4-BE49-F238E27FC236}">
                    <a16:creationId xmlns:a16="http://schemas.microsoft.com/office/drawing/2014/main" id="{4EBED2A3-26FB-0CDC-2224-B171A8586C7B}"/>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Freeform 111">
                <a:extLst>
                  <a:ext uri="{FF2B5EF4-FFF2-40B4-BE49-F238E27FC236}">
                    <a16:creationId xmlns:a16="http://schemas.microsoft.com/office/drawing/2014/main" id="{84293ACA-2C84-F222-B58B-BA424CA1BF30}"/>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Freeform 112">
                <a:extLst>
                  <a:ext uri="{FF2B5EF4-FFF2-40B4-BE49-F238E27FC236}">
                    <a16:creationId xmlns:a16="http://schemas.microsoft.com/office/drawing/2014/main" id="{21A03BC4-E005-23B1-F1C0-C86F2AC24432}"/>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94BB0EC6-23BA-C44D-2ACE-770F0A3B1414}"/>
                </a:ext>
              </a:extLst>
            </p:cNvPr>
            <p:cNvCxnSpPr>
              <a:cxnSpLocks/>
            </p:cNvCxnSpPr>
            <p:nvPr/>
          </p:nvCxnSpPr>
          <p:spPr>
            <a:xfrm>
              <a:off x="6092483" y="2187191"/>
              <a:ext cx="543468" cy="1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34F7FA-F0D0-FF6B-52DA-40A4FB353D66}"/>
                </a:ext>
              </a:extLst>
            </p:cNvPr>
            <p:cNvCxnSpPr>
              <a:cxnSpLocks/>
            </p:cNvCxnSpPr>
            <p:nvPr/>
          </p:nvCxnSpPr>
          <p:spPr>
            <a:xfrm>
              <a:off x="475580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1ACA24C-484A-4641-75C4-DC90C5FDF36D}"/>
                  </a:ext>
                </a:extLst>
              </p:cNvPr>
              <p:cNvSpPr txBox="1"/>
              <p:nvPr/>
            </p:nvSpPr>
            <p:spPr>
              <a:xfrm>
                <a:off x="6958470" y="2272672"/>
                <a:ext cx="3023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A1ACA24C-484A-4641-75C4-DC90C5FDF36D}"/>
                  </a:ext>
                </a:extLst>
              </p:cNvPr>
              <p:cNvSpPr txBox="1">
                <a:spLocks noRot="1" noChangeAspect="1" noMove="1" noResize="1" noEditPoints="1" noAdjustHandles="1" noChangeArrowheads="1" noChangeShapeType="1" noTextEdit="1"/>
              </p:cNvSpPr>
              <p:nvPr/>
            </p:nvSpPr>
            <p:spPr>
              <a:xfrm>
                <a:off x="6958470" y="2272672"/>
                <a:ext cx="302326" cy="276999"/>
              </a:xfrm>
              <a:prstGeom prst="rect">
                <a:avLst/>
              </a:prstGeom>
              <a:blipFill>
                <a:blip r:embed="rId2"/>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7980432-AB6B-FC2C-294C-C5B212D8AF1F}"/>
                  </a:ext>
                </a:extLst>
              </p:cNvPr>
              <p:cNvSpPr txBox="1"/>
              <p:nvPr/>
            </p:nvSpPr>
            <p:spPr>
              <a:xfrm>
                <a:off x="8638774" y="1693217"/>
                <a:ext cx="3442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17980432-AB6B-FC2C-294C-C5B212D8AF1F}"/>
                  </a:ext>
                </a:extLst>
              </p:cNvPr>
              <p:cNvSpPr txBox="1">
                <a:spLocks noRot="1" noChangeAspect="1" noMove="1" noResize="1" noEditPoints="1" noAdjustHandles="1" noChangeArrowheads="1" noChangeShapeType="1" noTextEdit="1"/>
              </p:cNvSpPr>
              <p:nvPr/>
            </p:nvSpPr>
            <p:spPr>
              <a:xfrm>
                <a:off x="8638774" y="1693217"/>
                <a:ext cx="3442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83A210B-3C92-93EB-8100-70BA4AED8706}"/>
                  </a:ext>
                </a:extLst>
              </p:cNvPr>
              <p:cNvSpPr txBox="1"/>
              <p:nvPr/>
            </p:nvSpPr>
            <p:spPr>
              <a:xfrm>
                <a:off x="8581612" y="2745409"/>
                <a:ext cx="400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883A210B-3C92-93EB-8100-70BA4AED8706}"/>
                  </a:ext>
                </a:extLst>
              </p:cNvPr>
              <p:cNvSpPr txBox="1">
                <a:spLocks noRot="1" noChangeAspect="1" noMove="1" noResize="1" noEditPoints="1" noAdjustHandles="1" noChangeArrowheads="1" noChangeShapeType="1" noTextEdit="1"/>
              </p:cNvSpPr>
              <p:nvPr/>
            </p:nvSpPr>
            <p:spPr>
              <a:xfrm>
                <a:off x="8581612" y="2745409"/>
                <a:ext cx="40036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8A63C8F-2802-A3BC-9490-D67EADC9DF3C}"/>
                  </a:ext>
                </a:extLst>
              </p:cNvPr>
              <p:cNvSpPr txBox="1"/>
              <p:nvPr/>
            </p:nvSpPr>
            <p:spPr>
              <a:xfrm>
                <a:off x="6516767" y="2745409"/>
                <a:ext cx="4020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C8A63C8F-2802-A3BC-9490-D67EADC9DF3C}"/>
                  </a:ext>
                </a:extLst>
              </p:cNvPr>
              <p:cNvSpPr txBox="1">
                <a:spLocks noRot="1" noChangeAspect="1" noMove="1" noResize="1" noEditPoints="1" noAdjustHandles="1" noChangeArrowheads="1" noChangeShapeType="1" noTextEdit="1"/>
              </p:cNvSpPr>
              <p:nvPr/>
            </p:nvSpPr>
            <p:spPr>
              <a:xfrm>
                <a:off x="6516767" y="2745409"/>
                <a:ext cx="402099" cy="369332"/>
              </a:xfrm>
              <a:prstGeom prst="rect">
                <a:avLst/>
              </a:prstGeom>
              <a:blipFill>
                <a:blip r:embed="rId5"/>
                <a:stretch>
                  <a:fillRect/>
                </a:stretch>
              </a:blipFill>
            </p:spPr>
            <p:txBody>
              <a:bodyPr/>
              <a:lstStyle/>
              <a:p>
                <a:r>
                  <a:rPr lang="en-US">
                    <a:noFill/>
                  </a:rPr>
                  <a:t> </a:t>
                </a:r>
              </a:p>
            </p:txBody>
          </p:sp>
        </mc:Fallback>
      </mc:AlternateContent>
      <p:sp>
        <p:nvSpPr>
          <p:cNvPr id="76" name="Rectangle 71">
            <a:extLst>
              <a:ext uri="{FF2B5EF4-FFF2-40B4-BE49-F238E27FC236}">
                <a16:creationId xmlns:a16="http://schemas.microsoft.com/office/drawing/2014/main" id="{19110725-4F20-589D-A1F1-ABB32DEAC25C}"/>
              </a:ext>
            </a:extLst>
          </p:cNvPr>
          <p:cNvSpPr>
            <a:spLocks noChangeArrowheads="1"/>
          </p:cNvSpPr>
          <p:nvPr/>
        </p:nvSpPr>
        <p:spPr bwMode="auto">
          <a:xfrm>
            <a:off x="5481774" y="1593346"/>
            <a:ext cx="2883379" cy="2456929"/>
          </a:xfrm>
          <a:prstGeom prst="rect">
            <a:avLst/>
          </a:prstGeom>
          <a:noFill/>
          <a:ln w="28575">
            <a:solidFill>
              <a:schemeClr val="tx1"/>
            </a:solidFill>
            <a:miter lim="800000"/>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77" name="Rectangle 71">
            <a:extLst>
              <a:ext uri="{FF2B5EF4-FFF2-40B4-BE49-F238E27FC236}">
                <a16:creationId xmlns:a16="http://schemas.microsoft.com/office/drawing/2014/main" id="{A118C5DA-2269-0B5F-AF1C-F552528DC44C}"/>
              </a:ext>
            </a:extLst>
          </p:cNvPr>
          <p:cNvSpPr>
            <a:spLocks noChangeArrowheads="1"/>
          </p:cNvSpPr>
          <p:nvPr/>
        </p:nvSpPr>
        <p:spPr bwMode="auto">
          <a:xfrm>
            <a:off x="1196787" y="1993269"/>
            <a:ext cx="2797051" cy="1727904"/>
          </a:xfrm>
          <a:prstGeom prst="rect">
            <a:avLst/>
          </a:prstGeom>
          <a:solidFill>
            <a:srgbClr val="DE9ABA"/>
          </a:solidFill>
          <a:ln w="28575">
            <a:solidFill>
              <a:schemeClr val="tx1"/>
            </a:solidFill>
            <a:miter lim="800000"/>
            <a:headEnd/>
            <a:tailEnd/>
          </a:ln>
        </p:spPr>
        <p:txBody>
          <a:bodyPr wrap="none" anchor="ctr"/>
          <a:lstStyle/>
          <a:p>
            <a:pPr algn="ctr"/>
            <a:r>
              <a:rPr lang="en-US" sz="2000" dirty="0">
                <a:latin typeface="Arial" panose="020B0604020202020204" pitchFamily="34" charset="0"/>
                <a:cs typeface="Arial" panose="020B0604020202020204" pitchFamily="34" charset="0"/>
              </a:rPr>
              <a:t>Prime Mover</a:t>
            </a:r>
          </a:p>
        </p:txBody>
      </p:sp>
      <p:sp>
        <p:nvSpPr>
          <p:cNvPr id="78" name="TextBox 77">
            <a:extLst>
              <a:ext uri="{FF2B5EF4-FFF2-40B4-BE49-F238E27FC236}">
                <a16:creationId xmlns:a16="http://schemas.microsoft.com/office/drawing/2014/main" id="{5D43BA07-0AF4-ECD9-EE77-9443022AB710}"/>
              </a:ext>
            </a:extLst>
          </p:cNvPr>
          <p:cNvSpPr txBox="1"/>
          <p:nvPr/>
        </p:nvSpPr>
        <p:spPr>
          <a:xfrm>
            <a:off x="4332764" y="2209544"/>
            <a:ext cx="723275"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Shaft</a:t>
            </a:r>
          </a:p>
        </p:txBody>
      </p:sp>
      <p:sp>
        <p:nvSpPr>
          <p:cNvPr id="84" name="Rectangle 83">
            <a:extLst>
              <a:ext uri="{FF2B5EF4-FFF2-40B4-BE49-F238E27FC236}">
                <a16:creationId xmlns:a16="http://schemas.microsoft.com/office/drawing/2014/main" id="{4C339879-F514-5CAF-6F1E-ED5BAAD0AD13}"/>
              </a:ext>
            </a:extLst>
          </p:cNvPr>
          <p:cNvSpPr/>
          <p:nvPr/>
        </p:nvSpPr>
        <p:spPr>
          <a:xfrm>
            <a:off x="4002196" y="2745409"/>
            <a:ext cx="1479578" cy="1597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Curved Down Arrow 84">
            <a:extLst>
              <a:ext uri="{FF2B5EF4-FFF2-40B4-BE49-F238E27FC236}">
                <a16:creationId xmlns:a16="http://schemas.microsoft.com/office/drawing/2014/main" id="{BF39A05F-DBBD-1EC4-5079-82FA63241E9F}"/>
              </a:ext>
            </a:extLst>
          </p:cNvPr>
          <p:cNvSpPr/>
          <p:nvPr/>
        </p:nvSpPr>
        <p:spPr>
          <a:xfrm>
            <a:off x="4481350" y="2556226"/>
            <a:ext cx="466369" cy="601993"/>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74990E2-C3EA-1FB5-9142-E5751CB15CF1}"/>
              </a:ext>
            </a:extLst>
          </p:cNvPr>
          <p:cNvSpPr/>
          <p:nvPr/>
        </p:nvSpPr>
        <p:spPr>
          <a:xfrm>
            <a:off x="4134476" y="2745409"/>
            <a:ext cx="519138" cy="1597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Line 61">
            <a:extLst>
              <a:ext uri="{FF2B5EF4-FFF2-40B4-BE49-F238E27FC236}">
                <a16:creationId xmlns:a16="http://schemas.microsoft.com/office/drawing/2014/main" id="{064C0598-1083-5D50-5814-7CCBB9FEA55E}"/>
              </a:ext>
            </a:extLst>
          </p:cNvPr>
          <p:cNvSpPr>
            <a:spLocks noChangeShapeType="1"/>
          </p:cNvSpPr>
          <p:nvPr/>
        </p:nvSpPr>
        <p:spPr bwMode="auto">
          <a:xfrm flipH="1" flipV="1">
            <a:off x="6599838" y="2348084"/>
            <a:ext cx="0" cy="125152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111" name="Group 110">
            <a:extLst>
              <a:ext uri="{FF2B5EF4-FFF2-40B4-BE49-F238E27FC236}">
                <a16:creationId xmlns:a16="http://schemas.microsoft.com/office/drawing/2014/main" id="{681AC949-8316-6867-D4AE-331D725161AC}"/>
              </a:ext>
            </a:extLst>
          </p:cNvPr>
          <p:cNvGrpSpPr/>
          <p:nvPr/>
        </p:nvGrpSpPr>
        <p:grpSpPr>
          <a:xfrm>
            <a:off x="1560714" y="3188167"/>
            <a:ext cx="3540535" cy="2597026"/>
            <a:chOff x="1560714" y="3188167"/>
            <a:chExt cx="3540535" cy="2597026"/>
          </a:xfrm>
        </p:grpSpPr>
        <p:sp>
          <p:nvSpPr>
            <p:cNvPr id="25" name="Text Box 17">
              <a:extLst>
                <a:ext uri="{FF2B5EF4-FFF2-40B4-BE49-F238E27FC236}">
                  <a16:creationId xmlns:a16="http://schemas.microsoft.com/office/drawing/2014/main" id="{FC5C61C1-C04D-3ED1-69AF-865726ADC299}"/>
                </a:ext>
              </a:extLst>
            </p:cNvPr>
            <p:cNvSpPr txBox="1">
              <a:spLocks noChangeArrowheads="1"/>
            </p:cNvSpPr>
            <p:nvPr/>
          </p:nvSpPr>
          <p:spPr bwMode="auto">
            <a:xfrm>
              <a:off x="2880319" y="4407036"/>
              <a:ext cx="1146468" cy="369332"/>
            </a:xfrm>
            <a:prstGeom prst="rect">
              <a:avLst/>
            </a:prstGeom>
            <a:solidFill>
              <a:srgbClr val="92D050"/>
            </a:solid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Governor</a:t>
              </a:r>
            </a:p>
          </p:txBody>
        </p:sp>
        <p:grpSp>
          <p:nvGrpSpPr>
            <p:cNvPr id="79" name="Group 78">
              <a:extLst>
                <a:ext uri="{FF2B5EF4-FFF2-40B4-BE49-F238E27FC236}">
                  <a16:creationId xmlns:a16="http://schemas.microsoft.com/office/drawing/2014/main" id="{E126C646-B135-B0C8-B858-6F26858C21B2}"/>
                </a:ext>
              </a:extLst>
            </p:cNvPr>
            <p:cNvGrpSpPr/>
            <p:nvPr/>
          </p:nvGrpSpPr>
          <p:grpSpPr>
            <a:xfrm rot="16200000">
              <a:off x="2209631" y="4449347"/>
              <a:ext cx="574623" cy="320452"/>
              <a:chOff x="1192779" y="4446891"/>
              <a:chExt cx="664316" cy="312397"/>
            </a:xfrm>
            <a:solidFill>
              <a:srgbClr val="0070C0"/>
            </a:solidFill>
          </p:grpSpPr>
          <p:sp>
            <p:nvSpPr>
              <p:cNvPr id="80" name="Triangle 79">
                <a:extLst>
                  <a:ext uri="{FF2B5EF4-FFF2-40B4-BE49-F238E27FC236}">
                    <a16:creationId xmlns:a16="http://schemas.microsoft.com/office/drawing/2014/main" id="{5712D013-821F-C485-BD18-1600CF970606}"/>
                  </a:ext>
                </a:extLst>
              </p:cNvPr>
              <p:cNvSpPr/>
              <p:nvPr/>
            </p:nvSpPr>
            <p:spPr>
              <a:xfrm rot="5400000">
                <a:off x="1203137" y="4436533"/>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Triangle 80">
                <a:extLst>
                  <a:ext uri="{FF2B5EF4-FFF2-40B4-BE49-F238E27FC236}">
                    <a16:creationId xmlns:a16="http://schemas.microsoft.com/office/drawing/2014/main" id="{52820DAD-FEC8-9CFB-9E24-055EDE6EE116}"/>
                  </a:ext>
                </a:extLst>
              </p:cNvPr>
              <p:cNvSpPr/>
              <p:nvPr/>
            </p:nvSpPr>
            <p:spPr>
              <a:xfrm rot="16200000" flipH="1">
                <a:off x="1534342" y="4436534"/>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82" name="Right Arrow 81">
              <a:extLst>
                <a:ext uri="{FF2B5EF4-FFF2-40B4-BE49-F238E27FC236}">
                  <a16:creationId xmlns:a16="http://schemas.microsoft.com/office/drawing/2014/main" id="{BDBF3A7C-045A-6647-51E1-1A88DAC2883E}"/>
                </a:ext>
              </a:extLst>
            </p:cNvPr>
            <p:cNvSpPr/>
            <p:nvPr/>
          </p:nvSpPr>
          <p:spPr>
            <a:xfrm rot="16200000">
              <a:off x="2246217" y="5058529"/>
              <a:ext cx="501447" cy="23286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Text Box 17">
              <a:extLst>
                <a:ext uri="{FF2B5EF4-FFF2-40B4-BE49-F238E27FC236}">
                  <a16:creationId xmlns:a16="http://schemas.microsoft.com/office/drawing/2014/main" id="{4ECFBE06-0A45-4920-B98F-99C8EAA28F35}"/>
                </a:ext>
              </a:extLst>
            </p:cNvPr>
            <p:cNvSpPr txBox="1">
              <a:spLocks noChangeArrowheads="1"/>
            </p:cNvSpPr>
            <p:nvPr/>
          </p:nvSpPr>
          <p:spPr bwMode="auto">
            <a:xfrm>
              <a:off x="1560714" y="5415861"/>
              <a:ext cx="177484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Primary Energy</a:t>
              </a:r>
            </a:p>
          </p:txBody>
        </p:sp>
        <p:sp>
          <p:nvSpPr>
            <p:cNvPr id="87" name="Right Arrow 86">
              <a:extLst>
                <a:ext uri="{FF2B5EF4-FFF2-40B4-BE49-F238E27FC236}">
                  <a16:creationId xmlns:a16="http://schemas.microsoft.com/office/drawing/2014/main" id="{3C397349-2F3D-1A3B-49D8-F07BF085BA70}"/>
                </a:ext>
              </a:extLst>
            </p:cNvPr>
            <p:cNvSpPr/>
            <p:nvPr/>
          </p:nvSpPr>
          <p:spPr>
            <a:xfrm rot="16200000">
              <a:off x="2246218" y="3897154"/>
              <a:ext cx="501447" cy="23286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Oval 64">
              <a:extLst>
                <a:ext uri="{FF2B5EF4-FFF2-40B4-BE49-F238E27FC236}">
                  <a16:creationId xmlns:a16="http://schemas.microsoft.com/office/drawing/2014/main" id="{E9EBAEE0-9A4E-65A5-E3E3-E295260C4DC1}"/>
                </a:ext>
              </a:extLst>
            </p:cNvPr>
            <p:cNvSpPr>
              <a:spLocks noChangeArrowheads="1"/>
            </p:cNvSpPr>
            <p:nvPr/>
          </p:nvSpPr>
          <p:spPr bwMode="auto">
            <a:xfrm>
              <a:off x="4605601" y="3188167"/>
              <a:ext cx="175404" cy="166347"/>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91" name="Oval 64">
              <a:extLst>
                <a:ext uri="{FF2B5EF4-FFF2-40B4-BE49-F238E27FC236}">
                  <a16:creationId xmlns:a16="http://schemas.microsoft.com/office/drawing/2014/main" id="{E4EA7DA7-A7A0-01E4-6301-6F809ECD3122}"/>
                </a:ext>
              </a:extLst>
            </p:cNvPr>
            <p:cNvSpPr>
              <a:spLocks noChangeArrowheads="1"/>
            </p:cNvSpPr>
            <p:nvPr/>
          </p:nvSpPr>
          <p:spPr bwMode="auto">
            <a:xfrm>
              <a:off x="4478326" y="4395003"/>
              <a:ext cx="427126" cy="405073"/>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cxnSp>
          <p:nvCxnSpPr>
            <p:cNvPr id="92" name="Straight Arrow Connector 91">
              <a:extLst>
                <a:ext uri="{FF2B5EF4-FFF2-40B4-BE49-F238E27FC236}">
                  <a16:creationId xmlns:a16="http://schemas.microsoft.com/office/drawing/2014/main" id="{EC979FC6-09DE-06CE-7E80-7CAB87A32376}"/>
                </a:ext>
              </a:extLst>
            </p:cNvPr>
            <p:cNvCxnSpPr>
              <a:stCxn id="88" idx="4"/>
              <a:endCxn id="91" idx="0"/>
            </p:cNvCxnSpPr>
            <p:nvPr/>
          </p:nvCxnSpPr>
          <p:spPr>
            <a:xfrm flipH="1">
              <a:off x="4691889" y="3354515"/>
              <a:ext cx="1414" cy="1040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19DC547-AE3E-7A72-3D94-6E848A44C7A3}"/>
                </a:ext>
              </a:extLst>
            </p:cNvPr>
            <p:cNvCxnSpPr>
              <a:cxnSpLocks/>
            </p:cNvCxnSpPr>
            <p:nvPr/>
          </p:nvCxnSpPr>
          <p:spPr>
            <a:xfrm flipH="1" flipV="1">
              <a:off x="2508996" y="4606058"/>
              <a:ext cx="371323" cy="23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40B9E67-4FB1-2E0A-26C4-B2A37F84213C}"/>
                </a:ext>
              </a:extLst>
            </p:cNvPr>
            <p:cNvCxnSpPr>
              <a:cxnSpLocks/>
            </p:cNvCxnSpPr>
            <p:nvPr/>
          </p:nvCxnSpPr>
          <p:spPr>
            <a:xfrm flipH="1">
              <a:off x="4110595" y="4606058"/>
              <a:ext cx="3677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FFC49AC-0DF5-5EE9-96F7-C4D1A195C672}"/>
                </a:ext>
              </a:extLst>
            </p:cNvPr>
            <p:cNvCxnSpPr>
              <a:cxnSpLocks/>
            </p:cNvCxnSpPr>
            <p:nvPr/>
          </p:nvCxnSpPr>
          <p:spPr>
            <a:xfrm flipV="1">
              <a:off x="4691888" y="4806637"/>
              <a:ext cx="0" cy="404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6F29D5E4-EC69-5C01-6E6B-10DB294F5A22}"/>
                    </a:ext>
                  </a:extLst>
                </p:cNvPr>
                <p:cNvSpPr/>
                <p:nvPr/>
              </p:nvSpPr>
              <p:spPr>
                <a:xfrm>
                  <a:off x="4257452" y="3884610"/>
                  <a:ext cx="483145" cy="461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cs typeface="Arial" panose="020B0604020202020204" pitchFamily="34" charset="0"/>
                          </a:rPr>
                          <m:t>𝜔</m:t>
                        </m:r>
                      </m:oMath>
                    </m:oMathPara>
                  </a14:m>
                  <a:endParaRPr lang="en-US" sz="2400" dirty="0"/>
                </a:p>
              </p:txBody>
            </p:sp>
          </mc:Choice>
          <mc:Fallback xmlns="">
            <p:sp>
              <p:nvSpPr>
                <p:cNvPr id="96" name="Rectangle 95">
                  <a:extLst>
                    <a:ext uri="{FF2B5EF4-FFF2-40B4-BE49-F238E27FC236}">
                      <a16:creationId xmlns:a16="http://schemas.microsoft.com/office/drawing/2014/main" id="{6F29D5E4-EC69-5C01-6E6B-10DB294F5A22}"/>
                    </a:ext>
                  </a:extLst>
                </p:cNvPr>
                <p:cNvSpPr>
                  <a:spLocks noRot="1" noChangeAspect="1" noMove="1" noResize="1" noEditPoints="1" noAdjustHandles="1" noChangeArrowheads="1" noChangeShapeType="1" noTextEdit="1"/>
                </p:cNvSpPr>
                <p:nvPr/>
              </p:nvSpPr>
              <p:spPr>
                <a:xfrm>
                  <a:off x="4257452" y="3884610"/>
                  <a:ext cx="483145" cy="4616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93FDA533-53AC-2455-FC05-8AFDF201B132}"/>
                    </a:ext>
                  </a:extLst>
                </p:cNvPr>
                <p:cNvSpPr/>
                <p:nvPr/>
              </p:nvSpPr>
              <p:spPr>
                <a:xfrm>
                  <a:off x="4230946" y="5084462"/>
                  <a:ext cx="870303"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𝑟𝑒𝑓</m:t>
                            </m:r>
                          </m:sub>
                        </m:sSub>
                      </m:oMath>
                    </m:oMathPara>
                  </a14:m>
                  <a:endParaRPr lang="en-US" sz="2400" dirty="0"/>
                </a:p>
              </p:txBody>
            </p:sp>
          </mc:Choice>
          <mc:Fallback xmlns="">
            <p:sp>
              <p:nvSpPr>
                <p:cNvPr id="97" name="Rectangle 96">
                  <a:extLst>
                    <a:ext uri="{FF2B5EF4-FFF2-40B4-BE49-F238E27FC236}">
                      <a16:creationId xmlns:a16="http://schemas.microsoft.com/office/drawing/2014/main" id="{93FDA533-53AC-2455-FC05-8AFDF201B132}"/>
                    </a:ext>
                  </a:extLst>
                </p:cNvPr>
                <p:cNvSpPr>
                  <a:spLocks noRot="1" noChangeAspect="1" noMove="1" noResize="1" noEditPoints="1" noAdjustHandles="1" noChangeArrowheads="1" noChangeShapeType="1" noTextEdit="1"/>
                </p:cNvSpPr>
                <p:nvPr/>
              </p:nvSpPr>
              <p:spPr>
                <a:xfrm>
                  <a:off x="4230946" y="5084462"/>
                  <a:ext cx="870303" cy="491288"/>
                </a:xfrm>
                <a:prstGeom prst="rect">
                  <a:avLst/>
                </a:prstGeom>
                <a:blipFill>
                  <a:blip r:embed="rId7"/>
                  <a:stretch>
                    <a:fillRect b="-12500"/>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D3BBCE17-D348-575B-0411-7EBADDA2152D}"/>
                </a:ext>
              </a:extLst>
            </p:cNvPr>
            <p:cNvSpPr txBox="1"/>
            <p:nvPr/>
          </p:nvSpPr>
          <p:spPr>
            <a:xfrm>
              <a:off x="4696912" y="4716532"/>
              <a:ext cx="338554" cy="461666"/>
            </a:xfrm>
            <a:prstGeom prst="rect">
              <a:avLst/>
            </a:prstGeom>
            <a:noFill/>
          </p:spPr>
          <p:txBody>
            <a:bodyPr wrap="none" rtlCol="0">
              <a:spAutoFit/>
            </a:bodyPr>
            <a:lstStyle/>
            <a:p>
              <a:r>
                <a:rPr lang="en-US" sz="2400" dirty="0"/>
                <a:t>+</a:t>
              </a:r>
            </a:p>
          </p:txBody>
        </p:sp>
        <p:sp>
          <p:nvSpPr>
            <p:cNvPr id="99" name="TextBox 98">
              <a:extLst>
                <a:ext uri="{FF2B5EF4-FFF2-40B4-BE49-F238E27FC236}">
                  <a16:creationId xmlns:a16="http://schemas.microsoft.com/office/drawing/2014/main" id="{7B96AB08-33D6-1B62-1038-FC5F572B345D}"/>
                </a:ext>
              </a:extLst>
            </p:cNvPr>
            <p:cNvSpPr txBox="1"/>
            <p:nvPr/>
          </p:nvSpPr>
          <p:spPr>
            <a:xfrm>
              <a:off x="4719493" y="3954378"/>
              <a:ext cx="279244" cy="461666"/>
            </a:xfrm>
            <a:prstGeom prst="rect">
              <a:avLst/>
            </a:prstGeom>
            <a:noFill/>
          </p:spPr>
          <p:txBody>
            <a:bodyPr wrap="none" rtlCol="0">
              <a:spAutoFit/>
            </a:bodyPr>
            <a:lstStyle/>
            <a:p>
              <a:r>
                <a:rPr lang="en-US" sz="2400" dirty="0"/>
                <a:t>-</a:t>
              </a:r>
            </a:p>
          </p:txBody>
        </p:sp>
      </p:grpSp>
      <p:grpSp>
        <p:nvGrpSpPr>
          <p:cNvPr id="113" name="Group 112">
            <a:extLst>
              <a:ext uri="{FF2B5EF4-FFF2-40B4-BE49-F238E27FC236}">
                <a16:creationId xmlns:a16="http://schemas.microsoft.com/office/drawing/2014/main" id="{8FD7503F-0C67-651A-BB69-DBBD67109002}"/>
              </a:ext>
            </a:extLst>
          </p:cNvPr>
          <p:cNvGrpSpPr/>
          <p:nvPr/>
        </p:nvGrpSpPr>
        <p:grpSpPr>
          <a:xfrm>
            <a:off x="5551650" y="2863776"/>
            <a:ext cx="4256156" cy="2862165"/>
            <a:chOff x="5551650" y="2863776"/>
            <a:chExt cx="4256156" cy="2862165"/>
          </a:xfrm>
        </p:grpSpPr>
        <p:sp>
          <p:nvSpPr>
            <p:cNvPr id="24" name="Text Box 102">
              <a:extLst>
                <a:ext uri="{FF2B5EF4-FFF2-40B4-BE49-F238E27FC236}">
                  <a16:creationId xmlns:a16="http://schemas.microsoft.com/office/drawing/2014/main" id="{C68812D5-91E8-2EFE-36AA-840AC6D3A2AC}"/>
                </a:ext>
              </a:extLst>
            </p:cNvPr>
            <p:cNvSpPr txBox="1">
              <a:spLocks noChangeArrowheads="1"/>
            </p:cNvSpPr>
            <p:nvPr/>
          </p:nvSpPr>
          <p:spPr bwMode="auto">
            <a:xfrm>
              <a:off x="7557073" y="4494092"/>
              <a:ext cx="889987" cy="369332"/>
            </a:xfrm>
            <a:prstGeom prst="rect">
              <a:avLst/>
            </a:prstGeom>
            <a:solidFill>
              <a:schemeClr val="accent4">
                <a:lumMod val="60000"/>
                <a:lumOff val="40000"/>
              </a:schemeClr>
            </a:solid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Exciter</a:t>
              </a:r>
            </a:p>
          </p:txBody>
        </p:sp>
        <p:grpSp>
          <p:nvGrpSpPr>
            <p:cNvPr id="46" name="Group 45">
              <a:extLst>
                <a:ext uri="{FF2B5EF4-FFF2-40B4-BE49-F238E27FC236}">
                  <a16:creationId xmlns:a16="http://schemas.microsoft.com/office/drawing/2014/main" id="{76AF61E1-108D-0D34-C60E-6169249488B2}"/>
                </a:ext>
              </a:extLst>
            </p:cNvPr>
            <p:cNvGrpSpPr/>
            <p:nvPr/>
          </p:nvGrpSpPr>
          <p:grpSpPr>
            <a:xfrm>
              <a:off x="5795381" y="4274274"/>
              <a:ext cx="1471369" cy="906783"/>
              <a:chOff x="4749452" y="3657600"/>
              <a:chExt cx="1117948" cy="688975"/>
            </a:xfrm>
          </p:grpSpPr>
          <p:sp>
            <p:nvSpPr>
              <p:cNvPr id="47" name="Line 74">
                <a:extLst>
                  <a:ext uri="{FF2B5EF4-FFF2-40B4-BE49-F238E27FC236}">
                    <a16:creationId xmlns:a16="http://schemas.microsoft.com/office/drawing/2014/main" id="{E8EFDFBF-29A6-3626-050F-ED6DBFB474AA}"/>
                  </a:ext>
                </a:extLst>
              </p:cNvPr>
              <p:cNvSpPr>
                <a:spLocks noChangeShapeType="1"/>
              </p:cNvSpPr>
              <p:nvPr/>
            </p:nvSpPr>
            <p:spPr bwMode="auto">
              <a:xfrm rot="5400000" flipH="1" flipV="1">
                <a:off x="4558952" y="4008438"/>
                <a:ext cx="381000" cy="0"/>
              </a:xfrm>
              <a:prstGeom prst="line">
                <a:avLst/>
              </a:prstGeom>
              <a:noFill/>
              <a:ln w="28575">
                <a:solidFill>
                  <a:srgbClr val="00B05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48" name="Group 75">
                <a:extLst>
                  <a:ext uri="{FF2B5EF4-FFF2-40B4-BE49-F238E27FC236}">
                    <a16:creationId xmlns:a16="http://schemas.microsoft.com/office/drawing/2014/main" id="{6DEFC018-FC90-80A3-4D88-F0E30EB9CDF0}"/>
                  </a:ext>
                </a:extLst>
              </p:cNvPr>
              <p:cNvGrpSpPr>
                <a:grpSpLocks/>
              </p:cNvGrpSpPr>
              <p:nvPr/>
            </p:nvGrpSpPr>
            <p:grpSpPr bwMode="auto">
              <a:xfrm flipH="1">
                <a:off x="5327650" y="3713163"/>
                <a:ext cx="514350" cy="630238"/>
                <a:chOff x="2880" y="2435"/>
                <a:chExt cx="132" cy="397"/>
              </a:xfrm>
            </p:grpSpPr>
            <p:sp>
              <p:nvSpPr>
                <p:cNvPr id="67" name="Line 76">
                  <a:extLst>
                    <a:ext uri="{FF2B5EF4-FFF2-40B4-BE49-F238E27FC236}">
                      <a16:creationId xmlns:a16="http://schemas.microsoft.com/office/drawing/2014/main" id="{41EB29FB-4B92-CF39-2E05-DDE983DE5EBC}"/>
                    </a:ext>
                  </a:extLst>
                </p:cNvPr>
                <p:cNvSpPr>
                  <a:spLocks noChangeShapeType="1"/>
                </p:cNvSpPr>
                <p:nvPr/>
              </p:nvSpPr>
              <p:spPr bwMode="auto">
                <a:xfrm>
                  <a:off x="2946" y="2435"/>
                  <a:ext cx="0" cy="13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8" name="Line 77">
                  <a:extLst>
                    <a:ext uri="{FF2B5EF4-FFF2-40B4-BE49-F238E27FC236}">
                      <a16:creationId xmlns:a16="http://schemas.microsoft.com/office/drawing/2014/main" id="{D45BE197-34FF-53F4-D4BD-D61D930D6CBE}"/>
                    </a:ext>
                  </a:extLst>
                </p:cNvPr>
                <p:cNvSpPr>
                  <a:spLocks noChangeShapeType="1"/>
                </p:cNvSpPr>
                <p:nvPr/>
              </p:nvSpPr>
              <p:spPr bwMode="auto">
                <a:xfrm>
                  <a:off x="2946" y="2633"/>
                  <a:ext cx="0" cy="199"/>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9" name="Line 78">
                  <a:extLst>
                    <a:ext uri="{FF2B5EF4-FFF2-40B4-BE49-F238E27FC236}">
                      <a16:creationId xmlns:a16="http://schemas.microsoft.com/office/drawing/2014/main" id="{B2DE5012-3278-6560-BB84-2D72363E45DC}"/>
                    </a:ext>
                  </a:extLst>
                </p:cNvPr>
                <p:cNvSpPr>
                  <a:spLocks noChangeShapeType="1"/>
                </p:cNvSpPr>
                <p:nvPr/>
              </p:nvSpPr>
              <p:spPr bwMode="auto">
                <a:xfrm>
                  <a:off x="2880" y="2567"/>
                  <a:ext cx="13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70" name="Line 79">
                  <a:extLst>
                    <a:ext uri="{FF2B5EF4-FFF2-40B4-BE49-F238E27FC236}">
                      <a16:creationId xmlns:a16="http://schemas.microsoft.com/office/drawing/2014/main" id="{9A1FCFEC-C11B-7C88-811A-CF7C7ECE7588}"/>
                    </a:ext>
                  </a:extLst>
                </p:cNvPr>
                <p:cNvSpPr>
                  <a:spLocks noChangeShapeType="1"/>
                </p:cNvSpPr>
                <p:nvPr/>
              </p:nvSpPr>
              <p:spPr bwMode="auto">
                <a:xfrm>
                  <a:off x="2910" y="2633"/>
                  <a:ext cx="66"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49" name="Line 100">
                <a:extLst>
                  <a:ext uri="{FF2B5EF4-FFF2-40B4-BE49-F238E27FC236}">
                    <a16:creationId xmlns:a16="http://schemas.microsoft.com/office/drawing/2014/main" id="{86B6BFDD-5478-B549-FF2D-EC64F6BFA4CD}"/>
                  </a:ext>
                </a:extLst>
              </p:cNvPr>
              <p:cNvSpPr>
                <a:spLocks noChangeShapeType="1"/>
              </p:cNvSpPr>
              <p:nvPr/>
            </p:nvSpPr>
            <p:spPr bwMode="auto">
              <a:xfrm flipH="1">
                <a:off x="5054600" y="4346575"/>
                <a:ext cx="533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0" name="Line 101">
                <a:extLst>
                  <a:ext uri="{FF2B5EF4-FFF2-40B4-BE49-F238E27FC236}">
                    <a16:creationId xmlns:a16="http://schemas.microsoft.com/office/drawing/2014/main" id="{B59FE7FB-D76A-ADE6-5E3F-061038C77449}"/>
                  </a:ext>
                </a:extLst>
              </p:cNvPr>
              <p:cNvSpPr>
                <a:spLocks noChangeShapeType="1"/>
              </p:cNvSpPr>
              <p:nvPr/>
            </p:nvSpPr>
            <p:spPr bwMode="auto">
              <a:xfrm flipV="1">
                <a:off x="5410200" y="3657600"/>
                <a:ext cx="4572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1BEB0293-8013-4753-9424-51A4308BFB57}"/>
                  </a:ext>
                </a:extLst>
              </p:cNvPr>
              <p:cNvGrpSpPr/>
              <p:nvPr/>
            </p:nvGrpSpPr>
            <p:grpSpPr>
              <a:xfrm>
                <a:off x="4840419" y="3842594"/>
                <a:ext cx="243477" cy="369787"/>
                <a:chOff x="4910335" y="3908057"/>
                <a:chExt cx="243477" cy="369787"/>
              </a:xfrm>
            </p:grpSpPr>
            <p:sp>
              <p:nvSpPr>
                <p:cNvPr id="55" name="Freeform 67">
                  <a:extLst>
                    <a:ext uri="{FF2B5EF4-FFF2-40B4-BE49-F238E27FC236}">
                      <a16:creationId xmlns:a16="http://schemas.microsoft.com/office/drawing/2014/main" id="{CC1C18D3-5ED7-8355-9CF4-53442163A94B}"/>
                    </a:ext>
                  </a:extLst>
                </p:cNvPr>
                <p:cNvSpPr>
                  <a:spLocks/>
                </p:cNvSpPr>
                <p:nvPr/>
              </p:nvSpPr>
              <p:spPr bwMode="auto">
                <a:xfrm rot="10800000">
                  <a:off x="4910335" y="4216408"/>
                  <a:ext cx="243477" cy="61436"/>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Freeform 68">
                  <a:extLst>
                    <a:ext uri="{FF2B5EF4-FFF2-40B4-BE49-F238E27FC236}">
                      <a16:creationId xmlns:a16="http://schemas.microsoft.com/office/drawing/2014/main" id="{0D6E6829-EF27-1763-719C-B6DE51E0503B}"/>
                    </a:ext>
                  </a:extLst>
                </p:cNvPr>
                <p:cNvSpPr>
                  <a:spLocks/>
                </p:cNvSpPr>
                <p:nvPr/>
              </p:nvSpPr>
              <p:spPr bwMode="auto">
                <a:xfrm rot="10800000">
                  <a:off x="4910335" y="4153801"/>
                  <a:ext cx="243477" cy="62606"/>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Freeform 69">
                  <a:extLst>
                    <a:ext uri="{FF2B5EF4-FFF2-40B4-BE49-F238E27FC236}">
                      <a16:creationId xmlns:a16="http://schemas.microsoft.com/office/drawing/2014/main" id="{0C37266F-66A2-F672-F270-BED931D4261A}"/>
                    </a:ext>
                  </a:extLst>
                </p:cNvPr>
                <p:cNvSpPr>
                  <a:spLocks/>
                </p:cNvSpPr>
                <p:nvPr/>
              </p:nvSpPr>
              <p:spPr bwMode="auto">
                <a:xfrm rot="10800000">
                  <a:off x="4910335" y="4092950"/>
                  <a:ext cx="243477" cy="62606"/>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Freeform 70">
                  <a:extLst>
                    <a:ext uri="{FF2B5EF4-FFF2-40B4-BE49-F238E27FC236}">
                      <a16:creationId xmlns:a16="http://schemas.microsoft.com/office/drawing/2014/main" id="{0D770E80-62CF-C336-2A29-DDC836DDEC61}"/>
                    </a:ext>
                  </a:extLst>
                </p:cNvPr>
                <p:cNvSpPr>
                  <a:spLocks/>
                </p:cNvSpPr>
                <p:nvPr/>
              </p:nvSpPr>
              <p:spPr bwMode="auto">
                <a:xfrm rot="10800000">
                  <a:off x="4910335" y="4031514"/>
                  <a:ext cx="243477" cy="62606"/>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59" name="Freeform 71">
                  <a:extLst>
                    <a:ext uri="{FF2B5EF4-FFF2-40B4-BE49-F238E27FC236}">
                      <a16:creationId xmlns:a16="http://schemas.microsoft.com/office/drawing/2014/main" id="{AFE41CDF-E9DB-0D1B-FAD8-06E6253E098E}"/>
                    </a:ext>
                  </a:extLst>
                </p:cNvPr>
                <p:cNvSpPr>
                  <a:spLocks/>
                </p:cNvSpPr>
                <p:nvPr/>
              </p:nvSpPr>
              <p:spPr bwMode="auto">
                <a:xfrm rot="10800000">
                  <a:off x="4910335" y="3970663"/>
                  <a:ext cx="243477" cy="60851"/>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0" name="Freeform 72">
                  <a:extLst>
                    <a:ext uri="{FF2B5EF4-FFF2-40B4-BE49-F238E27FC236}">
                      <a16:creationId xmlns:a16="http://schemas.microsoft.com/office/drawing/2014/main" id="{64A730C4-6341-E71D-9692-F1B54796B4A3}"/>
                    </a:ext>
                  </a:extLst>
                </p:cNvPr>
                <p:cNvSpPr>
                  <a:spLocks/>
                </p:cNvSpPr>
                <p:nvPr/>
              </p:nvSpPr>
              <p:spPr bwMode="auto">
                <a:xfrm rot="10800000">
                  <a:off x="4910335" y="3908057"/>
                  <a:ext cx="243477" cy="62606"/>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Freeform 105">
                  <a:extLst>
                    <a:ext uri="{FF2B5EF4-FFF2-40B4-BE49-F238E27FC236}">
                      <a16:creationId xmlns:a16="http://schemas.microsoft.com/office/drawing/2014/main" id="{B28D66B7-5BEC-3676-9072-61C4DDC10466}"/>
                    </a:ext>
                  </a:extLst>
                </p:cNvPr>
                <p:cNvSpPr>
                  <a:spLocks/>
                </p:cNvSpPr>
                <p:nvPr/>
              </p:nvSpPr>
              <p:spPr bwMode="auto">
                <a:xfrm rot="10800000">
                  <a:off x="4910335" y="4216408"/>
                  <a:ext cx="243477" cy="61436"/>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Freeform 106">
                  <a:extLst>
                    <a:ext uri="{FF2B5EF4-FFF2-40B4-BE49-F238E27FC236}">
                      <a16:creationId xmlns:a16="http://schemas.microsoft.com/office/drawing/2014/main" id="{DFA87F59-A0F5-48EE-1CEB-CC618D203B1C}"/>
                    </a:ext>
                  </a:extLst>
                </p:cNvPr>
                <p:cNvSpPr>
                  <a:spLocks/>
                </p:cNvSpPr>
                <p:nvPr/>
              </p:nvSpPr>
              <p:spPr bwMode="auto">
                <a:xfrm rot="10800000">
                  <a:off x="4910335" y="4153801"/>
                  <a:ext cx="243477" cy="62606"/>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Freeform 107">
                  <a:extLst>
                    <a:ext uri="{FF2B5EF4-FFF2-40B4-BE49-F238E27FC236}">
                      <a16:creationId xmlns:a16="http://schemas.microsoft.com/office/drawing/2014/main" id="{74417CE5-AA81-3E71-748E-ED4C6A11C949}"/>
                    </a:ext>
                  </a:extLst>
                </p:cNvPr>
                <p:cNvSpPr>
                  <a:spLocks/>
                </p:cNvSpPr>
                <p:nvPr/>
              </p:nvSpPr>
              <p:spPr bwMode="auto">
                <a:xfrm rot="10800000">
                  <a:off x="4910335" y="4092950"/>
                  <a:ext cx="243477" cy="62606"/>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Freeform 108">
                  <a:extLst>
                    <a:ext uri="{FF2B5EF4-FFF2-40B4-BE49-F238E27FC236}">
                      <a16:creationId xmlns:a16="http://schemas.microsoft.com/office/drawing/2014/main" id="{25F46B04-739A-909C-EFF8-4CC2FEECE952}"/>
                    </a:ext>
                  </a:extLst>
                </p:cNvPr>
                <p:cNvSpPr>
                  <a:spLocks/>
                </p:cNvSpPr>
                <p:nvPr/>
              </p:nvSpPr>
              <p:spPr bwMode="auto">
                <a:xfrm rot="10800000">
                  <a:off x="4910335" y="4031514"/>
                  <a:ext cx="243477" cy="62606"/>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Freeform 109">
                  <a:extLst>
                    <a:ext uri="{FF2B5EF4-FFF2-40B4-BE49-F238E27FC236}">
                      <a16:creationId xmlns:a16="http://schemas.microsoft.com/office/drawing/2014/main" id="{625374D2-79DD-A165-4C73-C2D171A5A5EE}"/>
                    </a:ext>
                  </a:extLst>
                </p:cNvPr>
                <p:cNvSpPr>
                  <a:spLocks/>
                </p:cNvSpPr>
                <p:nvPr/>
              </p:nvSpPr>
              <p:spPr bwMode="auto">
                <a:xfrm rot="10800000">
                  <a:off x="4910335" y="3970663"/>
                  <a:ext cx="243477" cy="60851"/>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sp>
              <p:nvSpPr>
                <p:cNvPr id="66" name="Freeform 110">
                  <a:extLst>
                    <a:ext uri="{FF2B5EF4-FFF2-40B4-BE49-F238E27FC236}">
                      <a16:creationId xmlns:a16="http://schemas.microsoft.com/office/drawing/2014/main" id="{61381BB3-508A-CCDE-86C0-153BE40CC870}"/>
                    </a:ext>
                  </a:extLst>
                </p:cNvPr>
                <p:cNvSpPr>
                  <a:spLocks/>
                </p:cNvSpPr>
                <p:nvPr/>
              </p:nvSpPr>
              <p:spPr bwMode="auto">
                <a:xfrm rot="10800000">
                  <a:off x="4910335" y="3908057"/>
                  <a:ext cx="243477" cy="62606"/>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52" name="Straight Connector 51">
                <a:extLst>
                  <a:ext uri="{FF2B5EF4-FFF2-40B4-BE49-F238E27FC236}">
                    <a16:creationId xmlns:a16="http://schemas.microsoft.com/office/drawing/2014/main" id="{474F64FF-791D-38EC-57CB-D848A3D60D69}"/>
                  </a:ext>
                </a:extLst>
              </p:cNvPr>
              <p:cNvCxnSpPr>
                <a:cxnSpLocks/>
              </p:cNvCxnSpPr>
              <p:nvPr/>
            </p:nvCxnSpPr>
            <p:spPr>
              <a:xfrm flipV="1">
                <a:off x="5072080" y="3711575"/>
                <a:ext cx="0" cy="13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0CA981F-4409-AA91-C7F2-5D4E2FE5358A}"/>
                  </a:ext>
                </a:extLst>
              </p:cNvPr>
              <p:cNvCxnSpPr>
                <a:cxnSpLocks/>
              </p:cNvCxnSpPr>
              <p:nvPr/>
            </p:nvCxnSpPr>
            <p:spPr>
              <a:xfrm flipV="1">
                <a:off x="5067300" y="4212382"/>
                <a:ext cx="0" cy="1310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Line 100">
                <a:extLst>
                  <a:ext uri="{FF2B5EF4-FFF2-40B4-BE49-F238E27FC236}">
                    <a16:creationId xmlns:a16="http://schemas.microsoft.com/office/drawing/2014/main" id="{6FB8C954-F0B4-C86C-6446-AC49FAB9FF39}"/>
                  </a:ext>
                </a:extLst>
              </p:cNvPr>
              <p:cNvSpPr>
                <a:spLocks noChangeShapeType="1"/>
              </p:cNvSpPr>
              <p:nvPr/>
            </p:nvSpPr>
            <p:spPr bwMode="auto">
              <a:xfrm flipH="1">
                <a:off x="5060950" y="3717925"/>
                <a:ext cx="533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9C26F154-05C6-001D-1D2C-3292D58509E9}"/>
                    </a:ext>
                  </a:extLst>
                </p:cNvPr>
                <p:cNvSpPr txBox="1"/>
                <p:nvPr/>
              </p:nvSpPr>
              <p:spPr>
                <a:xfrm>
                  <a:off x="5551650" y="4621365"/>
                  <a:ext cx="23987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oMath>
                    </m:oMathPara>
                  </a14:m>
                  <a:endParaRPr lang="en-US" sz="1400" dirty="0">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9C26F154-05C6-001D-1D2C-3292D58509E9}"/>
                    </a:ext>
                  </a:extLst>
                </p:cNvPr>
                <p:cNvSpPr txBox="1">
                  <a:spLocks noRot="1" noChangeAspect="1" noMove="1" noResize="1" noEditPoints="1" noAdjustHandles="1" noChangeArrowheads="1" noChangeShapeType="1" noTextEdit="1"/>
                </p:cNvSpPr>
                <p:nvPr/>
              </p:nvSpPr>
              <p:spPr>
                <a:xfrm>
                  <a:off x="5551650" y="4621365"/>
                  <a:ext cx="239875" cy="299249"/>
                </a:xfrm>
                <a:prstGeom prst="rect">
                  <a:avLst/>
                </a:prstGeom>
                <a:blipFill>
                  <a:blip r:embed="rId8"/>
                  <a:stretch>
                    <a:fillRect l="-20000" r="-10000" b="-24000"/>
                  </a:stretch>
                </a:blipFill>
              </p:spPr>
              <p:txBody>
                <a:bodyPr/>
                <a:lstStyle/>
                <a:p>
                  <a:r>
                    <a:rPr lang="en-US">
                      <a:noFill/>
                    </a:rPr>
                    <a:t> </a:t>
                  </a:r>
                </a:p>
              </p:txBody>
            </p:sp>
          </mc:Fallback>
        </mc:AlternateContent>
        <p:sp>
          <p:nvSpPr>
            <p:cNvPr id="89" name="Oval 64">
              <a:extLst>
                <a:ext uri="{FF2B5EF4-FFF2-40B4-BE49-F238E27FC236}">
                  <a16:creationId xmlns:a16="http://schemas.microsoft.com/office/drawing/2014/main" id="{6219155A-CDEC-114F-7DF7-A4079762BD5E}"/>
                </a:ext>
              </a:extLst>
            </p:cNvPr>
            <p:cNvSpPr>
              <a:spLocks noChangeArrowheads="1"/>
            </p:cNvSpPr>
            <p:nvPr/>
          </p:nvSpPr>
          <p:spPr bwMode="auto">
            <a:xfrm>
              <a:off x="9029760" y="2863776"/>
              <a:ext cx="165060" cy="165060"/>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100" name="Oval 64">
              <a:extLst>
                <a:ext uri="{FF2B5EF4-FFF2-40B4-BE49-F238E27FC236}">
                  <a16:creationId xmlns:a16="http://schemas.microsoft.com/office/drawing/2014/main" id="{DD239EA5-1046-F6F0-CC8B-920EB8F7A887}"/>
                </a:ext>
              </a:extLst>
            </p:cNvPr>
            <p:cNvSpPr>
              <a:spLocks noChangeArrowheads="1"/>
            </p:cNvSpPr>
            <p:nvPr/>
          </p:nvSpPr>
          <p:spPr bwMode="auto">
            <a:xfrm>
              <a:off x="8902484" y="4497055"/>
              <a:ext cx="427126" cy="405073"/>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cxnSp>
          <p:nvCxnSpPr>
            <p:cNvPr id="101" name="Straight Arrow Connector 100">
              <a:extLst>
                <a:ext uri="{FF2B5EF4-FFF2-40B4-BE49-F238E27FC236}">
                  <a16:creationId xmlns:a16="http://schemas.microsoft.com/office/drawing/2014/main" id="{7B9D9866-3544-D346-C6BF-A5A03F33EA59}"/>
                </a:ext>
              </a:extLst>
            </p:cNvPr>
            <p:cNvCxnSpPr>
              <a:cxnSpLocks/>
              <a:endCxn id="100" idx="0"/>
            </p:cNvCxnSpPr>
            <p:nvPr/>
          </p:nvCxnSpPr>
          <p:spPr>
            <a:xfrm>
              <a:off x="9116048" y="3033013"/>
              <a:ext cx="0" cy="14640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84257A5-3ED5-8C0F-EA51-095BA6EB3F06}"/>
                </a:ext>
              </a:extLst>
            </p:cNvPr>
            <p:cNvCxnSpPr>
              <a:cxnSpLocks/>
            </p:cNvCxnSpPr>
            <p:nvPr/>
          </p:nvCxnSpPr>
          <p:spPr>
            <a:xfrm flipH="1" flipV="1">
              <a:off x="7185884" y="4708110"/>
              <a:ext cx="371323" cy="23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9700190-350B-F45E-D8A8-FC7E492EB5CA}"/>
                </a:ext>
              </a:extLst>
            </p:cNvPr>
            <p:cNvCxnSpPr>
              <a:cxnSpLocks/>
            </p:cNvCxnSpPr>
            <p:nvPr/>
          </p:nvCxnSpPr>
          <p:spPr>
            <a:xfrm flipH="1">
              <a:off x="8534754" y="4708110"/>
              <a:ext cx="3677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985FF8F-AF70-4577-8EF9-BFA018C4C947}"/>
                </a:ext>
              </a:extLst>
            </p:cNvPr>
            <p:cNvCxnSpPr>
              <a:cxnSpLocks/>
            </p:cNvCxnSpPr>
            <p:nvPr/>
          </p:nvCxnSpPr>
          <p:spPr>
            <a:xfrm flipV="1">
              <a:off x="9116047" y="4908689"/>
              <a:ext cx="0" cy="404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D4CE7ADA-8139-7199-29D9-DA00E1FA0B94}"/>
                    </a:ext>
                  </a:extLst>
                </p:cNvPr>
                <p:cNvSpPr/>
                <p:nvPr/>
              </p:nvSpPr>
              <p:spPr>
                <a:xfrm>
                  <a:off x="8521313" y="3983260"/>
                  <a:ext cx="650499" cy="461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d>
                      </m:oMath>
                    </m:oMathPara>
                  </a14:m>
                  <a:endParaRPr lang="en-US" sz="2400" dirty="0"/>
                </a:p>
              </p:txBody>
            </p:sp>
          </mc:Choice>
          <mc:Fallback xmlns="">
            <p:sp>
              <p:nvSpPr>
                <p:cNvPr id="105" name="Rectangle 104">
                  <a:extLst>
                    <a:ext uri="{FF2B5EF4-FFF2-40B4-BE49-F238E27FC236}">
                      <a16:creationId xmlns:a16="http://schemas.microsoft.com/office/drawing/2014/main" id="{D4CE7ADA-8139-7199-29D9-DA00E1FA0B94}"/>
                    </a:ext>
                  </a:extLst>
                </p:cNvPr>
                <p:cNvSpPr>
                  <a:spLocks noRot="1" noChangeAspect="1" noMove="1" noResize="1" noEditPoints="1" noAdjustHandles="1" noChangeArrowheads="1" noChangeShapeType="1" noTextEdit="1"/>
                </p:cNvSpPr>
                <p:nvPr/>
              </p:nvSpPr>
              <p:spPr>
                <a:xfrm>
                  <a:off x="8521313" y="3983260"/>
                  <a:ext cx="650499" cy="46166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62EC6A7E-1BF7-9E8A-F89E-3711C9BBB51D}"/>
                    </a:ext>
                  </a:extLst>
                </p:cNvPr>
                <p:cNvSpPr/>
                <p:nvPr/>
              </p:nvSpPr>
              <p:spPr>
                <a:xfrm>
                  <a:off x="8763418" y="5234653"/>
                  <a:ext cx="1044388"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GB" sz="240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d>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𝑟𝑒𝑓</m:t>
                            </m:r>
                          </m:sub>
                        </m:sSub>
                      </m:oMath>
                    </m:oMathPara>
                  </a14:m>
                  <a:endParaRPr lang="en-US" sz="2400" dirty="0"/>
                </a:p>
              </p:txBody>
            </p:sp>
          </mc:Choice>
          <mc:Fallback xmlns="">
            <p:sp>
              <p:nvSpPr>
                <p:cNvPr id="106" name="Rectangle 105">
                  <a:extLst>
                    <a:ext uri="{FF2B5EF4-FFF2-40B4-BE49-F238E27FC236}">
                      <a16:creationId xmlns:a16="http://schemas.microsoft.com/office/drawing/2014/main" id="{62EC6A7E-1BF7-9E8A-F89E-3711C9BBB51D}"/>
                    </a:ext>
                  </a:extLst>
                </p:cNvPr>
                <p:cNvSpPr>
                  <a:spLocks noRot="1" noChangeAspect="1" noMove="1" noResize="1" noEditPoints="1" noAdjustHandles="1" noChangeArrowheads="1" noChangeShapeType="1" noTextEdit="1"/>
                </p:cNvSpPr>
                <p:nvPr/>
              </p:nvSpPr>
              <p:spPr>
                <a:xfrm>
                  <a:off x="8763418" y="5234653"/>
                  <a:ext cx="1044388" cy="491288"/>
                </a:xfrm>
                <a:prstGeom prst="rect">
                  <a:avLst/>
                </a:prstGeom>
                <a:blipFill>
                  <a:blip r:embed="rId10"/>
                  <a:stretch>
                    <a:fillRect b="-15385"/>
                  </a:stretch>
                </a:blipFill>
              </p:spPr>
              <p:txBody>
                <a:bodyPr/>
                <a:lstStyle/>
                <a:p>
                  <a:r>
                    <a:rPr lang="en-US">
                      <a:noFill/>
                    </a:rPr>
                    <a:t> </a:t>
                  </a:r>
                </a:p>
              </p:txBody>
            </p:sp>
          </mc:Fallback>
        </mc:AlternateContent>
        <p:sp>
          <p:nvSpPr>
            <p:cNvPr id="107" name="TextBox 106">
              <a:extLst>
                <a:ext uri="{FF2B5EF4-FFF2-40B4-BE49-F238E27FC236}">
                  <a16:creationId xmlns:a16="http://schemas.microsoft.com/office/drawing/2014/main" id="{FEB55EAD-EF0E-D8EE-E162-2BB80CA01CB8}"/>
                </a:ext>
              </a:extLst>
            </p:cNvPr>
            <p:cNvSpPr txBox="1"/>
            <p:nvPr/>
          </p:nvSpPr>
          <p:spPr>
            <a:xfrm>
              <a:off x="9121070" y="4818583"/>
              <a:ext cx="338554" cy="461666"/>
            </a:xfrm>
            <a:prstGeom prst="rect">
              <a:avLst/>
            </a:prstGeom>
            <a:noFill/>
          </p:spPr>
          <p:txBody>
            <a:bodyPr wrap="none" rtlCol="0">
              <a:spAutoFit/>
            </a:bodyPr>
            <a:lstStyle/>
            <a:p>
              <a:r>
                <a:rPr lang="en-US" sz="2400" dirty="0"/>
                <a:t>+</a:t>
              </a:r>
            </a:p>
          </p:txBody>
        </p:sp>
        <p:sp>
          <p:nvSpPr>
            <p:cNvPr id="108" name="TextBox 107">
              <a:extLst>
                <a:ext uri="{FF2B5EF4-FFF2-40B4-BE49-F238E27FC236}">
                  <a16:creationId xmlns:a16="http://schemas.microsoft.com/office/drawing/2014/main" id="{C17E3696-5923-9D73-3377-3DC8CDAA8E01}"/>
                </a:ext>
              </a:extLst>
            </p:cNvPr>
            <p:cNvSpPr txBox="1"/>
            <p:nvPr/>
          </p:nvSpPr>
          <p:spPr>
            <a:xfrm>
              <a:off x="9143651" y="4056430"/>
              <a:ext cx="279244" cy="461666"/>
            </a:xfrm>
            <a:prstGeom prst="rect">
              <a:avLst/>
            </a:prstGeom>
            <a:noFill/>
          </p:spPr>
          <p:txBody>
            <a:bodyPr wrap="none" rtlCol="0">
              <a:spAutoFit/>
            </a:bodyPr>
            <a:lstStyle/>
            <a:p>
              <a:r>
                <a:rPr lang="en-US" sz="2400" dirty="0"/>
                <a:t>-</a:t>
              </a:r>
            </a:p>
          </p:txBody>
        </p:sp>
      </p:grpSp>
      <p:sp>
        <p:nvSpPr>
          <p:cNvPr id="109" name="TextBox 108">
            <a:extLst>
              <a:ext uri="{FF2B5EF4-FFF2-40B4-BE49-F238E27FC236}">
                <a16:creationId xmlns:a16="http://schemas.microsoft.com/office/drawing/2014/main" id="{3DCEE90C-9E6C-E9EB-6F58-123DA5BBE45F}"/>
              </a:ext>
            </a:extLst>
          </p:cNvPr>
          <p:cNvSpPr txBox="1"/>
          <p:nvPr/>
        </p:nvSpPr>
        <p:spPr>
          <a:xfrm>
            <a:off x="5426867" y="1549695"/>
            <a:ext cx="1251752" cy="400110"/>
          </a:xfrm>
          <a:prstGeom prst="rect">
            <a:avLst/>
          </a:prstGeom>
          <a:noFill/>
        </p:spPr>
        <p:txBody>
          <a:bodyPr wrap="none" rtlCol="0">
            <a:spAutoFit/>
          </a:bodyPr>
          <a:lstStyle/>
          <a:p>
            <a:r>
              <a:rPr lang="en-US" sz="2000" dirty="0"/>
              <a:t>Generator</a:t>
            </a:r>
          </a:p>
        </p:txBody>
      </p:sp>
    </p:spTree>
    <p:extLst>
      <p:ext uri="{BB962C8B-B14F-4D97-AF65-F5344CB8AC3E}">
        <p14:creationId xmlns:p14="http://schemas.microsoft.com/office/powerpoint/2010/main" val="197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021F-9314-8A91-DBB9-230282AD872F}"/>
              </a:ext>
            </a:extLst>
          </p:cNvPr>
          <p:cNvSpPr>
            <a:spLocks noGrp="1"/>
          </p:cNvSpPr>
          <p:nvPr>
            <p:ph type="title"/>
          </p:nvPr>
        </p:nvSpPr>
        <p:spPr/>
        <p:txBody>
          <a:bodyPr/>
          <a:lstStyle/>
          <a:p>
            <a:r>
              <a:rPr lang="en-US" dirty="0"/>
              <a:t>Operation of an isolated generator</a:t>
            </a:r>
          </a:p>
        </p:txBody>
      </p:sp>
      <p:sp>
        <p:nvSpPr>
          <p:cNvPr id="3" name="Date Placeholder 2">
            <a:extLst>
              <a:ext uri="{FF2B5EF4-FFF2-40B4-BE49-F238E27FC236}">
                <a16:creationId xmlns:a16="http://schemas.microsoft.com/office/drawing/2014/main" id="{502174D4-1EFF-66F0-803A-6C96166C825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1179C4D-BA02-5675-3D5E-AFDA95A2BB80}"/>
              </a:ext>
            </a:extLst>
          </p:cNvPr>
          <p:cNvSpPr>
            <a:spLocks noGrp="1"/>
          </p:cNvSpPr>
          <p:nvPr>
            <p:ph type="sldNum" sz="quarter" idx="12"/>
          </p:nvPr>
        </p:nvSpPr>
        <p:spPr/>
        <p:txBody>
          <a:bodyPr/>
          <a:lstStyle/>
          <a:p>
            <a:fld id="{697646A6-6B76-9347-9EA0-ECEE7D8FD72D}" type="slidenum">
              <a:rPr lang="en-US" smtClean="0"/>
              <a:t>83</a:t>
            </a:fld>
            <a:endParaRPr lang="en-US"/>
          </a:p>
        </p:txBody>
      </p:sp>
      <p:grpSp>
        <p:nvGrpSpPr>
          <p:cNvPr id="5" name="Group 4">
            <a:extLst>
              <a:ext uri="{FF2B5EF4-FFF2-40B4-BE49-F238E27FC236}">
                <a16:creationId xmlns:a16="http://schemas.microsoft.com/office/drawing/2014/main" id="{E39BD1D8-8DFE-2AE1-F3A3-74E8FB6058D9}"/>
              </a:ext>
            </a:extLst>
          </p:cNvPr>
          <p:cNvGrpSpPr/>
          <p:nvPr/>
        </p:nvGrpSpPr>
        <p:grpSpPr>
          <a:xfrm>
            <a:off x="990100" y="1576883"/>
            <a:ext cx="3665907" cy="2538607"/>
            <a:chOff x="2222791" y="1543276"/>
            <a:chExt cx="2657079" cy="204954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509E7D-E4AD-21C0-7F9B-D2873BF1B0BB}"/>
                    </a:ext>
                  </a:extLst>
                </p:cNvPr>
                <p:cNvSpPr txBox="1"/>
                <p:nvPr/>
              </p:nvSpPr>
              <p:spPr>
                <a:xfrm>
                  <a:off x="3722208" y="1543276"/>
                  <a:ext cx="233907" cy="248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𝑆</m:t>
                            </m:r>
                          </m:sub>
                        </m:sSub>
                      </m:oMath>
                    </m:oMathPara>
                  </a14:m>
                  <a:endParaRPr lang="en-US" sz="1600" dirty="0"/>
                </a:p>
              </p:txBody>
            </p:sp>
          </mc:Choice>
          <mc:Fallback xmlns="">
            <p:sp>
              <p:nvSpPr>
                <p:cNvPr id="5" name="TextBox 4">
                  <a:extLst>
                    <a:ext uri="{FF2B5EF4-FFF2-40B4-BE49-F238E27FC236}">
                      <a16:creationId xmlns:a16="http://schemas.microsoft.com/office/drawing/2014/main" id="{3FF41343-2F2B-964B-9E08-BA5170493452}"/>
                    </a:ext>
                  </a:extLst>
                </p:cNvPr>
                <p:cNvSpPr txBox="1">
                  <a:spLocks noRot="1" noChangeAspect="1" noMove="1" noResize="1" noEditPoints="1" noAdjustHandles="1" noChangeArrowheads="1" noChangeShapeType="1" noTextEdit="1"/>
                </p:cNvSpPr>
                <p:nvPr/>
              </p:nvSpPr>
              <p:spPr>
                <a:xfrm>
                  <a:off x="3722208" y="1543276"/>
                  <a:ext cx="233907" cy="248484"/>
                </a:xfrm>
                <a:prstGeom prst="rect">
                  <a:avLst/>
                </a:prstGeom>
                <a:blipFill>
                  <a:blip r:embed="rId2"/>
                  <a:stretch>
                    <a:fillRect l="-14815" r="-3704" b="-1600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92D7252-6E3B-4F85-0163-AC5648247435}"/>
                </a:ext>
              </a:extLst>
            </p:cNvPr>
            <p:cNvGrpSpPr/>
            <p:nvPr/>
          </p:nvGrpSpPr>
          <p:grpSpPr>
            <a:xfrm>
              <a:off x="2720199" y="2191350"/>
              <a:ext cx="555625" cy="1325805"/>
              <a:chOff x="2713849" y="2191350"/>
              <a:chExt cx="555625" cy="1325805"/>
            </a:xfrm>
          </p:grpSpPr>
          <p:grpSp>
            <p:nvGrpSpPr>
              <p:cNvPr id="37" name="Group 4">
                <a:extLst>
                  <a:ext uri="{FF2B5EF4-FFF2-40B4-BE49-F238E27FC236}">
                    <a16:creationId xmlns:a16="http://schemas.microsoft.com/office/drawing/2014/main" id="{6E43BDB2-D1AD-8278-4387-0DAB998614D9}"/>
                  </a:ext>
                </a:extLst>
              </p:cNvPr>
              <p:cNvGrpSpPr>
                <a:grpSpLocks/>
              </p:cNvGrpSpPr>
              <p:nvPr/>
            </p:nvGrpSpPr>
            <p:grpSpPr bwMode="auto">
              <a:xfrm>
                <a:off x="2713849" y="2576440"/>
                <a:ext cx="555625" cy="555625"/>
                <a:chOff x="1774" y="1738"/>
                <a:chExt cx="828" cy="828"/>
              </a:xfrm>
              <a:solidFill>
                <a:schemeClr val="bg1"/>
              </a:solidFill>
            </p:grpSpPr>
            <p:sp>
              <p:nvSpPr>
                <p:cNvPr id="40" name="Oval 5">
                  <a:extLst>
                    <a:ext uri="{FF2B5EF4-FFF2-40B4-BE49-F238E27FC236}">
                      <a16:creationId xmlns:a16="http://schemas.microsoft.com/office/drawing/2014/main" id="{F653D572-85C6-D2CF-FD44-D74DAA7AFDA4}"/>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nvGrpSpPr>
                <p:cNvPr id="41" name="Group 6">
                  <a:extLst>
                    <a:ext uri="{FF2B5EF4-FFF2-40B4-BE49-F238E27FC236}">
                      <a16:creationId xmlns:a16="http://schemas.microsoft.com/office/drawing/2014/main" id="{16126F65-ECB7-4076-6272-0503DE3C36AA}"/>
                    </a:ext>
                  </a:extLst>
                </p:cNvPr>
                <p:cNvGrpSpPr>
                  <a:grpSpLocks/>
                </p:cNvGrpSpPr>
                <p:nvPr/>
              </p:nvGrpSpPr>
              <p:grpSpPr bwMode="auto">
                <a:xfrm flipH="1">
                  <a:off x="1847" y="1955"/>
                  <a:ext cx="685" cy="377"/>
                  <a:chOff x="3846" y="3460"/>
                  <a:chExt cx="600" cy="235"/>
                </a:xfrm>
                <a:grpFill/>
              </p:grpSpPr>
              <p:grpSp>
                <p:nvGrpSpPr>
                  <p:cNvPr id="42" name="Group 7">
                    <a:extLst>
                      <a:ext uri="{FF2B5EF4-FFF2-40B4-BE49-F238E27FC236}">
                        <a16:creationId xmlns:a16="http://schemas.microsoft.com/office/drawing/2014/main" id="{06FD0CA8-5494-E6E3-782F-D0ED7CEEA907}"/>
                      </a:ext>
                    </a:extLst>
                  </p:cNvPr>
                  <p:cNvGrpSpPr>
                    <a:grpSpLocks/>
                  </p:cNvGrpSpPr>
                  <p:nvPr/>
                </p:nvGrpSpPr>
                <p:grpSpPr bwMode="auto">
                  <a:xfrm>
                    <a:off x="3846" y="3572"/>
                    <a:ext cx="302" cy="123"/>
                    <a:chOff x="3846" y="3572"/>
                    <a:chExt cx="302" cy="123"/>
                  </a:xfrm>
                  <a:grpFill/>
                </p:grpSpPr>
                <p:sp>
                  <p:nvSpPr>
                    <p:cNvPr id="46" name="Arc 8">
                      <a:extLst>
                        <a:ext uri="{FF2B5EF4-FFF2-40B4-BE49-F238E27FC236}">
                          <a16:creationId xmlns:a16="http://schemas.microsoft.com/office/drawing/2014/main" id="{FFB3BDDF-8DFC-E57A-F5E0-6706CF502E30}"/>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47" name="Arc 9">
                      <a:extLst>
                        <a:ext uri="{FF2B5EF4-FFF2-40B4-BE49-F238E27FC236}">
                          <a16:creationId xmlns:a16="http://schemas.microsoft.com/office/drawing/2014/main" id="{0CD24073-BD98-9278-1E80-B7E2DDFCDF0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43" name="Group 10">
                    <a:extLst>
                      <a:ext uri="{FF2B5EF4-FFF2-40B4-BE49-F238E27FC236}">
                        <a16:creationId xmlns:a16="http://schemas.microsoft.com/office/drawing/2014/main" id="{5F72DFE6-9127-4FF0-C0B6-B63BBC5F0077}"/>
                      </a:ext>
                    </a:extLst>
                  </p:cNvPr>
                  <p:cNvGrpSpPr>
                    <a:grpSpLocks/>
                  </p:cNvGrpSpPr>
                  <p:nvPr/>
                </p:nvGrpSpPr>
                <p:grpSpPr bwMode="auto">
                  <a:xfrm flipV="1">
                    <a:off x="4144" y="3460"/>
                    <a:ext cx="302" cy="123"/>
                    <a:chOff x="3846" y="3572"/>
                    <a:chExt cx="302" cy="123"/>
                  </a:xfrm>
                  <a:grpFill/>
                </p:grpSpPr>
                <p:sp>
                  <p:nvSpPr>
                    <p:cNvPr id="44" name="Arc 11">
                      <a:extLst>
                        <a:ext uri="{FF2B5EF4-FFF2-40B4-BE49-F238E27FC236}">
                          <a16:creationId xmlns:a16="http://schemas.microsoft.com/office/drawing/2014/main" id="{50C0F613-50BD-0A18-0DAD-935DD8FD138E}"/>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45" name="Arc 12">
                      <a:extLst>
                        <a:ext uri="{FF2B5EF4-FFF2-40B4-BE49-F238E27FC236}">
                          <a16:creationId xmlns:a16="http://schemas.microsoft.com/office/drawing/2014/main" id="{2A57D15B-1697-F615-CEA1-76225EDEE78E}"/>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grpSp>
          <p:cxnSp>
            <p:nvCxnSpPr>
              <p:cNvPr id="38" name="Straight Connector 37">
                <a:extLst>
                  <a:ext uri="{FF2B5EF4-FFF2-40B4-BE49-F238E27FC236}">
                    <a16:creationId xmlns:a16="http://schemas.microsoft.com/office/drawing/2014/main" id="{E63EFE7F-35A9-707A-65E6-36B6803F4D38}"/>
                  </a:ext>
                </a:extLst>
              </p:cNvPr>
              <p:cNvCxnSpPr>
                <a:endCxn id="40"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DD3097-32EB-02FE-07F0-A1A08A933821}"/>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1D5E47FD-C7CA-6A5A-03A4-99E24656D747}"/>
                </a:ext>
              </a:extLst>
            </p:cNvPr>
            <p:cNvCxnSpPr>
              <a:cxnSpLocks/>
            </p:cNvCxnSpPr>
            <p:nvPr/>
          </p:nvCxnSpPr>
          <p:spPr>
            <a:xfrm>
              <a:off x="2984786" y="3517155"/>
              <a:ext cx="18431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1CCB2D7-57E6-4CAB-1483-A37475781407}"/>
                </a:ext>
              </a:extLst>
            </p:cNvPr>
            <p:cNvGrpSpPr/>
            <p:nvPr/>
          </p:nvGrpSpPr>
          <p:grpSpPr>
            <a:xfrm>
              <a:off x="2988968" y="1903076"/>
              <a:ext cx="1717597" cy="294615"/>
              <a:chOff x="2988968" y="1903076"/>
              <a:chExt cx="1717597" cy="294615"/>
            </a:xfrm>
          </p:grpSpPr>
          <p:grpSp>
            <p:nvGrpSpPr>
              <p:cNvPr id="18" name="Group 229">
                <a:extLst>
                  <a:ext uri="{FF2B5EF4-FFF2-40B4-BE49-F238E27FC236}">
                    <a16:creationId xmlns:a16="http://schemas.microsoft.com/office/drawing/2014/main" id="{5FF3DC2D-B95F-5F46-6DF3-35DA64FB3EAF}"/>
                  </a:ext>
                </a:extLst>
              </p:cNvPr>
              <p:cNvGrpSpPr>
                <a:grpSpLocks/>
              </p:cNvGrpSpPr>
              <p:nvPr/>
            </p:nvGrpSpPr>
            <p:grpSpPr bwMode="auto">
              <a:xfrm rot="16200000">
                <a:off x="3686446" y="1546538"/>
                <a:ext cx="294615" cy="1007692"/>
                <a:chOff x="2788" y="1935"/>
                <a:chExt cx="216" cy="843"/>
              </a:xfrm>
            </p:grpSpPr>
            <p:sp>
              <p:nvSpPr>
                <p:cNvPr id="21" name="Freeform 67">
                  <a:extLst>
                    <a:ext uri="{FF2B5EF4-FFF2-40B4-BE49-F238E27FC236}">
                      <a16:creationId xmlns:a16="http://schemas.microsoft.com/office/drawing/2014/main" id="{77CBE105-D749-4CD3-0483-84A4790113A5}"/>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2" name="Freeform 68">
                  <a:extLst>
                    <a:ext uri="{FF2B5EF4-FFF2-40B4-BE49-F238E27FC236}">
                      <a16:creationId xmlns:a16="http://schemas.microsoft.com/office/drawing/2014/main" id="{C943607F-40F8-3013-DB8E-F6A51524182A}"/>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3" name="Freeform 69">
                  <a:extLst>
                    <a:ext uri="{FF2B5EF4-FFF2-40B4-BE49-F238E27FC236}">
                      <a16:creationId xmlns:a16="http://schemas.microsoft.com/office/drawing/2014/main" id="{8291C55A-BF4E-22C0-2C2E-C0CB30F3E61D}"/>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4" name="Freeform 70">
                  <a:extLst>
                    <a:ext uri="{FF2B5EF4-FFF2-40B4-BE49-F238E27FC236}">
                      <a16:creationId xmlns:a16="http://schemas.microsoft.com/office/drawing/2014/main" id="{632967BF-8E6E-AEDD-6B3E-2DB27138FB6C}"/>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5" name="Freeform 71">
                  <a:extLst>
                    <a:ext uri="{FF2B5EF4-FFF2-40B4-BE49-F238E27FC236}">
                      <a16:creationId xmlns:a16="http://schemas.microsoft.com/office/drawing/2014/main" id="{2968B866-3322-3218-0D43-FD07E41C90FC}"/>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 name="Freeform 72">
                  <a:extLst>
                    <a:ext uri="{FF2B5EF4-FFF2-40B4-BE49-F238E27FC236}">
                      <a16:creationId xmlns:a16="http://schemas.microsoft.com/office/drawing/2014/main" id="{1F6CCB5F-EB9F-2257-931E-526C150BD91D}"/>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7" name="Freeform 73">
                  <a:extLst>
                    <a:ext uri="{FF2B5EF4-FFF2-40B4-BE49-F238E27FC236}">
                      <a16:creationId xmlns:a16="http://schemas.microsoft.com/office/drawing/2014/main" id="{3259886F-52ED-D421-C53D-7D2694B9BB99}"/>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8" name="Freeform 74">
                  <a:extLst>
                    <a:ext uri="{FF2B5EF4-FFF2-40B4-BE49-F238E27FC236}">
                      <a16:creationId xmlns:a16="http://schemas.microsoft.com/office/drawing/2014/main" id="{9BE05804-9961-E201-AEA6-0931F4F832A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9" name="Freeform 105">
                  <a:extLst>
                    <a:ext uri="{FF2B5EF4-FFF2-40B4-BE49-F238E27FC236}">
                      <a16:creationId xmlns:a16="http://schemas.microsoft.com/office/drawing/2014/main" id="{4BD1AA5F-810C-BDB6-2D9D-15DCDC8262BD}"/>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0" name="Freeform 106">
                  <a:extLst>
                    <a:ext uri="{FF2B5EF4-FFF2-40B4-BE49-F238E27FC236}">
                      <a16:creationId xmlns:a16="http://schemas.microsoft.com/office/drawing/2014/main" id="{71C580BC-3FDC-81CA-51FF-05E9D269CF21}"/>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1" name="Freeform 107">
                  <a:extLst>
                    <a:ext uri="{FF2B5EF4-FFF2-40B4-BE49-F238E27FC236}">
                      <a16:creationId xmlns:a16="http://schemas.microsoft.com/office/drawing/2014/main" id="{277A719E-73D0-1E7A-0F3C-44F31D3481D1}"/>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2" name="Freeform 108">
                  <a:extLst>
                    <a:ext uri="{FF2B5EF4-FFF2-40B4-BE49-F238E27FC236}">
                      <a16:creationId xmlns:a16="http://schemas.microsoft.com/office/drawing/2014/main" id="{C4C53059-6140-0708-2273-5083C1CCDAF4}"/>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3" name="Freeform 109">
                  <a:extLst>
                    <a:ext uri="{FF2B5EF4-FFF2-40B4-BE49-F238E27FC236}">
                      <a16:creationId xmlns:a16="http://schemas.microsoft.com/office/drawing/2014/main" id="{7B40F553-3521-D299-EACB-8FB7F9FAE0C3}"/>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4" name="Freeform 110">
                  <a:extLst>
                    <a:ext uri="{FF2B5EF4-FFF2-40B4-BE49-F238E27FC236}">
                      <a16:creationId xmlns:a16="http://schemas.microsoft.com/office/drawing/2014/main" id="{00ED19BD-8293-B15B-A87E-238380913A3B}"/>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5" name="Freeform 111">
                  <a:extLst>
                    <a:ext uri="{FF2B5EF4-FFF2-40B4-BE49-F238E27FC236}">
                      <a16:creationId xmlns:a16="http://schemas.microsoft.com/office/drawing/2014/main" id="{A1C6AF26-2087-E37A-BCE7-F9493BEF91DC}"/>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6" name="Freeform 112">
                  <a:extLst>
                    <a:ext uri="{FF2B5EF4-FFF2-40B4-BE49-F238E27FC236}">
                      <a16:creationId xmlns:a16="http://schemas.microsoft.com/office/drawing/2014/main" id="{FA29A1B9-867A-ACE3-122B-575C9C1039F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cxnSp>
            <p:nvCxnSpPr>
              <p:cNvPr id="19" name="Straight Connector 18">
                <a:extLst>
                  <a:ext uri="{FF2B5EF4-FFF2-40B4-BE49-F238E27FC236}">
                    <a16:creationId xmlns:a16="http://schemas.microsoft.com/office/drawing/2014/main" id="{7AB6900A-DC5C-0DB2-2C7C-A4BC41C3DB2D}"/>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ACBEA2-4D37-965B-64B2-4E47A0A8B6AA}"/>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D494E25F-3635-A8DF-A06F-34EC0080B998}"/>
                </a:ext>
              </a:extLst>
            </p:cNvPr>
            <p:cNvSpPr/>
            <p:nvPr/>
          </p:nvSpPr>
          <p:spPr>
            <a:xfrm>
              <a:off x="4671856" y="3443965"/>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 name="Straight Arrow Connector 10">
              <a:extLst>
                <a:ext uri="{FF2B5EF4-FFF2-40B4-BE49-F238E27FC236}">
                  <a16:creationId xmlns:a16="http://schemas.microsoft.com/office/drawing/2014/main" id="{EEEF83F2-7D98-4F25-9ECA-C06CF1673B6A}"/>
                </a:ext>
              </a:extLst>
            </p:cNvPr>
            <p:cNvCxnSpPr/>
            <p:nvPr/>
          </p:nvCxnSpPr>
          <p:spPr>
            <a:xfrm>
              <a:off x="4452262" y="1976314"/>
              <a:ext cx="4276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F14ACE-19FD-F6C3-2B84-2266FCB75F2A}"/>
                    </a:ext>
                  </a:extLst>
                </p:cNvPr>
                <p:cNvSpPr txBox="1"/>
                <p:nvPr/>
              </p:nvSpPr>
              <p:spPr>
                <a:xfrm>
                  <a:off x="4499546" y="1580654"/>
                  <a:ext cx="252451" cy="32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1" name="TextBox 10">
                  <a:extLst>
                    <a:ext uri="{FF2B5EF4-FFF2-40B4-BE49-F238E27FC236}">
                      <a16:creationId xmlns:a16="http://schemas.microsoft.com/office/drawing/2014/main" id="{8C4920E0-D8FC-9A4F-8D37-E6D1A6BF77BD}"/>
                    </a:ext>
                  </a:extLst>
                </p:cNvPr>
                <p:cNvSpPr txBox="1">
                  <a:spLocks noRot="1" noChangeAspect="1" noMove="1" noResize="1" noEditPoints="1" noAdjustHandles="1" noChangeArrowheads="1" noChangeShapeType="1" noTextEdit="1"/>
                </p:cNvSpPr>
                <p:nvPr/>
              </p:nvSpPr>
              <p:spPr>
                <a:xfrm>
                  <a:off x="4499546" y="1580654"/>
                  <a:ext cx="252451" cy="323029"/>
                </a:xfrm>
                <a:prstGeom prst="rect">
                  <a:avLst/>
                </a:prstGeom>
                <a:blipFill>
                  <a:blip r:embed="rId3"/>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525F93E-91B7-831B-3F2C-E7D13A3984CC}"/>
                </a:ext>
              </a:extLst>
            </p:cNvPr>
            <p:cNvCxnSpPr>
              <a:cxnSpLocks/>
            </p:cNvCxnSpPr>
            <p:nvPr/>
          </p:nvCxnSpPr>
          <p:spPr>
            <a:xfrm flipV="1">
              <a:off x="4746446" y="2331427"/>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B865C2-41AD-697D-8C3B-32157DE0851A}"/>
                    </a:ext>
                  </a:extLst>
                </p:cNvPr>
                <p:cNvSpPr txBox="1"/>
                <p:nvPr/>
              </p:nvSpPr>
              <p:spPr>
                <a:xfrm>
                  <a:off x="4372997" y="2642700"/>
                  <a:ext cx="297763" cy="32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3" name="TextBox 12">
                  <a:extLst>
                    <a:ext uri="{FF2B5EF4-FFF2-40B4-BE49-F238E27FC236}">
                      <a16:creationId xmlns:a16="http://schemas.microsoft.com/office/drawing/2014/main" id="{F503CD88-9D1D-344A-828B-E4F070FFA758}"/>
                    </a:ext>
                  </a:extLst>
                </p:cNvPr>
                <p:cNvSpPr txBox="1">
                  <a:spLocks noRot="1" noChangeAspect="1" noMove="1" noResize="1" noEditPoints="1" noAdjustHandles="1" noChangeArrowheads="1" noChangeShapeType="1" noTextEdit="1"/>
                </p:cNvSpPr>
                <p:nvPr/>
              </p:nvSpPr>
              <p:spPr>
                <a:xfrm>
                  <a:off x="4372997" y="2642700"/>
                  <a:ext cx="297763" cy="323029"/>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1616A6-2BE5-282C-EC84-33B8AE812583}"/>
                </a:ext>
              </a:extLst>
            </p:cNvPr>
            <p:cNvCxnSpPr>
              <a:cxnSpLocks/>
            </p:cNvCxnSpPr>
            <p:nvPr/>
          </p:nvCxnSpPr>
          <p:spPr>
            <a:xfrm flipV="1">
              <a:off x="2595804" y="2346689"/>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F20833-9E01-5AA9-F4E8-36FF36000F3E}"/>
                    </a:ext>
                  </a:extLst>
                </p:cNvPr>
                <p:cNvSpPr txBox="1"/>
                <p:nvPr/>
              </p:nvSpPr>
              <p:spPr>
                <a:xfrm>
                  <a:off x="2222791" y="2657962"/>
                  <a:ext cx="299112" cy="32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5" name="TextBox 14">
                  <a:extLst>
                    <a:ext uri="{FF2B5EF4-FFF2-40B4-BE49-F238E27FC236}">
                      <a16:creationId xmlns:a16="http://schemas.microsoft.com/office/drawing/2014/main" id="{61671940-CCB7-9E4C-8F9F-E8E8BB5164CC}"/>
                    </a:ext>
                  </a:extLst>
                </p:cNvPr>
                <p:cNvSpPr txBox="1">
                  <a:spLocks noRot="1" noChangeAspect="1" noMove="1" noResize="1" noEditPoints="1" noAdjustHandles="1" noChangeArrowheads="1" noChangeShapeType="1" noTextEdit="1"/>
                </p:cNvSpPr>
                <p:nvPr/>
              </p:nvSpPr>
              <p:spPr>
                <a:xfrm>
                  <a:off x="2222791" y="2657962"/>
                  <a:ext cx="299112" cy="323029"/>
                </a:xfrm>
                <a:prstGeom prst="rect">
                  <a:avLst/>
                </a:prstGeom>
                <a:blipFill>
                  <a:blip r:embed="rId5"/>
                  <a:stretch>
                    <a:fillRect/>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8AA6737F-1D01-D02C-1DEB-972FA2887128}"/>
                </a:ext>
              </a:extLst>
            </p:cNvPr>
            <p:cNvSpPr/>
            <p:nvPr/>
          </p:nvSpPr>
          <p:spPr>
            <a:xfrm>
              <a:off x="4671856" y="2112806"/>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48" name="Group 47">
            <a:extLst>
              <a:ext uri="{FF2B5EF4-FFF2-40B4-BE49-F238E27FC236}">
                <a16:creationId xmlns:a16="http://schemas.microsoft.com/office/drawing/2014/main" id="{946DD65D-B4AB-C220-A7CA-094CD14AA17C}"/>
              </a:ext>
            </a:extLst>
          </p:cNvPr>
          <p:cNvGrpSpPr/>
          <p:nvPr/>
        </p:nvGrpSpPr>
        <p:grpSpPr>
          <a:xfrm>
            <a:off x="1918616" y="4768428"/>
            <a:ext cx="2370879" cy="1020757"/>
            <a:chOff x="3370450" y="745743"/>
            <a:chExt cx="1297172" cy="622085"/>
          </a:xfrm>
        </p:grpSpPr>
        <p:cxnSp>
          <p:nvCxnSpPr>
            <p:cNvPr id="49" name="Straight Arrow Connector 48">
              <a:extLst>
                <a:ext uri="{FF2B5EF4-FFF2-40B4-BE49-F238E27FC236}">
                  <a16:creationId xmlns:a16="http://schemas.microsoft.com/office/drawing/2014/main" id="{E762E448-DCB1-6F51-1420-DB044B0BA8C0}"/>
                </a:ext>
              </a:extLst>
            </p:cNvPr>
            <p:cNvCxnSpPr>
              <a:cxnSpLocks/>
            </p:cNvCxnSpPr>
            <p:nvPr/>
          </p:nvCxnSpPr>
          <p:spPr>
            <a:xfrm>
              <a:off x="3370450" y="1122594"/>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D7B4693-BC19-A280-84AC-FF7CD5CE60D2}"/>
                    </a:ext>
                  </a:extLst>
                </p:cNvPr>
                <p:cNvSpPr txBox="1"/>
                <p:nvPr/>
              </p:nvSpPr>
              <p:spPr>
                <a:xfrm>
                  <a:off x="4362819" y="1123987"/>
                  <a:ext cx="224769"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49" name="TextBox 48">
                  <a:extLst>
                    <a:ext uri="{FF2B5EF4-FFF2-40B4-BE49-F238E27FC236}">
                      <a16:creationId xmlns:a16="http://schemas.microsoft.com/office/drawing/2014/main" id="{ED02FD54-A459-054E-9F53-B87C014D21A8}"/>
                    </a:ext>
                  </a:extLst>
                </p:cNvPr>
                <p:cNvSpPr txBox="1">
                  <a:spLocks noRot="1" noChangeAspect="1" noMove="1" noResize="1" noEditPoints="1" noAdjustHandles="1" noChangeArrowheads="1" noChangeShapeType="1" noTextEdit="1"/>
                </p:cNvSpPr>
                <p:nvPr/>
              </p:nvSpPr>
              <p:spPr>
                <a:xfrm>
                  <a:off x="4362819" y="1123987"/>
                  <a:ext cx="224769" cy="243841"/>
                </a:xfrm>
                <a:prstGeom prst="rect">
                  <a:avLst/>
                </a:prstGeom>
                <a:blipFill>
                  <a:blip r:embed="rId6"/>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DD9371AA-8812-44EC-331A-33A995A1D58F}"/>
                </a:ext>
              </a:extLst>
            </p:cNvPr>
            <p:cNvCxnSpPr>
              <a:cxnSpLocks/>
            </p:cNvCxnSpPr>
            <p:nvPr/>
          </p:nvCxnSpPr>
          <p:spPr>
            <a:xfrm>
              <a:off x="3370450" y="1021728"/>
              <a:ext cx="12971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393054C-7906-EBB9-D9C2-0B222A4E8D65}"/>
                    </a:ext>
                  </a:extLst>
                </p:cNvPr>
                <p:cNvSpPr txBox="1"/>
                <p:nvPr/>
              </p:nvSpPr>
              <p:spPr>
                <a:xfrm>
                  <a:off x="4362819" y="745743"/>
                  <a:ext cx="225787"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51" name="TextBox 50">
                  <a:extLst>
                    <a:ext uri="{FF2B5EF4-FFF2-40B4-BE49-F238E27FC236}">
                      <a16:creationId xmlns:a16="http://schemas.microsoft.com/office/drawing/2014/main" id="{DF21707D-415D-334D-BFF9-92C96E78795E}"/>
                    </a:ext>
                  </a:extLst>
                </p:cNvPr>
                <p:cNvSpPr txBox="1">
                  <a:spLocks noRot="1" noChangeAspect="1" noMove="1" noResize="1" noEditPoints="1" noAdjustHandles="1" noChangeArrowheads="1" noChangeShapeType="1" noTextEdit="1"/>
                </p:cNvSpPr>
                <p:nvPr/>
              </p:nvSpPr>
              <p:spPr>
                <a:xfrm>
                  <a:off x="4362819" y="745743"/>
                  <a:ext cx="225787" cy="243841"/>
                </a:xfrm>
                <a:prstGeom prst="rect">
                  <a:avLst/>
                </a:prstGeom>
                <a:blipFill>
                  <a:blip r:embed="rId7"/>
                  <a:stretch>
                    <a:fillRect/>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2FB150F3-CFE9-E9E1-7C03-61CB998521E9}"/>
              </a:ext>
            </a:extLst>
          </p:cNvPr>
          <p:cNvGrpSpPr/>
          <p:nvPr/>
        </p:nvGrpSpPr>
        <p:grpSpPr>
          <a:xfrm>
            <a:off x="6965368" y="1577208"/>
            <a:ext cx="4719332" cy="2538607"/>
            <a:chOff x="754509" y="1940531"/>
            <a:chExt cx="2582075" cy="1547116"/>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9CEDE6D-8E58-E6AB-17BB-C885B5722FAA}"/>
                    </a:ext>
                  </a:extLst>
                </p:cNvPr>
                <p:cNvSpPr txBox="1"/>
                <p:nvPr/>
              </p:nvSpPr>
              <p:spPr>
                <a:xfrm>
                  <a:off x="3211447" y="2805866"/>
                  <a:ext cx="125137" cy="187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1600" dirty="0"/>
                </a:p>
              </p:txBody>
            </p:sp>
          </mc:Choice>
          <mc:Fallback xmlns="">
            <p:sp>
              <p:nvSpPr>
                <p:cNvPr id="53" name="TextBox 52">
                  <a:extLst>
                    <a:ext uri="{FF2B5EF4-FFF2-40B4-BE49-F238E27FC236}">
                      <a16:creationId xmlns:a16="http://schemas.microsoft.com/office/drawing/2014/main" id="{E6E922A9-7427-8E4C-BC5F-C44684F3319D}"/>
                    </a:ext>
                  </a:extLst>
                </p:cNvPr>
                <p:cNvSpPr txBox="1">
                  <a:spLocks noRot="1" noChangeAspect="1" noMove="1" noResize="1" noEditPoints="1" noAdjustHandles="1" noChangeArrowheads="1" noChangeShapeType="1" noTextEdit="1"/>
                </p:cNvSpPr>
                <p:nvPr/>
              </p:nvSpPr>
              <p:spPr>
                <a:xfrm>
                  <a:off x="3211447" y="2805866"/>
                  <a:ext cx="125137" cy="187570"/>
                </a:xfrm>
                <a:prstGeom prst="rect">
                  <a:avLst/>
                </a:prstGeom>
                <a:blipFill>
                  <a:blip r:embed="rId8"/>
                  <a:stretch>
                    <a:fillRect l="-20000" r="-20000" b="-4000"/>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AF49E749-0C9E-21E2-E75D-01AC2770CB03}"/>
                </a:ext>
              </a:extLst>
            </p:cNvPr>
            <p:cNvGrpSpPr/>
            <p:nvPr/>
          </p:nvGrpSpPr>
          <p:grpSpPr>
            <a:xfrm rot="5400000">
              <a:off x="2549099" y="2856990"/>
              <a:ext cx="994479" cy="149545"/>
              <a:chOff x="3003836" y="1879829"/>
              <a:chExt cx="1596397" cy="315538"/>
            </a:xfrm>
          </p:grpSpPr>
          <p:grpSp>
            <p:nvGrpSpPr>
              <p:cNvPr id="100" name="Group 99">
                <a:extLst>
                  <a:ext uri="{FF2B5EF4-FFF2-40B4-BE49-F238E27FC236}">
                    <a16:creationId xmlns:a16="http://schemas.microsoft.com/office/drawing/2014/main" id="{F7F23AEA-0260-794F-D488-AC710406A7C9}"/>
                  </a:ext>
                </a:extLst>
              </p:cNvPr>
              <p:cNvGrpSpPr/>
              <p:nvPr/>
            </p:nvGrpSpPr>
            <p:grpSpPr>
              <a:xfrm>
                <a:off x="3347078" y="1879829"/>
                <a:ext cx="914400" cy="315538"/>
                <a:chOff x="3886200" y="2636088"/>
                <a:chExt cx="914400" cy="315538"/>
              </a:xfrm>
            </p:grpSpPr>
            <p:grpSp>
              <p:nvGrpSpPr>
                <p:cNvPr id="103" name="Group 102">
                  <a:extLst>
                    <a:ext uri="{FF2B5EF4-FFF2-40B4-BE49-F238E27FC236}">
                      <a16:creationId xmlns:a16="http://schemas.microsoft.com/office/drawing/2014/main" id="{40DA6B5A-E466-6FD7-01A7-85EDB31D230B}"/>
                    </a:ext>
                  </a:extLst>
                </p:cNvPr>
                <p:cNvGrpSpPr/>
                <p:nvPr/>
              </p:nvGrpSpPr>
              <p:grpSpPr>
                <a:xfrm>
                  <a:off x="3886200" y="2636088"/>
                  <a:ext cx="304800" cy="315538"/>
                  <a:chOff x="3886200" y="2667000"/>
                  <a:chExt cx="304800" cy="315538"/>
                </a:xfrm>
              </p:grpSpPr>
              <p:cxnSp>
                <p:nvCxnSpPr>
                  <p:cNvPr id="110" name="Straight Connector 109">
                    <a:extLst>
                      <a:ext uri="{FF2B5EF4-FFF2-40B4-BE49-F238E27FC236}">
                        <a16:creationId xmlns:a16="http://schemas.microsoft.com/office/drawing/2014/main" id="{C081ACD4-2E50-3180-815C-5C1BD6DA0722}"/>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19CDC283-F184-6C7A-C037-22F0C03B997D}"/>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id="{4C256C21-7B8C-94C1-989D-CF4195840C64}"/>
                    </a:ext>
                  </a:extLst>
                </p:cNvPr>
                <p:cNvGrpSpPr/>
                <p:nvPr/>
              </p:nvGrpSpPr>
              <p:grpSpPr>
                <a:xfrm>
                  <a:off x="4191000" y="2636088"/>
                  <a:ext cx="304800" cy="315538"/>
                  <a:chOff x="3886200" y="2667000"/>
                  <a:chExt cx="304800" cy="315538"/>
                </a:xfrm>
              </p:grpSpPr>
              <p:cxnSp>
                <p:nvCxnSpPr>
                  <p:cNvPr id="108" name="Straight Connector 107">
                    <a:extLst>
                      <a:ext uri="{FF2B5EF4-FFF2-40B4-BE49-F238E27FC236}">
                        <a16:creationId xmlns:a16="http://schemas.microsoft.com/office/drawing/2014/main" id="{8800DD83-E78F-AA51-E4A1-DC07A1C2527E}"/>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C40CB5B-C27D-F46D-C8EB-A849F4AC9116}"/>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07A8AA91-4892-9BDD-26FD-4777D9A8F1C4}"/>
                    </a:ext>
                  </a:extLst>
                </p:cNvPr>
                <p:cNvGrpSpPr/>
                <p:nvPr/>
              </p:nvGrpSpPr>
              <p:grpSpPr>
                <a:xfrm>
                  <a:off x="4495800" y="2636088"/>
                  <a:ext cx="304800" cy="315538"/>
                  <a:chOff x="3886200" y="2667000"/>
                  <a:chExt cx="304800" cy="315538"/>
                </a:xfrm>
              </p:grpSpPr>
              <p:cxnSp>
                <p:nvCxnSpPr>
                  <p:cNvPr id="106" name="Straight Connector 105">
                    <a:extLst>
                      <a:ext uri="{FF2B5EF4-FFF2-40B4-BE49-F238E27FC236}">
                        <a16:creationId xmlns:a16="http://schemas.microsoft.com/office/drawing/2014/main" id="{0EF36DEA-CCF5-00BC-1B1A-60174C3EAD84}"/>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C64CE48-FA0E-78B1-CD07-2EA2785AB9C5}"/>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101" name="Straight Connector 100">
                <a:extLst>
                  <a:ext uri="{FF2B5EF4-FFF2-40B4-BE49-F238E27FC236}">
                    <a16:creationId xmlns:a16="http://schemas.microsoft.com/office/drawing/2014/main" id="{D8177116-937B-544D-D70D-B5B86E90442B}"/>
                  </a:ext>
                </a:extLst>
              </p:cNvPr>
              <p:cNvCxnSpPr>
                <a:cxnSpLocks/>
              </p:cNvCxnSpPr>
              <p:nvPr/>
            </p:nvCxnSpPr>
            <p:spPr>
              <a:xfrm>
                <a:off x="3003836"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8A79843-862B-AD3A-9AD7-37FFC8E771E5}"/>
                  </a:ext>
                </a:extLst>
              </p:cNvPr>
              <p:cNvCxnSpPr>
                <a:cxnSpLocks/>
              </p:cNvCxnSpPr>
              <p:nvPr/>
            </p:nvCxnSpPr>
            <p:spPr>
              <a:xfrm>
                <a:off x="4250641"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43433E5-13AC-CB04-BFBE-420E6CAB9122}"/>
                    </a:ext>
                  </a:extLst>
                </p:cNvPr>
                <p:cNvSpPr txBox="1"/>
                <p:nvPr/>
              </p:nvSpPr>
              <p:spPr>
                <a:xfrm>
                  <a:off x="1886356" y="1940531"/>
                  <a:ext cx="176567" cy="187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𝑆</m:t>
                            </m:r>
                          </m:sub>
                        </m:sSub>
                      </m:oMath>
                    </m:oMathPara>
                  </a14:m>
                  <a:endParaRPr lang="en-US" sz="1600" dirty="0"/>
                </a:p>
              </p:txBody>
            </p:sp>
          </mc:Choice>
          <mc:Fallback xmlns="">
            <p:sp>
              <p:nvSpPr>
                <p:cNvPr id="55" name="TextBox 54">
                  <a:extLst>
                    <a:ext uri="{FF2B5EF4-FFF2-40B4-BE49-F238E27FC236}">
                      <a16:creationId xmlns:a16="http://schemas.microsoft.com/office/drawing/2014/main" id="{BC947AC0-F790-CB48-B74A-A173A5E2B484}"/>
                    </a:ext>
                  </a:extLst>
                </p:cNvPr>
                <p:cNvSpPr txBox="1">
                  <a:spLocks noRot="1" noChangeAspect="1" noMove="1" noResize="1" noEditPoints="1" noAdjustHandles="1" noChangeArrowheads="1" noChangeShapeType="1" noTextEdit="1"/>
                </p:cNvSpPr>
                <p:nvPr/>
              </p:nvSpPr>
              <p:spPr>
                <a:xfrm>
                  <a:off x="1886356" y="1940531"/>
                  <a:ext cx="176567" cy="187570"/>
                </a:xfrm>
                <a:prstGeom prst="rect">
                  <a:avLst/>
                </a:prstGeom>
                <a:blipFill>
                  <a:blip r:embed="rId9"/>
                  <a:stretch>
                    <a:fillRect l="-15385" r="-3846" b="-16000"/>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DB1A42EF-E318-B8F5-7E4E-7FDD73861A91}"/>
                </a:ext>
              </a:extLst>
            </p:cNvPr>
            <p:cNvGrpSpPr/>
            <p:nvPr/>
          </p:nvGrpSpPr>
          <p:grpSpPr>
            <a:xfrm>
              <a:off x="1129982" y="2429735"/>
              <a:ext cx="419418" cy="1000795"/>
              <a:chOff x="2713849" y="2191350"/>
              <a:chExt cx="555625" cy="1325805"/>
            </a:xfrm>
          </p:grpSpPr>
          <p:grpSp>
            <p:nvGrpSpPr>
              <p:cNvPr id="89" name="Group 4">
                <a:extLst>
                  <a:ext uri="{FF2B5EF4-FFF2-40B4-BE49-F238E27FC236}">
                    <a16:creationId xmlns:a16="http://schemas.microsoft.com/office/drawing/2014/main" id="{911E65E2-8F21-73F7-0B75-859ABF03D1B1}"/>
                  </a:ext>
                </a:extLst>
              </p:cNvPr>
              <p:cNvGrpSpPr>
                <a:grpSpLocks/>
              </p:cNvGrpSpPr>
              <p:nvPr/>
            </p:nvGrpSpPr>
            <p:grpSpPr bwMode="auto">
              <a:xfrm>
                <a:off x="2713849" y="2576440"/>
                <a:ext cx="555625" cy="555625"/>
                <a:chOff x="1774" y="1738"/>
                <a:chExt cx="828" cy="828"/>
              </a:xfrm>
              <a:solidFill>
                <a:schemeClr val="bg1"/>
              </a:solidFill>
            </p:grpSpPr>
            <p:sp>
              <p:nvSpPr>
                <p:cNvPr id="92" name="Oval 5">
                  <a:extLst>
                    <a:ext uri="{FF2B5EF4-FFF2-40B4-BE49-F238E27FC236}">
                      <a16:creationId xmlns:a16="http://schemas.microsoft.com/office/drawing/2014/main" id="{BBC660FF-1FAC-1B14-FBB2-7484ACCC2682}"/>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nvGrpSpPr>
                <p:cNvPr id="93" name="Group 6">
                  <a:extLst>
                    <a:ext uri="{FF2B5EF4-FFF2-40B4-BE49-F238E27FC236}">
                      <a16:creationId xmlns:a16="http://schemas.microsoft.com/office/drawing/2014/main" id="{92EF6BF7-A408-02B0-0C7E-BC4C8316BCBC}"/>
                    </a:ext>
                  </a:extLst>
                </p:cNvPr>
                <p:cNvGrpSpPr>
                  <a:grpSpLocks/>
                </p:cNvGrpSpPr>
                <p:nvPr/>
              </p:nvGrpSpPr>
              <p:grpSpPr bwMode="auto">
                <a:xfrm flipH="1">
                  <a:off x="1847" y="1955"/>
                  <a:ext cx="685" cy="377"/>
                  <a:chOff x="3846" y="3460"/>
                  <a:chExt cx="600" cy="235"/>
                </a:xfrm>
                <a:grpFill/>
              </p:grpSpPr>
              <p:grpSp>
                <p:nvGrpSpPr>
                  <p:cNvPr id="94" name="Group 7">
                    <a:extLst>
                      <a:ext uri="{FF2B5EF4-FFF2-40B4-BE49-F238E27FC236}">
                        <a16:creationId xmlns:a16="http://schemas.microsoft.com/office/drawing/2014/main" id="{E86D2C66-40E2-64D3-F38E-ED3EEFD8B857}"/>
                      </a:ext>
                    </a:extLst>
                  </p:cNvPr>
                  <p:cNvGrpSpPr>
                    <a:grpSpLocks/>
                  </p:cNvGrpSpPr>
                  <p:nvPr/>
                </p:nvGrpSpPr>
                <p:grpSpPr bwMode="auto">
                  <a:xfrm>
                    <a:off x="3846" y="3572"/>
                    <a:ext cx="302" cy="123"/>
                    <a:chOff x="3846" y="3572"/>
                    <a:chExt cx="302" cy="123"/>
                  </a:xfrm>
                  <a:grpFill/>
                </p:grpSpPr>
                <p:sp>
                  <p:nvSpPr>
                    <p:cNvPr id="98" name="Arc 8">
                      <a:extLst>
                        <a:ext uri="{FF2B5EF4-FFF2-40B4-BE49-F238E27FC236}">
                          <a16:creationId xmlns:a16="http://schemas.microsoft.com/office/drawing/2014/main" id="{EF7B56AD-0A03-75A6-6996-25EDBB4D66F0}"/>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99" name="Arc 9">
                      <a:extLst>
                        <a:ext uri="{FF2B5EF4-FFF2-40B4-BE49-F238E27FC236}">
                          <a16:creationId xmlns:a16="http://schemas.microsoft.com/office/drawing/2014/main" id="{7486324F-9479-4190-1C17-E2EAEC183ABC}"/>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95" name="Group 10">
                    <a:extLst>
                      <a:ext uri="{FF2B5EF4-FFF2-40B4-BE49-F238E27FC236}">
                        <a16:creationId xmlns:a16="http://schemas.microsoft.com/office/drawing/2014/main" id="{9E9CE047-3849-601C-143C-3B8E851CD41D}"/>
                      </a:ext>
                    </a:extLst>
                  </p:cNvPr>
                  <p:cNvGrpSpPr>
                    <a:grpSpLocks/>
                  </p:cNvGrpSpPr>
                  <p:nvPr/>
                </p:nvGrpSpPr>
                <p:grpSpPr bwMode="auto">
                  <a:xfrm flipV="1">
                    <a:off x="4144" y="3460"/>
                    <a:ext cx="302" cy="123"/>
                    <a:chOff x="3846" y="3572"/>
                    <a:chExt cx="302" cy="123"/>
                  </a:xfrm>
                  <a:grpFill/>
                </p:grpSpPr>
                <p:sp>
                  <p:nvSpPr>
                    <p:cNvPr id="96" name="Arc 11">
                      <a:extLst>
                        <a:ext uri="{FF2B5EF4-FFF2-40B4-BE49-F238E27FC236}">
                          <a16:creationId xmlns:a16="http://schemas.microsoft.com/office/drawing/2014/main" id="{8E08AB70-EF9D-769F-B290-4F59CDEF0003}"/>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97" name="Arc 12">
                      <a:extLst>
                        <a:ext uri="{FF2B5EF4-FFF2-40B4-BE49-F238E27FC236}">
                          <a16:creationId xmlns:a16="http://schemas.microsoft.com/office/drawing/2014/main" id="{BC31A62B-3D0C-FB7D-6C75-8B178AE08A26}"/>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grpSp>
          <p:cxnSp>
            <p:nvCxnSpPr>
              <p:cNvPr id="90" name="Straight Connector 89">
                <a:extLst>
                  <a:ext uri="{FF2B5EF4-FFF2-40B4-BE49-F238E27FC236}">
                    <a16:creationId xmlns:a16="http://schemas.microsoft.com/office/drawing/2014/main" id="{F64D68B3-0F60-EF75-BBDB-158CAF51CBEA}"/>
                  </a:ext>
                </a:extLst>
              </p:cNvPr>
              <p:cNvCxnSpPr>
                <a:endCxn id="92"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CAAC8BF-F843-32B2-20D9-3388DCCFC5ED}"/>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2BBD0F1C-EDF1-FFD5-D273-177A8D02A7AA}"/>
                </a:ext>
              </a:extLst>
            </p:cNvPr>
            <p:cNvCxnSpPr>
              <a:cxnSpLocks/>
            </p:cNvCxnSpPr>
            <p:nvPr/>
          </p:nvCxnSpPr>
          <p:spPr>
            <a:xfrm>
              <a:off x="1329707" y="3430530"/>
              <a:ext cx="1391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F480A577-A457-E469-0DF8-A2649FD9C6D7}"/>
                </a:ext>
              </a:extLst>
            </p:cNvPr>
            <p:cNvGrpSpPr/>
            <p:nvPr/>
          </p:nvGrpSpPr>
          <p:grpSpPr>
            <a:xfrm>
              <a:off x="1332863" y="2212127"/>
              <a:ext cx="1296542" cy="222392"/>
              <a:chOff x="2988968" y="1903076"/>
              <a:chExt cx="1717597" cy="294615"/>
            </a:xfrm>
          </p:grpSpPr>
          <p:grpSp>
            <p:nvGrpSpPr>
              <p:cNvPr id="70" name="Group 229">
                <a:extLst>
                  <a:ext uri="{FF2B5EF4-FFF2-40B4-BE49-F238E27FC236}">
                    <a16:creationId xmlns:a16="http://schemas.microsoft.com/office/drawing/2014/main" id="{2AB77F25-0448-CA2A-4A55-29DCD5E4FB0A}"/>
                  </a:ext>
                </a:extLst>
              </p:cNvPr>
              <p:cNvGrpSpPr>
                <a:grpSpLocks/>
              </p:cNvGrpSpPr>
              <p:nvPr/>
            </p:nvGrpSpPr>
            <p:grpSpPr bwMode="auto">
              <a:xfrm rot="16200000">
                <a:off x="3686446" y="1546538"/>
                <a:ext cx="294615" cy="1007692"/>
                <a:chOff x="2788" y="1935"/>
                <a:chExt cx="216" cy="843"/>
              </a:xfrm>
            </p:grpSpPr>
            <p:sp>
              <p:nvSpPr>
                <p:cNvPr id="73" name="Freeform 67">
                  <a:extLst>
                    <a:ext uri="{FF2B5EF4-FFF2-40B4-BE49-F238E27FC236}">
                      <a16:creationId xmlns:a16="http://schemas.microsoft.com/office/drawing/2014/main" id="{98B7B5A6-4A82-17AF-43CF-690B7FBE8041}"/>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4" name="Freeform 68">
                  <a:extLst>
                    <a:ext uri="{FF2B5EF4-FFF2-40B4-BE49-F238E27FC236}">
                      <a16:creationId xmlns:a16="http://schemas.microsoft.com/office/drawing/2014/main" id="{208D08AE-868B-34B7-D7EF-4325F07A3587}"/>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5" name="Freeform 69">
                  <a:extLst>
                    <a:ext uri="{FF2B5EF4-FFF2-40B4-BE49-F238E27FC236}">
                      <a16:creationId xmlns:a16="http://schemas.microsoft.com/office/drawing/2014/main" id="{FA30BE60-6F83-E686-3895-4A0B3A949419}"/>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6" name="Freeform 70">
                  <a:extLst>
                    <a:ext uri="{FF2B5EF4-FFF2-40B4-BE49-F238E27FC236}">
                      <a16:creationId xmlns:a16="http://schemas.microsoft.com/office/drawing/2014/main" id="{0EA578AF-1307-EFD1-D01B-A66F4C66F080}"/>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7" name="Freeform 71">
                  <a:extLst>
                    <a:ext uri="{FF2B5EF4-FFF2-40B4-BE49-F238E27FC236}">
                      <a16:creationId xmlns:a16="http://schemas.microsoft.com/office/drawing/2014/main" id="{01781C2F-CC61-271F-5B0A-009DB704999A}"/>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8" name="Freeform 72">
                  <a:extLst>
                    <a:ext uri="{FF2B5EF4-FFF2-40B4-BE49-F238E27FC236}">
                      <a16:creationId xmlns:a16="http://schemas.microsoft.com/office/drawing/2014/main" id="{C0FE03EE-7F0F-E3D6-F223-BFC31C950B4F}"/>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79" name="Freeform 73">
                  <a:extLst>
                    <a:ext uri="{FF2B5EF4-FFF2-40B4-BE49-F238E27FC236}">
                      <a16:creationId xmlns:a16="http://schemas.microsoft.com/office/drawing/2014/main" id="{B97EBD0F-547D-A224-90D8-8B40A5E05634}"/>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0" name="Freeform 74">
                  <a:extLst>
                    <a:ext uri="{FF2B5EF4-FFF2-40B4-BE49-F238E27FC236}">
                      <a16:creationId xmlns:a16="http://schemas.microsoft.com/office/drawing/2014/main" id="{D9B75204-FF0E-3E43-DBE6-35970921D2CA}"/>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1" name="Freeform 105">
                  <a:extLst>
                    <a:ext uri="{FF2B5EF4-FFF2-40B4-BE49-F238E27FC236}">
                      <a16:creationId xmlns:a16="http://schemas.microsoft.com/office/drawing/2014/main" id="{B03293D3-56E7-FAB5-2964-EED7DD4A3E70}"/>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2" name="Freeform 106">
                  <a:extLst>
                    <a:ext uri="{FF2B5EF4-FFF2-40B4-BE49-F238E27FC236}">
                      <a16:creationId xmlns:a16="http://schemas.microsoft.com/office/drawing/2014/main" id="{49B2ABD0-DB04-F731-8E49-4D04CDE12BEE}"/>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3" name="Freeform 107">
                  <a:extLst>
                    <a:ext uri="{FF2B5EF4-FFF2-40B4-BE49-F238E27FC236}">
                      <a16:creationId xmlns:a16="http://schemas.microsoft.com/office/drawing/2014/main" id="{1C5DDCF3-D72F-08E8-9339-F5CBD2B328E2}"/>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4" name="Freeform 108">
                  <a:extLst>
                    <a:ext uri="{FF2B5EF4-FFF2-40B4-BE49-F238E27FC236}">
                      <a16:creationId xmlns:a16="http://schemas.microsoft.com/office/drawing/2014/main" id="{0273F650-23A1-386E-C72F-8F2EFF3C331C}"/>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5" name="Freeform 109">
                  <a:extLst>
                    <a:ext uri="{FF2B5EF4-FFF2-40B4-BE49-F238E27FC236}">
                      <a16:creationId xmlns:a16="http://schemas.microsoft.com/office/drawing/2014/main" id="{09CF9C41-1FDF-F5B5-2852-593AFC21AC32}"/>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6" name="Freeform 110">
                  <a:extLst>
                    <a:ext uri="{FF2B5EF4-FFF2-40B4-BE49-F238E27FC236}">
                      <a16:creationId xmlns:a16="http://schemas.microsoft.com/office/drawing/2014/main" id="{47F57E90-6117-DC22-53FC-783F67C9A20A}"/>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7" name="Freeform 111">
                  <a:extLst>
                    <a:ext uri="{FF2B5EF4-FFF2-40B4-BE49-F238E27FC236}">
                      <a16:creationId xmlns:a16="http://schemas.microsoft.com/office/drawing/2014/main" id="{86964CDD-A74B-CCCC-2574-AFE8E573B417}"/>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88" name="Freeform 112">
                  <a:extLst>
                    <a:ext uri="{FF2B5EF4-FFF2-40B4-BE49-F238E27FC236}">
                      <a16:creationId xmlns:a16="http://schemas.microsoft.com/office/drawing/2014/main" id="{E9D42576-5A9C-A902-0F3D-812A7A2F7BE8}"/>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cxnSp>
            <p:nvCxnSpPr>
              <p:cNvPr id="71" name="Straight Connector 70">
                <a:extLst>
                  <a:ext uri="{FF2B5EF4-FFF2-40B4-BE49-F238E27FC236}">
                    <a16:creationId xmlns:a16="http://schemas.microsoft.com/office/drawing/2014/main" id="{9B204DF3-8DED-C2FB-E28E-282B7CC0E150}"/>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83741D-FE5C-7635-9402-524BF0671D66}"/>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6E3CA72B-46C5-9059-5A6F-F2F32F7536E8}"/>
                </a:ext>
              </a:extLst>
            </p:cNvPr>
            <p:cNvSpPr/>
            <p:nvPr/>
          </p:nvSpPr>
          <p:spPr>
            <a:xfrm>
              <a:off x="2603206" y="3375282"/>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1" name="Straight Arrow Connector 60">
              <a:extLst>
                <a:ext uri="{FF2B5EF4-FFF2-40B4-BE49-F238E27FC236}">
                  <a16:creationId xmlns:a16="http://schemas.microsoft.com/office/drawing/2014/main" id="{137E17C4-4B6C-D2A5-AB14-72A71378DDA6}"/>
                </a:ext>
              </a:extLst>
            </p:cNvPr>
            <p:cNvCxnSpPr/>
            <p:nvPr/>
          </p:nvCxnSpPr>
          <p:spPr>
            <a:xfrm>
              <a:off x="2437443" y="2267413"/>
              <a:ext cx="322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EFCCB0A-E75D-677E-4D6A-722D00A18084}"/>
                    </a:ext>
                  </a:extLst>
                </p:cNvPr>
                <p:cNvSpPr txBox="1"/>
                <p:nvPr/>
              </p:nvSpPr>
              <p:spPr>
                <a:xfrm>
                  <a:off x="2473136" y="1968746"/>
                  <a:ext cx="190564"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61" name="TextBox 60">
                  <a:extLst>
                    <a:ext uri="{FF2B5EF4-FFF2-40B4-BE49-F238E27FC236}">
                      <a16:creationId xmlns:a16="http://schemas.microsoft.com/office/drawing/2014/main" id="{767AEAD8-524D-814C-9E32-BC611FBCC5CF}"/>
                    </a:ext>
                  </a:extLst>
                </p:cNvPr>
                <p:cNvSpPr txBox="1">
                  <a:spLocks noRot="1" noChangeAspect="1" noMove="1" noResize="1" noEditPoints="1" noAdjustHandles="1" noChangeArrowheads="1" noChangeShapeType="1" noTextEdit="1"/>
                </p:cNvSpPr>
                <p:nvPr/>
              </p:nvSpPr>
              <p:spPr>
                <a:xfrm>
                  <a:off x="2473136" y="1968746"/>
                  <a:ext cx="190564" cy="243841"/>
                </a:xfrm>
                <a:prstGeom prst="rect">
                  <a:avLst/>
                </a:prstGeom>
                <a:blipFill>
                  <a:blip r:embed="rId10"/>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D29901E-EDD3-B16D-74D2-BC6B890D833E}"/>
                </a:ext>
              </a:extLst>
            </p:cNvPr>
            <p:cNvCxnSpPr>
              <a:cxnSpLocks/>
            </p:cNvCxnSpPr>
            <p:nvPr/>
          </p:nvCxnSpPr>
          <p:spPr>
            <a:xfrm flipV="1">
              <a:off x="2659511" y="2535473"/>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8D549E5-C095-981A-A0EF-C719F89DDA11}"/>
                    </a:ext>
                  </a:extLst>
                </p:cNvPr>
                <p:cNvSpPr txBox="1"/>
                <p:nvPr/>
              </p:nvSpPr>
              <p:spPr>
                <a:xfrm>
                  <a:off x="2386753" y="2770440"/>
                  <a:ext cx="224769"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63" name="TextBox 62">
                  <a:extLst>
                    <a:ext uri="{FF2B5EF4-FFF2-40B4-BE49-F238E27FC236}">
                      <a16:creationId xmlns:a16="http://schemas.microsoft.com/office/drawing/2014/main" id="{CF171E38-625E-464F-96F3-D0698FBEEACC}"/>
                    </a:ext>
                  </a:extLst>
                </p:cNvPr>
                <p:cNvSpPr txBox="1">
                  <a:spLocks noRot="1" noChangeAspect="1" noMove="1" noResize="1" noEditPoints="1" noAdjustHandles="1" noChangeArrowheads="1" noChangeShapeType="1" noTextEdit="1"/>
                </p:cNvSpPr>
                <p:nvPr/>
              </p:nvSpPr>
              <p:spPr>
                <a:xfrm>
                  <a:off x="2386753" y="2770440"/>
                  <a:ext cx="224769" cy="243841"/>
                </a:xfrm>
                <a:prstGeom prst="rect">
                  <a:avLst/>
                </a:prstGeom>
                <a:blipFill>
                  <a:blip r:embed="rId11"/>
                  <a:stretch>
                    <a:fillRect/>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93B5E0EF-5A54-CEA7-33D9-8C3BC3F8DADC}"/>
                </a:ext>
              </a:extLst>
            </p:cNvPr>
            <p:cNvCxnSpPr>
              <a:cxnSpLocks/>
            </p:cNvCxnSpPr>
            <p:nvPr/>
          </p:nvCxnSpPr>
          <p:spPr>
            <a:xfrm flipV="1">
              <a:off x="1036081" y="2546994"/>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641A2ED-4A2D-28D3-5C49-5C5CCC799564}"/>
                    </a:ext>
                  </a:extLst>
                </p:cNvPr>
                <p:cNvSpPr txBox="1"/>
                <p:nvPr/>
              </p:nvSpPr>
              <p:spPr>
                <a:xfrm>
                  <a:off x="754509" y="2781961"/>
                  <a:ext cx="225787"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65" name="TextBox 64">
                  <a:extLst>
                    <a:ext uri="{FF2B5EF4-FFF2-40B4-BE49-F238E27FC236}">
                      <a16:creationId xmlns:a16="http://schemas.microsoft.com/office/drawing/2014/main" id="{ABAEF6F4-ACD2-5A4B-B1DF-0186E4420DAE}"/>
                    </a:ext>
                  </a:extLst>
                </p:cNvPr>
                <p:cNvSpPr txBox="1">
                  <a:spLocks noRot="1" noChangeAspect="1" noMove="1" noResize="1" noEditPoints="1" noAdjustHandles="1" noChangeArrowheads="1" noChangeShapeType="1" noTextEdit="1"/>
                </p:cNvSpPr>
                <p:nvPr/>
              </p:nvSpPr>
              <p:spPr>
                <a:xfrm>
                  <a:off x="754509" y="2781961"/>
                  <a:ext cx="225787" cy="243841"/>
                </a:xfrm>
                <a:prstGeom prst="rect">
                  <a:avLst/>
                </a:prstGeom>
                <a:blipFill>
                  <a:blip r:embed="rId12"/>
                  <a:stretch>
                    <a:fillRect/>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5612800E-C79A-350F-2320-9AB13FC36BD1}"/>
                </a:ext>
              </a:extLst>
            </p:cNvPr>
            <p:cNvSpPr/>
            <p:nvPr/>
          </p:nvSpPr>
          <p:spPr>
            <a:xfrm>
              <a:off x="2603206" y="2370445"/>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8" name="Straight Connector 67">
              <a:extLst>
                <a:ext uri="{FF2B5EF4-FFF2-40B4-BE49-F238E27FC236}">
                  <a16:creationId xmlns:a16="http://schemas.microsoft.com/office/drawing/2014/main" id="{17E741E6-8CFA-5781-1702-C11AB06D72B9}"/>
                </a:ext>
              </a:extLst>
            </p:cNvPr>
            <p:cNvCxnSpPr>
              <a:cxnSpLocks/>
            </p:cNvCxnSpPr>
            <p:nvPr/>
          </p:nvCxnSpPr>
          <p:spPr>
            <a:xfrm>
              <a:off x="2702654" y="2425993"/>
              <a:ext cx="287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29103F-49F3-35FE-79AB-95CCB1439E83}"/>
                </a:ext>
              </a:extLst>
            </p:cNvPr>
            <p:cNvCxnSpPr>
              <a:cxnSpLocks/>
            </p:cNvCxnSpPr>
            <p:nvPr/>
          </p:nvCxnSpPr>
          <p:spPr>
            <a:xfrm>
              <a:off x="2700982" y="3429141"/>
              <a:ext cx="287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75F1A7C5-FEBC-E65D-3C65-7E17DC85846F}"/>
              </a:ext>
            </a:extLst>
          </p:cNvPr>
          <p:cNvGrpSpPr/>
          <p:nvPr/>
        </p:nvGrpSpPr>
        <p:grpSpPr>
          <a:xfrm>
            <a:off x="8064320" y="4230430"/>
            <a:ext cx="3055501" cy="2021566"/>
            <a:chOff x="3643898" y="2766994"/>
            <a:chExt cx="1671747" cy="1232013"/>
          </a:xfrm>
        </p:grpSpPr>
        <p:grpSp>
          <p:nvGrpSpPr>
            <p:cNvPr id="113" name="Group 112">
              <a:extLst>
                <a:ext uri="{FF2B5EF4-FFF2-40B4-BE49-F238E27FC236}">
                  <a16:creationId xmlns:a16="http://schemas.microsoft.com/office/drawing/2014/main" id="{18963766-727D-3E81-773E-E7227E7A10EB}"/>
                </a:ext>
              </a:extLst>
            </p:cNvPr>
            <p:cNvGrpSpPr/>
            <p:nvPr/>
          </p:nvGrpSpPr>
          <p:grpSpPr>
            <a:xfrm>
              <a:off x="3643898" y="2766994"/>
              <a:ext cx="1671747" cy="1134472"/>
              <a:chOff x="3370450" y="1767885"/>
              <a:chExt cx="1671747" cy="1134472"/>
            </a:xfrm>
          </p:grpSpPr>
          <p:cxnSp>
            <p:nvCxnSpPr>
              <p:cNvPr id="116" name="Straight Arrow Connector 115">
                <a:extLst>
                  <a:ext uri="{FF2B5EF4-FFF2-40B4-BE49-F238E27FC236}">
                    <a16:creationId xmlns:a16="http://schemas.microsoft.com/office/drawing/2014/main" id="{7DE3E3D1-93D4-F72F-5DCE-37BB2C89137A}"/>
                  </a:ext>
                </a:extLst>
              </p:cNvPr>
              <p:cNvCxnSpPr>
                <a:cxnSpLocks/>
              </p:cNvCxnSpPr>
              <p:nvPr/>
            </p:nvCxnSpPr>
            <p:spPr>
              <a:xfrm>
                <a:off x="3370450" y="2564298"/>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BFAA9B4F-45D3-83B9-5C3B-3203CB7AF2B9}"/>
                      </a:ext>
                    </a:extLst>
                  </p:cNvPr>
                  <p:cNvSpPr txBox="1"/>
                  <p:nvPr/>
                </p:nvSpPr>
                <p:spPr>
                  <a:xfrm>
                    <a:off x="4341483" y="2565691"/>
                    <a:ext cx="224769"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17" name="TextBox 116">
                    <a:extLst>
                      <a:ext uri="{FF2B5EF4-FFF2-40B4-BE49-F238E27FC236}">
                        <a16:creationId xmlns:a16="http://schemas.microsoft.com/office/drawing/2014/main" id="{686C2F53-E302-7A40-80E5-5412DEF936B3}"/>
                      </a:ext>
                    </a:extLst>
                  </p:cNvPr>
                  <p:cNvSpPr txBox="1">
                    <a:spLocks noRot="1" noChangeAspect="1" noMove="1" noResize="1" noEditPoints="1" noAdjustHandles="1" noChangeArrowheads="1" noChangeShapeType="1" noTextEdit="1"/>
                  </p:cNvSpPr>
                  <p:nvPr/>
                </p:nvSpPr>
                <p:spPr>
                  <a:xfrm>
                    <a:off x="4341483" y="2565691"/>
                    <a:ext cx="224769" cy="243841"/>
                  </a:xfrm>
                  <a:prstGeom prst="rect">
                    <a:avLst/>
                  </a:prstGeom>
                  <a:blipFill>
                    <a:blip r:embed="rId13"/>
                    <a:stretch>
                      <a:fillRect/>
                    </a:stretch>
                  </a:blipFill>
                </p:spPr>
                <p:txBody>
                  <a:bodyPr/>
                  <a:lstStyle/>
                  <a:p>
                    <a:r>
                      <a:rPr lang="en-US">
                        <a:noFill/>
                      </a:rPr>
                      <a:t> </a:t>
                    </a:r>
                  </a:p>
                </p:txBody>
              </p:sp>
            </mc:Fallback>
          </mc:AlternateContent>
          <p:cxnSp>
            <p:nvCxnSpPr>
              <p:cNvPr id="118" name="Straight Arrow Connector 117">
                <a:extLst>
                  <a:ext uri="{FF2B5EF4-FFF2-40B4-BE49-F238E27FC236}">
                    <a16:creationId xmlns:a16="http://schemas.microsoft.com/office/drawing/2014/main" id="{C2F3B51F-15BD-1E83-5A10-1E9A84085C2D}"/>
                  </a:ext>
                </a:extLst>
              </p:cNvPr>
              <p:cNvCxnSpPr>
                <a:cxnSpLocks/>
              </p:cNvCxnSpPr>
              <p:nvPr/>
            </p:nvCxnSpPr>
            <p:spPr>
              <a:xfrm flipV="1">
                <a:off x="3377036" y="1836960"/>
                <a:ext cx="1290586" cy="721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06B4C09-27D1-FC36-4C67-7382B2DCC3E8}"/>
                      </a:ext>
                    </a:extLst>
                  </p:cNvPr>
                  <p:cNvSpPr txBox="1"/>
                  <p:nvPr/>
                </p:nvSpPr>
                <p:spPr>
                  <a:xfrm>
                    <a:off x="4151713" y="1767885"/>
                    <a:ext cx="225787"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19" name="TextBox 118">
                    <a:extLst>
                      <a:ext uri="{FF2B5EF4-FFF2-40B4-BE49-F238E27FC236}">
                        <a16:creationId xmlns:a16="http://schemas.microsoft.com/office/drawing/2014/main" id="{09449D83-76DA-9246-9C10-86AD8A6B7AD4}"/>
                      </a:ext>
                    </a:extLst>
                  </p:cNvPr>
                  <p:cNvSpPr txBox="1">
                    <a:spLocks noRot="1" noChangeAspect="1" noMove="1" noResize="1" noEditPoints="1" noAdjustHandles="1" noChangeArrowheads="1" noChangeShapeType="1" noTextEdit="1"/>
                  </p:cNvSpPr>
                  <p:nvPr/>
                </p:nvSpPr>
                <p:spPr>
                  <a:xfrm>
                    <a:off x="4151713" y="1767885"/>
                    <a:ext cx="225787" cy="243841"/>
                  </a:xfrm>
                  <a:prstGeom prst="rect">
                    <a:avLst/>
                  </a:prstGeom>
                  <a:blipFill>
                    <a:blip r:embed="rId14"/>
                    <a:stretch>
                      <a:fillRect/>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304E15E3-0274-ED3B-7E12-E8C2E2C7B20A}"/>
                  </a:ext>
                </a:extLst>
              </p:cNvPr>
              <p:cNvCxnSpPr>
                <a:cxnSpLocks/>
              </p:cNvCxnSpPr>
              <p:nvPr/>
            </p:nvCxnSpPr>
            <p:spPr>
              <a:xfrm>
                <a:off x="3377036" y="2662283"/>
                <a:ext cx="496186" cy="288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65885666-E257-3CFA-7333-71B9BD000DBB}"/>
                      </a:ext>
                    </a:extLst>
                  </p:cNvPr>
                  <p:cNvSpPr txBox="1"/>
                  <p:nvPr/>
                </p:nvSpPr>
                <p:spPr>
                  <a:xfrm>
                    <a:off x="3421784" y="2658516"/>
                    <a:ext cx="190564"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21" name="TextBox 120">
                    <a:extLst>
                      <a:ext uri="{FF2B5EF4-FFF2-40B4-BE49-F238E27FC236}">
                        <a16:creationId xmlns:a16="http://schemas.microsoft.com/office/drawing/2014/main" id="{5403E68B-9A0B-5C46-898F-8A00F5F14FAE}"/>
                      </a:ext>
                    </a:extLst>
                  </p:cNvPr>
                  <p:cNvSpPr txBox="1">
                    <a:spLocks noRot="1" noChangeAspect="1" noMove="1" noResize="1" noEditPoints="1" noAdjustHandles="1" noChangeArrowheads="1" noChangeShapeType="1" noTextEdit="1"/>
                  </p:cNvSpPr>
                  <p:nvPr/>
                </p:nvSpPr>
                <p:spPr>
                  <a:xfrm>
                    <a:off x="3421784" y="2658516"/>
                    <a:ext cx="190564" cy="243841"/>
                  </a:xfrm>
                  <a:prstGeom prst="rect">
                    <a:avLst/>
                  </a:prstGeom>
                  <a:blipFill>
                    <a:blip r:embed="rId15"/>
                    <a:stretch>
                      <a:fillRect/>
                    </a:stretch>
                  </a:blipFill>
                </p:spPr>
                <p:txBody>
                  <a:bodyPr/>
                  <a:lstStyle/>
                  <a:p>
                    <a:r>
                      <a:rPr lang="en-US">
                        <a:noFill/>
                      </a:rPr>
                      <a:t> </a:t>
                    </a:r>
                  </a:p>
                </p:txBody>
              </p:sp>
            </mc:Fallback>
          </mc:AlternateContent>
          <p:cxnSp>
            <p:nvCxnSpPr>
              <p:cNvPr id="122" name="Straight Arrow Connector 121">
                <a:extLst>
                  <a:ext uri="{FF2B5EF4-FFF2-40B4-BE49-F238E27FC236}">
                    <a16:creationId xmlns:a16="http://schemas.microsoft.com/office/drawing/2014/main" id="{6BA63193-3BFA-D5BC-39C5-E0E5E75987CC}"/>
                  </a:ext>
                </a:extLst>
              </p:cNvPr>
              <p:cNvCxnSpPr>
                <a:cxnSpLocks/>
              </p:cNvCxnSpPr>
              <p:nvPr/>
            </p:nvCxnSpPr>
            <p:spPr>
              <a:xfrm rot="16200000">
                <a:off x="4303953" y="2200629"/>
                <a:ext cx="72733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D049E90-1399-E28F-BD5D-46E9ED1BF315}"/>
                      </a:ext>
                    </a:extLst>
                  </p:cNvPr>
                  <p:cNvSpPr txBox="1"/>
                  <p:nvPr/>
                </p:nvSpPr>
                <p:spPr>
                  <a:xfrm>
                    <a:off x="4653384" y="2082076"/>
                    <a:ext cx="388813" cy="243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23" name="TextBox 122">
                    <a:extLst>
                      <a:ext uri="{FF2B5EF4-FFF2-40B4-BE49-F238E27FC236}">
                        <a16:creationId xmlns:a16="http://schemas.microsoft.com/office/drawing/2014/main" id="{929C54A8-3FBC-1449-9F94-F9A0910708C9}"/>
                      </a:ext>
                    </a:extLst>
                  </p:cNvPr>
                  <p:cNvSpPr txBox="1">
                    <a:spLocks noRot="1" noChangeAspect="1" noMove="1" noResize="1" noEditPoints="1" noAdjustHandles="1" noChangeArrowheads="1" noChangeShapeType="1" noTextEdit="1"/>
                  </p:cNvSpPr>
                  <p:nvPr/>
                </p:nvSpPr>
                <p:spPr>
                  <a:xfrm>
                    <a:off x="4653384" y="2082076"/>
                    <a:ext cx="388813" cy="243841"/>
                  </a:xfrm>
                  <a:prstGeom prst="rect">
                    <a:avLst/>
                  </a:prstGeom>
                  <a:blipFill>
                    <a:blip r:embed="rId16"/>
                    <a:stretch>
                      <a:fillRect b="-9091"/>
                    </a:stretch>
                  </a:blipFill>
                </p:spPr>
                <p:txBody>
                  <a:bodyPr/>
                  <a:lstStyle/>
                  <a:p>
                    <a:r>
                      <a:rPr lang="en-US">
                        <a:noFill/>
                      </a:rPr>
                      <a:t> </a:t>
                    </a:r>
                  </a:p>
                </p:txBody>
              </p:sp>
            </mc:Fallback>
          </mc:AlternateContent>
        </p:grpSp>
        <p:sp>
          <p:nvSpPr>
            <p:cNvPr id="114" name="Arc 113">
              <a:extLst>
                <a:ext uri="{FF2B5EF4-FFF2-40B4-BE49-F238E27FC236}">
                  <a16:creationId xmlns:a16="http://schemas.microsoft.com/office/drawing/2014/main" id="{0E02D683-93B0-D2FC-651B-D4E816A90F5A}"/>
                </a:ext>
              </a:extLst>
            </p:cNvPr>
            <p:cNvSpPr>
              <a:spLocks noChangeAspect="1"/>
            </p:cNvSpPr>
            <p:nvPr/>
          </p:nvSpPr>
          <p:spPr>
            <a:xfrm>
              <a:off x="3649668" y="3123176"/>
              <a:ext cx="875831" cy="875831"/>
            </a:xfrm>
            <a:prstGeom prst="arc">
              <a:avLst>
                <a:gd name="adj1" fmla="val 18258606"/>
                <a:gd name="adj2" fmla="val 21564107"/>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30F796-9518-D706-0C5F-0AD1405CC4A7}"/>
                    </a:ext>
                  </a:extLst>
                </p:cNvPr>
                <p:cNvSpPr txBox="1"/>
                <p:nvPr/>
              </p:nvSpPr>
              <p:spPr>
                <a:xfrm>
                  <a:off x="4409356" y="3219491"/>
                  <a:ext cx="179408" cy="187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𝛿</m:t>
                        </m:r>
                      </m:oMath>
                    </m:oMathPara>
                  </a14:m>
                  <a:endParaRPr lang="en-US" sz="2800" dirty="0"/>
                </a:p>
              </p:txBody>
            </p:sp>
          </mc:Choice>
          <mc:Fallback xmlns="">
            <p:sp>
              <p:nvSpPr>
                <p:cNvPr id="115" name="TextBox 114">
                  <a:extLst>
                    <a:ext uri="{FF2B5EF4-FFF2-40B4-BE49-F238E27FC236}">
                      <a16:creationId xmlns:a16="http://schemas.microsoft.com/office/drawing/2014/main" id="{8D28892B-2780-D540-8DB3-429008C6F7AA}"/>
                    </a:ext>
                  </a:extLst>
                </p:cNvPr>
                <p:cNvSpPr txBox="1">
                  <a:spLocks noRot="1" noChangeAspect="1" noMove="1" noResize="1" noEditPoints="1" noAdjustHandles="1" noChangeArrowheads="1" noChangeShapeType="1" noTextEdit="1"/>
                </p:cNvSpPr>
                <p:nvPr/>
              </p:nvSpPr>
              <p:spPr>
                <a:xfrm>
                  <a:off x="4409356" y="3219491"/>
                  <a:ext cx="179408" cy="187570"/>
                </a:xfrm>
                <a:prstGeom prst="rect">
                  <a:avLst/>
                </a:prstGeom>
                <a:blipFill>
                  <a:blip r:embed="rId17"/>
                  <a:stretch>
                    <a:fillRect/>
                  </a:stretch>
                </a:blipFill>
              </p:spPr>
              <p:txBody>
                <a:bodyPr/>
                <a:lstStyle/>
                <a:p>
                  <a:r>
                    <a:rPr lang="en-US">
                      <a:noFill/>
                    </a:rPr>
                    <a:t> </a:t>
                  </a:r>
                </a:p>
              </p:txBody>
            </p:sp>
          </mc:Fallback>
        </mc:AlternateContent>
      </p:grpSp>
      <p:sp>
        <p:nvSpPr>
          <p:cNvPr id="124" name="TextBox 123">
            <a:extLst>
              <a:ext uri="{FF2B5EF4-FFF2-40B4-BE49-F238E27FC236}">
                <a16:creationId xmlns:a16="http://schemas.microsoft.com/office/drawing/2014/main" id="{DA7416FC-D304-0C5B-4E92-F28F57629562}"/>
              </a:ext>
            </a:extLst>
          </p:cNvPr>
          <p:cNvSpPr txBox="1"/>
          <p:nvPr/>
        </p:nvSpPr>
        <p:spPr>
          <a:xfrm>
            <a:off x="281064" y="5959643"/>
            <a:ext cx="11457452" cy="830997"/>
          </a:xfrm>
          <a:prstGeom prst="rect">
            <a:avLst/>
          </a:prstGeom>
          <a:noFill/>
        </p:spPr>
        <p:txBody>
          <a:bodyPr wrap="square" rtlCol="0">
            <a:spAutoFit/>
          </a:bodyPr>
          <a:lstStyle/>
          <a:p>
            <a:r>
              <a:rPr lang="en-US" sz="2400" dirty="0"/>
              <a:t>The governor loop keeps the frequency constant </a:t>
            </a:r>
          </a:p>
          <a:p>
            <a:r>
              <a:rPr lang="en-US" sz="2400" dirty="0">
                <a:sym typeface="Wingdings" pitchFamily="2" charset="2"/>
              </a:rPr>
              <a:t> mechanical power from prime mover follows the demand for active power</a:t>
            </a:r>
            <a:endParaRPr lang="en-US" sz="2400" dirty="0"/>
          </a:p>
        </p:txBody>
      </p:sp>
    </p:spTree>
    <p:extLst>
      <p:ext uri="{BB962C8B-B14F-4D97-AF65-F5344CB8AC3E}">
        <p14:creationId xmlns:p14="http://schemas.microsoft.com/office/powerpoint/2010/main" val="35073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021F-9314-8A91-DBB9-230282AD872F}"/>
              </a:ext>
            </a:extLst>
          </p:cNvPr>
          <p:cNvSpPr>
            <a:spLocks noGrp="1"/>
          </p:cNvSpPr>
          <p:nvPr>
            <p:ph type="title"/>
          </p:nvPr>
        </p:nvSpPr>
        <p:spPr/>
        <p:txBody>
          <a:bodyPr/>
          <a:lstStyle/>
          <a:p>
            <a:r>
              <a:rPr lang="en-US" dirty="0"/>
              <a:t>Operation of an isolated generator</a:t>
            </a:r>
          </a:p>
        </p:txBody>
      </p:sp>
      <p:sp>
        <p:nvSpPr>
          <p:cNvPr id="3" name="Date Placeholder 2">
            <a:extLst>
              <a:ext uri="{FF2B5EF4-FFF2-40B4-BE49-F238E27FC236}">
                <a16:creationId xmlns:a16="http://schemas.microsoft.com/office/drawing/2014/main" id="{502174D4-1EFF-66F0-803A-6C96166C825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1179C4D-BA02-5675-3D5E-AFDA95A2BB80}"/>
              </a:ext>
            </a:extLst>
          </p:cNvPr>
          <p:cNvSpPr>
            <a:spLocks noGrp="1"/>
          </p:cNvSpPr>
          <p:nvPr>
            <p:ph type="sldNum" sz="quarter" idx="12"/>
          </p:nvPr>
        </p:nvSpPr>
        <p:spPr/>
        <p:txBody>
          <a:bodyPr/>
          <a:lstStyle/>
          <a:p>
            <a:fld id="{697646A6-6B76-9347-9EA0-ECEE7D8FD72D}" type="slidenum">
              <a:rPr lang="en-US" smtClean="0"/>
              <a:t>84</a:t>
            </a:fld>
            <a:endParaRPr lang="en-US"/>
          </a:p>
        </p:txBody>
      </p:sp>
      <p:sp>
        <p:nvSpPr>
          <p:cNvPr id="125" name="TextBox 124">
            <a:extLst>
              <a:ext uri="{FF2B5EF4-FFF2-40B4-BE49-F238E27FC236}">
                <a16:creationId xmlns:a16="http://schemas.microsoft.com/office/drawing/2014/main" id="{E6E80DBB-A107-C488-B9D0-F607345AE68F}"/>
              </a:ext>
            </a:extLst>
          </p:cNvPr>
          <p:cNvSpPr txBox="1"/>
          <p:nvPr/>
        </p:nvSpPr>
        <p:spPr>
          <a:xfrm>
            <a:off x="733454" y="6015797"/>
            <a:ext cx="4489627" cy="461665"/>
          </a:xfrm>
          <a:prstGeom prst="rect">
            <a:avLst/>
          </a:prstGeom>
          <a:noFill/>
        </p:spPr>
        <p:txBody>
          <a:bodyPr wrap="none" rtlCol="0">
            <a:spAutoFit/>
          </a:bodyPr>
          <a:lstStyle/>
          <a:p>
            <a:r>
              <a:rPr lang="en-US" sz="2400" dirty="0"/>
              <a:t>Generator supplies reactive power</a:t>
            </a:r>
          </a:p>
        </p:txBody>
      </p:sp>
      <p:grpSp>
        <p:nvGrpSpPr>
          <p:cNvPr id="126" name="Group 125">
            <a:extLst>
              <a:ext uri="{FF2B5EF4-FFF2-40B4-BE49-F238E27FC236}">
                <a16:creationId xmlns:a16="http://schemas.microsoft.com/office/drawing/2014/main" id="{5C5CF362-8EA0-461A-598C-60BFEDD05EDE}"/>
              </a:ext>
            </a:extLst>
          </p:cNvPr>
          <p:cNvGrpSpPr/>
          <p:nvPr/>
        </p:nvGrpSpPr>
        <p:grpSpPr>
          <a:xfrm>
            <a:off x="651463" y="1556848"/>
            <a:ext cx="4512811" cy="2555470"/>
            <a:chOff x="748282" y="3866482"/>
            <a:chExt cx="2633268" cy="1443790"/>
          </a:xfrm>
        </p:grpSpPr>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A99C258-3142-A02C-4999-A423C70AC5E7}"/>
                    </a:ext>
                  </a:extLst>
                </p:cNvPr>
                <p:cNvSpPr txBox="1"/>
                <p:nvPr/>
              </p:nvSpPr>
              <p:spPr>
                <a:xfrm>
                  <a:off x="3260401" y="4646597"/>
                  <a:ext cx="121149" cy="156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sz="1400" dirty="0"/>
                </a:p>
              </p:txBody>
            </p:sp>
          </mc:Choice>
          <mc:Fallback xmlns="">
            <p:sp>
              <p:nvSpPr>
                <p:cNvPr id="180" name="TextBox 179">
                  <a:extLst>
                    <a:ext uri="{FF2B5EF4-FFF2-40B4-BE49-F238E27FC236}">
                      <a16:creationId xmlns:a16="http://schemas.microsoft.com/office/drawing/2014/main" id="{D9A9D77E-1865-DC4B-9AA1-0DD990C1655A}"/>
                    </a:ext>
                  </a:extLst>
                </p:cNvPr>
                <p:cNvSpPr txBox="1">
                  <a:spLocks noRot="1" noChangeAspect="1" noMove="1" noResize="1" noEditPoints="1" noAdjustHandles="1" noChangeArrowheads="1" noChangeShapeType="1" noTextEdit="1"/>
                </p:cNvSpPr>
                <p:nvPr/>
              </p:nvSpPr>
              <p:spPr>
                <a:xfrm>
                  <a:off x="3260401" y="4646597"/>
                  <a:ext cx="121149" cy="156499"/>
                </a:xfrm>
                <a:prstGeom prst="rect">
                  <a:avLst/>
                </a:prstGeom>
                <a:blipFill>
                  <a:blip r:embed="rId2"/>
                  <a:stretch>
                    <a:fillRect l="-29412" r="-2352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5BE4DA93-014B-01DC-2B83-45C3C634AE75}"/>
                    </a:ext>
                  </a:extLst>
                </p:cNvPr>
                <p:cNvSpPr txBox="1"/>
                <p:nvPr/>
              </p:nvSpPr>
              <p:spPr>
                <a:xfrm>
                  <a:off x="1880129" y="3866482"/>
                  <a:ext cx="169863" cy="156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p>
              </p:txBody>
            </p:sp>
          </mc:Choice>
          <mc:Fallback xmlns="">
            <p:sp>
              <p:nvSpPr>
                <p:cNvPr id="181" name="TextBox 180">
                  <a:extLst>
                    <a:ext uri="{FF2B5EF4-FFF2-40B4-BE49-F238E27FC236}">
                      <a16:creationId xmlns:a16="http://schemas.microsoft.com/office/drawing/2014/main" id="{2FA63E2E-BCB7-7F48-A3C2-24C094E9B91B}"/>
                    </a:ext>
                  </a:extLst>
                </p:cNvPr>
                <p:cNvSpPr txBox="1">
                  <a:spLocks noRot="1" noChangeAspect="1" noMove="1" noResize="1" noEditPoints="1" noAdjustHandles="1" noChangeArrowheads="1" noChangeShapeType="1" noTextEdit="1"/>
                </p:cNvSpPr>
                <p:nvPr/>
              </p:nvSpPr>
              <p:spPr>
                <a:xfrm>
                  <a:off x="1880129" y="3866482"/>
                  <a:ext cx="169863" cy="156499"/>
                </a:xfrm>
                <a:prstGeom prst="rect">
                  <a:avLst/>
                </a:prstGeom>
                <a:blipFill>
                  <a:blip r:embed="rId3"/>
                  <a:stretch>
                    <a:fillRect l="-16667" r="-4167" b="-13043"/>
                  </a:stretch>
                </a:blipFill>
              </p:spPr>
              <p:txBody>
                <a:bodyPr/>
                <a:lstStyle/>
                <a:p>
                  <a:r>
                    <a:rPr lang="en-US">
                      <a:noFill/>
                    </a:rPr>
                    <a:t> </a:t>
                  </a:r>
                </a:p>
              </p:txBody>
            </p:sp>
          </mc:Fallback>
        </mc:AlternateContent>
        <p:grpSp>
          <p:nvGrpSpPr>
            <p:cNvPr id="129" name="Group 128">
              <a:extLst>
                <a:ext uri="{FF2B5EF4-FFF2-40B4-BE49-F238E27FC236}">
                  <a16:creationId xmlns:a16="http://schemas.microsoft.com/office/drawing/2014/main" id="{6291CCE8-DFBB-9FA0-2C3C-16169A9D5AAD}"/>
                </a:ext>
              </a:extLst>
            </p:cNvPr>
            <p:cNvGrpSpPr/>
            <p:nvPr/>
          </p:nvGrpSpPr>
          <p:grpSpPr>
            <a:xfrm>
              <a:off x="1123755" y="4252360"/>
              <a:ext cx="419418" cy="1000795"/>
              <a:chOff x="2713849" y="2191350"/>
              <a:chExt cx="555625" cy="1325805"/>
            </a:xfrm>
          </p:grpSpPr>
          <p:grpSp>
            <p:nvGrpSpPr>
              <p:cNvPr id="176" name="Group 4">
                <a:extLst>
                  <a:ext uri="{FF2B5EF4-FFF2-40B4-BE49-F238E27FC236}">
                    <a16:creationId xmlns:a16="http://schemas.microsoft.com/office/drawing/2014/main" id="{4C50540E-E083-10F1-4A67-BDBD4D1FE60C}"/>
                  </a:ext>
                </a:extLst>
              </p:cNvPr>
              <p:cNvGrpSpPr>
                <a:grpSpLocks/>
              </p:cNvGrpSpPr>
              <p:nvPr/>
            </p:nvGrpSpPr>
            <p:grpSpPr bwMode="auto">
              <a:xfrm>
                <a:off x="2713849" y="2576440"/>
                <a:ext cx="555625" cy="555625"/>
                <a:chOff x="1774" y="1738"/>
                <a:chExt cx="828" cy="828"/>
              </a:xfrm>
              <a:solidFill>
                <a:schemeClr val="bg1"/>
              </a:solidFill>
            </p:grpSpPr>
            <p:sp>
              <p:nvSpPr>
                <p:cNvPr id="179" name="Oval 5">
                  <a:extLst>
                    <a:ext uri="{FF2B5EF4-FFF2-40B4-BE49-F238E27FC236}">
                      <a16:creationId xmlns:a16="http://schemas.microsoft.com/office/drawing/2014/main" id="{F3C64EA1-D6E4-4DD1-163B-927BABD51396}"/>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0" name="Group 6">
                  <a:extLst>
                    <a:ext uri="{FF2B5EF4-FFF2-40B4-BE49-F238E27FC236}">
                      <a16:creationId xmlns:a16="http://schemas.microsoft.com/office/drawing/2014/main" id="{786FDB15-47D1-BD15-972F-E35C6B2AB9FB}"/>
                    </a:ext>
                  </a:extLst>
                </p:cNvPr>
                <p:cNvGrpSpPr>
                  <a:grpSpLocks/>
                </p:cNvGrpSpPr>
                <p:nvPr/>
              </p:nvGrpSpPr>
              <p:grpSpPr bwMode="auto">
                <a:xfrm flipH="1">
                  <a:off x="1847" y="1955"/>
                  <a:ext cx="685" cy="377"/>
                  <a:chOff x="3846" y="3460"/>
                  <a:chExt cx="600" cy="235"/>
                </a:xfrm>
                <a:grpFill/>
              </p:grpSpPr>
              <p:grpSp>
                <p:nvGrpSpPr>
                  <p:cNvPr id="181" name="Group 7">
                    <a:extLst>
                      <a:ext uri="{FF2B5EF4-FFF2-40B4-BE49-F238E27FC236}">
                        <a16:creationId xmlns:a16="http://schemas.microsoft.com/office/drawing/2014/main" id="{AA97BF45-4774-C3EA-9695-396604F74CF9}"/>
                      </a:ext>
                    </a:extLst>
                  </p:cNvPr>
                  <p:cNvGrpSpPr>
                    <a:grpSpLocks/>
                  </p:cNvGrpSpPr>
                  <p:nvPr/>
                </p:nvGrpSpPr>
                <p:grpSpPr bwMode="auto">
                  <a:xfrm>
                    <a:off x="3846" y="3572"/>
                    <a:ext cx="302" cy="123"/>
                    <a:chOff x="3846" y="3572"/>
                    <a:chExt cx="302" cy="123"/>
                  </a:xfrm>
                  <a:grpFill/>
                </p:grpSpPr>
                <p:sp>
                  <p:nvSpPr>
                    <p:cNvPr id="185" name="Arc 8">
                      <a:extLst>
                        <a:ext uri="{FF2B5EF4-FFF2-40B4-BE49-F238E27FC236}">
                          <a16:creationId xmlns:a16="http://schemas.microsoft.com/office/drawing/2014/main" id="{BAE59411-1CF3-5B1B-E1A1-E22D447A12BD}"/>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6" name="Arc 9">
                      <a:extLst>
                        <a:ext uri="{FF2B5EF4-FFF2-40B4-BE49-F238E27FC236}">
                          <a16:creationId xmlns:a16="http://schemas.microsoft.com/office/drawing/2014/main" id="{727A64A1-8203-FC35-6525-9EC6390DF6A5}"/>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82" name="Group 10">
                    <a:extLst>
                      <a:ext uri="{FF2B5EF4-FFF2-40B4-BE49-F238E27FC236}">
                        <a16:creationId xmlns:a16="http://schemas.microsoft.com/office/drawing/2014/main" id="{83B271CC-4292-4849-394F-F65FA1CF9EC8}"/>
                      </a:ext>
                    </a:extLst>
                  </p:cNvPr>
                  <p:cNvGrpSpPr>
                    <a:grpSpLocks/>
                  </p:cNvGrpSpPr>
                  <p:nvPr/>
                </p:nvGrpSpPr>
                <p:grpSpPr bwMode="auto">
                  <a:xfrm flipV="1">
                    <a:off x="4144" y="3460"/>
                    <a:ext cx="302" cy="123"/>
                    <a:chOff x="3846" y="3572"/>
                    <a:chExt cx="302" cy="123"/>
                  </a:xfrm>
                  <a:grpFill/>
                </p:grpSpPr>
                <p:sp>
                  <p:nvSpPr>
                    <p:cNvPr id="183" name="Arc 11">
                      <a:extLst>
                        <a:ext uri="{FF2B5EF4-FFF2-40B4-BE49-F238E27FC236}">
                          <a16:creationId xmlns:a16="http://schemas.microsoft.com/office/drawing/2014/main" id="{6B446393-1843-4D30-2615-18A05A9B0464}"/>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 name="Arc 12">
                      <a:extLst>
                        <a:ext uri="{FF2B5EF4-FFF2-40B4-BE49-F238E27FC236}">
                          <a16:creationId xmlns:a16="http://schemas.microsoft.com/office/drawing/2014/main" id="{A921963A-AD5D-9552-32EC-B16519097F56}"/>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77" name="Straight Connector 176">
                <a:extLst>
                  <a:ext uri="{FF2B5EF4-FFF2-40B4-BE49-F238E27FC236}">
                    <a16:creationId xmlns:a16="http://schemas.microsoft.com/office/drawing/2014/main" id="{6380985B-9D6D-A350-ADEB-EA912CB3DAFA}"/>
                  </a:ext>
                </a:extLst>
              </p:cNvPr>
              <p:cNvCxnSpPr>
                <a:endCxn id="179"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D05787D-5728-1EA3-0821-00B13DB7C61A}"/>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Connector 129">
              <a:extLst>
                <a:ext uri="{FF2B5EF4-FFF2-40B4-BE49-F238E27FC236}">
                  <a16:creationId xmlns:a16="http://schemas.microsoft.com/office/drawing/2014/main" id="{40025636-AB47-160C-4D41-C6D669DE9E4C}"/>
                </a:ext>
              </a:extLst>
            </p:cNvPr>
            <p:cNvCxnSpPr>
              <a:cxnSpLocks/>
            </p:cNvCxnSpPr>
            <p:nvPr/>
          </p:nvCxnSpPr>
          <p:spPr>
            <a:xfrm>
              <a:off x="1323480" y="5253155"/>
              <a:ext cx="1391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16BF2FA4-6601-D174-9686-B134B2F62376}"/>
                </a:ext>
              </a:extLst>
            </p:cNvPr>
            <p:cNvGrpSpPr/>
            <p:nvPr/>
          </p:nvGrpSpPr>
          <p:grpSpPr>
            <a:xfrm>
              <a:off x="1326636" y="4034752"/>
              <a:ext cx="1296542" cy="222392"/>
              <a:chOff x="2988968" y="1903076"/>
              <a:chExt cx="1717597" cy="294615"/>
            </a:xfrm>
          </p:grpSpPr>
          <p:grpSp>
            <p:nvGrpSpPr>
              <p:cNvPr id="157" name="Group 229">
                <a:extLst>
                  <a:ext uri="{FF2B5EF4-FFF2-40B4-BE49-F238E27FC236}">
                    <a16:creationId xmlns:a16="http://schemas.microsoft.com/office/drawing/2014/main" id="{ABB7F76A-4447-890E-49C0-9BE73CB10CB0}"/>
                  </a:ext>
                </a:extLst>
              </p:cNvPr>
              <p:cNvGrpSpPr>
                <a:grpSpLocks/>
              </p:cNvGrpSpPr>
              <p:nvPr/>
            </p:nvGrpSpPr>
            <p:grpSpPr bwMode="auto">
              <a:xfrm rot="16200000">
                <a:off x="3686446" y="1546538"/>
                <a:ext cx="294615" cy="1007692"/>
                <a:chOff x="2788" y="1935"/>
                <a:chExt cx="216" cy="843"/>
              </a:xfrm>
            </p:grpSpPr>
            <p:sp>
              <p:nvSpPr>
                <p:cNvPr id="160" name="Freeform 67">
                  <a:extLst>
                    <a:ext uri="{FF2B5EF4-FFF2-40B4-BE49-F238E27FC236}">
                      <a16:creationId xmlns:a16="http://schemas.microsoft.com/office/drawing/2014/main" id="{24F30C05-2C55-6D53-DF81-8FC468B77F20}"/>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Freeform 68">
                  <a:extLst>
                    <a:ext uri="{FF2B5EF4-FFF2-40B4-BE49-F238E27FC236}">
                      <a16:creationId xmlns:a16="http://schemas.microsoft.com/office/drawing/2014/main" id="{0FC68AC3-C113-A47A-54E4-0B97B3CD2E31}"/>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2" name="Freeform 69">
                  <a:extLst>
                    <a:ext uri="{FF2B5EF4-FFF2-40B4-BE49-F238E27FC236}">
                      <a16:creationId xmlns:a16="http://schemas.microsoft.com/office/drawing/2014/main" id="{A04E563C-6FF2-44ED-A296-342737F5BE78}"/>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Freeform 70">
                  <a:extLst>
                    <a:ext uri="{FF2B5EF4-FFF2-40B4-BE49-F238E27FC236}">
                      <a16:creationId xmlns:a16="http://schemas.microsoft.com/office/drawing/2014/main" id="{C99C2289-C7DC-6ACF-6D33-622392451815}"/>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 name="Freeform 71">
                  <a:extLst>
                    <a:ext uri="{FF2B5EF4-FFF2-40B4-BE49-F238E27FC236}">
                      <a16:creationId xmlns:a16="http://schemas.microsoft.com/office/drawing/2014/main" id="{5F1049FD-ADB6-ABC9-2A5E-840EE2C04BD2}"/>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 name="Freeform 72">
                  <a:extLst>
                    <a:ext uri="{FF2B5EF4-FFF2-40B4-BE49-F238E27FC236}">
                      <a16:creationId xmlns:a16="http://schemas.microsoft.com/office/drawing/2014/main" id="{F9CED597-4F8B-3443-DD5E-6D8CD2B26BAC}"/>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6" name="Freeform 73">
                  <a:extLst>
                    <a:ext uri="{FF2B5EF4-FFF2-40B4-BE49-F238E27FC236}">
                      <a16:creationId xmlns:a16="http://schemas.microsoft.com/office/drawing/2014/main" id="{644B485A-A3EF-3B5C-5260-B81906C7DAF7}"/>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Freeform 74">
                  <a:extLst>
                    <a:ext uri="{FF2B5EF4-FFF2-40B4-BE49-F238E27FC236}">
                      <a16:creationId xmlns:a16="http://schemas.microsoft.com/office/drawing/2014/main" id="{8165A751-1B2B-5EB0-2C1B-A50A58EB0CD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8" name="Freeform 105">
                  <a:extLst>
                    <a:ext uri="{FF2B5EF4-FFF2-40B4-BE49-F238E27FC236}">
                      <a16:creationId xmlns:a16="http://schemas.microsoft.com/office/drawing/2014/main" id="{15FDEB42-15A9-CAAC-F383-D255C5A0A202}"/>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9" name="Freeform 106">
                  <a:extLst>
                    <a:ext uri="{FF2B5EF4-FFF2-40B4-BE49-F238E27FC236}">
                      <a16:creationId xmlns:a16="http://schemas.microsoft.com/office/drawing/2014/main" id="{41ECA220-8ABD-3113-2539-2D2C76362585}"/>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Freeform 107">
                  <a:extLst>
                    <a:ext uri="{FF2B5EF4-FFF2-40B4-BE49-F238E27FC236}">
                      <a16:creationId xmlns:a16="http://schemas.microsoft.com/office/drawing/2014/main" id="{FD2AC316-4CFB-0082-9103-6289A2370E3E}"/>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Freeform 108">
                  <a:extLst>
                    <a:ext uri="{FF2B5EF4-FFF2-40B4-BE49-F238E27FC236}">
                      <a16:creationId xmlns:a16="http://schemas.microsoft.com/office/drawing/2014/main" id="{2B0A526B-6F5D-F9A6-91D4-45F61A048BDE}"/>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2" name="Freeform 109">
                  <a:extLst>
                    <a:ext uri="{FF2B5EF4-FFF2-40B4-BE49-F238E27FC236}">
                      <a16:creationId xmlns:a16="http://schemas.microsoft.com/office/drawing/2014/main" id="{4F0DBE71-1FBF-3BAE-6711-DFA70D38494F}"/>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10">
                  <a:extLst>
                    <a:ext uri="{FF2B5EF4-FFF2-40B4-BE49-F238E27FC236}">
                      <a16:creationId xmlns:a16="http://schemas.microsoft.com/office/drawing/2014/main" id="{CECA4929-B9B0-DEAE-DDAA-2D50A1E133DF}"/>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Freeform 111">
                  <a:extLst>
                    <a:ext uri="{FF2B5EF4-FFF2-40B4-BE49-F238E27FC236}">
                      <a16:creationId xmlns:a16="http://schemas.microsoft.com/office/drawing/2014/main" id="{DC5912E4-58B4-8764-BC9E-55D49147D595}"/>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Freeform 112">
                  <a:extLst>
                    <a:ext uri="{FF2B5EF4-FFF2-40B4-BE49-F238E27FC236}">
                      <a16:creationId xmlns:a16="http://schemas.microsoft.com/office/drawing/2014/main" id="{88CF8203-D1EB-2016-D31E-7C6284C7A3F6}"/>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58" name="Straight Connector 157">
                <a:extLst>
                  <a:ext uri="{FF2B5EF4-FFF2-40B4-BE49-F238E27FC236}">
                    <a16:creationId xmlns:a16="http://schemas.microsoft.com/office/drawing/2014/main" id="{92050E2E-6806-B046-D094-C74E8303EB0A}"/>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330D43F-20CD-0770-3102-026197045733}"/>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Oval 131">
              <a:extLst>
                <a:ext uri="{FF2B5EF4-FFF2-40B4-BE49-F238E27FC236}">
                  <a16:creationId xmlns:a16="http://schemas.microsoft.com/office/drawing/2014/main" id="{9BFB552C-4ACB-6B5D-DD48-F446098C4032}"/>
                </a:ext>
              </a:extLst>
            </p:cNvPr>
            <p:cNvSpPr/>
            <p:nvPr/>
          </p:nvSpPr>
          <p:spPr>
            <a:xfrm>
              <a:off x="2596979" y="5197907"/>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0670747D-311F-0FEE-C68F-D8F248C057C7}"/>
                </a:ext>
              </a:extLst>
            </p:cNvPr>
            <p:cNvCxnSpPr/>
            <p:nvPr/>
          </p:nvCxnSpPr>
          <p:spPr>
            <a:xfrm>
              <a:off x="2431216" y="4090038"/>
              <a:ext cx="322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A526B04-F7B3-8597-77F5-C7EBC3BBDC8B}"/>
                    </a:ext>
                  </a:extLst>
                </p:cNvPr>
                <p:cNvSpPr txBox="1"/>
                <p:nvPr/>
              </p:nvSpPr>
              <p:spPr>
                <a:xfrm>
                  <a:off x="2466909" y="3894697"/>
                  <a:ext cx="194332"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187" name="TextBox 186">
                  <a:extLst>
                    <a:ext uri="{FF2B5EF4-FFF2-40B4-BE49-F238E27FC236}">
                      <a16:creationId xmlns:a16="http://schemas.microsoft.com/office/drawing/2014/main" id="{63A1B18F-C852-DD40-B4D6-18AB7FD8154A}"/>
                    </a:ext>
                  </a:extLst>
                </p:cNvPr>
                <p:cNvSpPr txBox="1">
                  <a:spLocks noRot="1" noChangeAspect="1" noMove="1" noResize="1" noEditPoints="1" noAdjustHandles="1" noChangeArrowheads="1" noChangeShapeType="1" noTextEdit="1"/>
                </p:cNvSpPr>
                <p:nvPr/>
              </p:nvSpPr>
              <p:spPr>
                <a:xfrm>
                  <a:off x="2466909" y="3894697"/>
                  <a:ext cx="194332" cy="208665"/>
                </a:xfrm>
                <a:prstGeom prst="rect">
                  <a:avLst/>
                </a:prstGeom>
                <a:blipFill>
                  <a:blip r:embed="rId4"/>
                  <a:stretch>
                    <a:fillRect/>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FDC7D861-40D3-2917-2565-620A2B2FDD42}"/>
                </a:ext>
              </a:extLst>
            </p:cNvPr>
            <p:cNvCxnSpPr>
              <a:cxnSpLocks/>
            </p:cNvCxnSpPr>
            <p:nvPr/>
          </p:nvCxnSpPr>
          <p:spPr>
            <a:xfrm flipV="1">
              <a:off x="2653284" y="4358098"/>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154893C-7AF2-4C90-522C-5C803B75A9EA}"/>
                    </a:ext>
                  </a:extLst>
                </p:cNvPr>
                <p:cNvSpPr txBox="1"/>
                <p:nvPr/>
              </p:nvSpPr>
              <p:spPr>
                <a:xfrm>
                  <a:off x="2380526" y="4593065"/>
                  <a:ext cx="227069"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189" name="TextBox 188">
                  <a:extLst>
                    <a:ext uri="{FF2B5EF4-FFF2-40B4-BE49-F238E27FC236}">
                      <a16:creationId xmlns:a16="http://schemas.microsoft.com/office/drawing/2014/main" id="{C47009BB-4745-4845-8D75-A204335A8669}"/>
                    </a:ext>
                  </a:extLst>
                </p:cNvPr>
                <p:cNvSpPr txBox="1">
                  <a:spLocks noRot="1" noChangeAspect="1" noMove="1" noResize="1" noEditPoints="1" noAdjustHandles="1" noChangeArrowheads="1" noChangeShapeType="1" noTextEdit="1"/>
                </p:cNvSpPr>
                <p:nvPr/>
              </p:nvSpPr>
              <p:spPr>
                <a:xfrm>
                  <a:off x="2380526" y="4593065"/>
                  <a:ext cx="227069" cy="208665"/>
                </a:xfrm>
                <a:prstGeom prst="rect">
                  <a:avLst/>
                </a:prstGeom>
                <a:blipFill>
                  <a:blip r:embed="rId5"/>
                  <a:stretch>
                    <a:fillRect/>
                  </a:stretch>
                </a:blipFill>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E16833EF-1E25-F89F-FBA9-B810FF0A80BC}"/>
                </a:ext>
              </a:extLst>
            </p:cNvPr>
            <p:cNvCxnSpPr>
              <a:cxnSpLocks/>
            </p:cNvCxnSpPr>
            <p:nvPr/>
          </p:nvCxnSpPr>
          <p:spPr>
            <a:xfrm flipV="1">
              <a:off x="1029854" y="4369619"/>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D9FEBBE9-7DC4-C25E-54DD-E59C0192B627}"/>
                    </a:ext>
                  </a:extLst>
                </p:cNvPr>
                <p:cNvSpPr txBox="1"/>
                <p:nvPr/>
              </p:nvSpPr>
              <p:spPr>
                <a:xfrm>
                  <a:off x="748282" y="4604586"/>
                  <a:ext cx="228080"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191" name="TextBox 190">
                  <a:extLst>
                    <a:ext uri="{FF2B5EF4-FFF2-40B4-BE49-F238E27FC236}">
                      <a16:creationId xmlns:a16="http://schemas.microsoft.com/office/drawing/2014/main" id="{1D581B23-9542-274A-837F-2DA3A3ECBAE8}"/>
                    </a:ext>
                  </a:extLst>
                </p:cNvPr>
                <p:cNvSpPr txBox="1">
                  <a:spLocks noRot="1" noChangeAspect="1" noMove="1" noResize="1" noEditPoints="1" noAdjustHandles="1" noChangeArrowheads="1" noChangeShapeType="1" noTextEdit="1"/>
                </p:cNvSpPr>
                <p:nvPr/>
              </p:nvSpPr>
              <p:spPr>
                <a:xfrm>
                  <a:off x="748282" y="4604586"/>
                  <a:ext cx="228080" cy="208665"/>
                </a:xfrm>
                <a:prstGeom prst="rect">
                  <a:avLst/>
                </a:prstGeom>
                <a:blipFill>
                  <a:blip r:embed="rId6"/>
                  <a:stretch>
                    <a:fillRect/>
                  </a:stretch>
                </a:blipFill>
              </p:spPr>
              <p:txBody>
                <a:bodyPr/>
                <a:lstStyle/>
                <a:p>
                  <a:r>
                    <a:rPr lang="en-US">
                      <a:noFill/>
                    </a:rPr>
                    <a:t> </a:t>
                  </a:r>
                </a:p>
              </p:txBody>
            </p:sp>
          </mc:Fallback>
        </mc:AlternateContent>
        <p:sp>
          <p:nvSpPr>
            <p:cNvPr id="139" name="Oval 138">
              <a:extLst>
                <a:ext uri="{FF2B5EF4-FFF2-40B4-BE49-F238E27FC236}">
                  <a16:creationId xmlns:a16="http://schemas.microsoft.com/office/drawing/2014/main" id="{4E923784-C32D-09DC-7916-1190F81425B0}"/>
                </a:ext>
              </a:extLst>
            </p:cNvPr>
            <p:cNvSpPr/>
            <p:nvPr/>
          </p:nvSpPr>
          <p:spPr>
            <a:xfrm>
              <a:off x="2596979" y="4193070"/>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7114E2D0-38D7-9E54-4763-29842F91F1C6}"/>
                </a:ext>
              </a:extLst>
            </p:cNvPr>
            <p:cNvCxnSpPr>
              <a:cxnSpLocks/>
            </p:cNvCxnSpPr>
            <p:nvPr/>
          </p:nvCxnSpPr>
          <p:spPr>
            <a:xfrm>
              <a:off x="2696427" y="4248618"/>
              <a:ext cx="287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1473B34-8D54-1FF9-FC69-1832B67479DC}"/>
                </a:ext>
              </a:extLst>
            </p:cNvPr>
            <p:cNvCxnSpPr>
              <a:cxnSpLocks/>
            </p:cNvCxnSpPr>
            <p:nvPr/>
          </p:nvCxnSpPr>
          <p:spPr>
            <a:xfrm>
              <a:off x="2694755" y="5251766"/>
              <a:ext cx="287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229">
              <a:extLst>
                <a:ext uri="{FF2B5EF4-FFF2-40B4-BE49-F238E27FC236}">
                  <a16:creationId xmlns:a16="http://schemas.microsoft.com/office/drawing/2014/main" id="{C1080261-DD5B-E90E-3AA8-C8A235A93212}"/>
                </a:ext>
              </a:extLst>
            </p:cNvPr>
            <p:cNvGrpSpPr>
              <a:grpSpLocks/>
            </p:cNvGrpSpPr>
            <p:nvPr/>
          </p:nvGrpSpPr>
          <p:grpSpPr bwMode="auto">
            <a:xfrm>
              <a:off x="2978663" y="4492259"/>
              <a:ext cx="222392" cy="570272"/>
              <a:chOff x="2788" y="1935"/>
              <a:chExt cx="216" cy="632"/>
            </a:xfrm>
          </p:grpSpPr>
          <p:sp>
            <p:nvSpPr>
              <p:cNvPr id="145" name="Freeform 67">
                <a:extLst>
                  <a:ext uri="{FF2B5EF4-FFF2-40B4-BE49-F238E27FC236}">
                    <a16:creationId xmlns:a16="http://schemas.microsoft.com/office/drawing/2014/main" id="{853C51A9-9F4A-20C4-FE78-A16884FC8568}"/>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68">
                <a:extLst>
                  <a:ext uri="{FF2B5EF4-FFF2-40B4-BE49-F238E27FC236}">
                    <a16:creationId xmlns:a16="http://schemas.microsoft.com/office/drawing/2014/main" id="{E26DBE1A-0EBE-3357-71AC-A697CCAF7FDF}"/>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7" name="Freeform 69">
                <a:extLst>
                  <a:ext uri="{FF2B5EF4-FFF2-40B4-BE49-F238E27FC236}">
                    <a16:creationId xmlns:a16="http://schemas.microsoft.com/office/drawing/2014/main" id="{4B9140FF-5B62-666D-EAAD-100F09C14D44}"/>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8" name="Freeform 70">
                <a:extLst>
                  <a:ext uri="{FF2B5EF4-FFF2-40B4-BE49-F238E27FC236}">
                    <a16:creationId xmlns:a16="http://schemas.microsoft.com/office/drawing/2014/main" id="{9A230018-62A2-6026-8E9F-604AD1583FDF}"/>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9" name="Freeform 71">
                <a:extLst>
                  <a:ext uri="{FF2B5EF4-FFF2-40B4-BE49-F238E27FC236}">
                    <a16:creationId xmlns:a16="http://schemas.microsoft.com/office/drawing/2014/main" id="{375C1EA3-8A16-4A03-00CD-920EB06EC1E8}"/>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0" name="Freeform 72">
                <a:extLst>
                  <a:ext uri="{FF2B5EF4-FFF2-40B4-BE49-F238E27FC236}">
                    <a16:creationId xmlns:a16="http://schemas.microsoft.com/office/drawing/2014/main" id="{2C392219-A5DD-99D9-F32E-DCC791D0B082}"/>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1" name="Freeform 105">
                <a:extLst>
                  <a:ext uri="{FF2B5EF4-FFF2-40B4-BE49-F238E27FC236}">
                    <a16:creationId xmlns:a16="http://schemas.microsoft.com/office/drawing/2014/main" id="{F8951F98-EBE2-558A-AF46-943702BF9744}"/>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2" name="Freeform 106">
                <a:extLst>
                  <a:ext uri="{FF2B5EF4-FFF2-40B4-BE49-F238E27FC236}">
                    <a16:creationId xmlns:a16="http://schemas.microsoft.com/office/drawing/2014/main" id="{D465AB53-DCE9-0CB7-4424-CBF23E3AA2F1}"/>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Freeform 107">
                <a:extLst>
                  <a:ext uri="{FF2B5EF4-FFF2-40B4-BE49-F238E27FC236}">
                    <a16:creationId xmlns:a16="http://schemas.microsoft.com/office/drawing/2014/main" id="{4FC23644-2A8F-D086-AC69-D9FE3E8C59EB}"/>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Freeform 108">
                <a:extLst>
                  <a:ext uri="{FF2B5EF4-FFF2-40B4-BE49-F238E27FC236}">
                    <a16:creationId xmlns:a16="http://schemas.microsoft.com/office/drawing/2014/main" id="{87AFF870-A49E-2EA5-5460-E1EF777C9E73}"/>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Freeform 109">
                <a:extLst>
                  <a:ext uri="{FF2B5EF4-FFF2-40B4-BE49-F238E27FC236}">
                    <a16:creationId xmlns:a16="http://schemas.microsoft.com/office/drawing/2014/main" id="{DA9B105F-7C8F-CF36-3806-490F453AE3E9}"/>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6" name="Freeform 110">
                <a:extLst>
                  <a:ext uri="{FF2B5EF4-FFF2-40B4-BE49-F238E27FC236}">
                    <a16:creationId xmlns:a16="http://schemas.microsoft.com/office/drawing/2014/main" id="{F348537C-7435-AB59-73BD-CD1313E2917B}"/>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3" name="Straight Connector 142">
              <a:extLst>
                <a:ext uri="{FF2B5EF4-FFF2-40B4-BE49-F238E27FC236}">
                  <a16:creationId xmlns:a16="http://schemas.microsoft.com/office/drawing/2014/main" id="{45EDB630-8B4F-6A51-244C-5B369EDA1210}"/>
                </a:ext>
              </a:extLst>
            </p:cNvPr>
            <p:cNvCxnSpPr>
              <a:cxnSpLocks/>
            </p:cNvCxnSpPr>
            <p:nvPr/>
          </p:nvCxnSpPr>
          <p:spPr>
            <a:xfrm>
              <a:off x="2986592" y="5054361"/>
              <a:ext cx="3604" cy="203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7BCB81-847A-6F9C-1D39-E4CF40660020}"/>
                </a:ext>
              </a:extLst>
            </p:cNvPr>
            <p:cNvCxnSpPr>
              <a:cxnSpLocks/>
            </p:cNvCxnSpPr>
            <p:nvPr/>
          </p:nvCxnSpPr>
          <p:spPr>
            <a:xfrm rot="5400000">
              <a:off x="2854646" y="4366847"/>
              <a:ext cx="2638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A986DF66-AA33-9113-AE53-3B1A570EDA89}"/>
              </a:ext>
            </a:extLst>
          </p:cNvPr>
          <p:cNvGrpSpPr/>
          <p:nvPr/>
        </p:nvGrpSpPr>
        <p:grpSpPr>
          <a:xfrm>
            <a:off x="1294937" y="4327029"/>
            <a:ext cx="3469541" cy="1420373"/>
            <a:chOff x="4168591" y="4501951"/>
            <a:chExt cx="2024510" cy="802483"/>
          </a:xfrm>
        </p:grpSpPr>
        <p:cxnSp>
          <p:nvCxnSpPr>
            <p:cNvPr id="188" name="Straight Arrow Connector 187">
              <a:extLst>
                <a:ext uri="{FF2B5EF4-FFF2-40B4-BE49-F238E27FC236}">
                  <a16:creationId xmlns:a16="http://schemas.microsoft.com/office/drawing/2014/main" id="{8D5F2A1B-8BA1-2EFF-44EB-32343781F807}"/>
                </a:ext>
              </a:extLst>
            </p:cNvPr>
            <p:cNvCxnSpPr>
              <a:cxnSpLocks/>
            </p:cNvCxnSpPr>
            <p:nvPr/>
          </p:nvCxnSpPr>
          <p:spPr>
            <a:xfrm>
              <a:off x="4168591" y="4797566"/>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309177F5-3DD9-D018-56A7-4409060DB081}"/>
                    </a:ext>
                  </a:extLst>
                </p:cNvPr>
                <p:cNvSpPr txBox="1"/>
                <p:nvPr/>
              </p:nvSpPr>
              <p:spPr>
                <a:xfrm>
                  <a:off x="5139624" y="4791318"/>
                  <a:ext cx="227069"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242" name="TextBox 241">
                  <a:extLst>
                    <a:ext uri="{FF2B5EF4-FFF2-40B4-BE49-F238E27FC236}">
                      <a16:creationId xmlns:a16="http://schemas.microsoft.com/office/drawing/2014/main" id="{1F677427-70E9-7F41-ABD2-E7EE43C03886}"/>
                    </a:ext>
                  </a:extLst>
                </p:cNvPr>
                <p:cNvSpPr txBox="1">
                  <a:spLocks noRot="1" noChangeAspect="1" noMove="1" noResize="1" noEditPoints="1" noAdjustHandles="1" noChangeArrowheads="1" noChangeShapeType="1" noTextEdit="1"/>
                </p:cNvSpPr>
                <p:nvPr/>
              </p:nvSpPr>
              <p:spPr>
                <a:xfrm>
                  <a:off x="5139624" y="4791318"/>
                  <a:ext cx="227069" cy="208665"/>
                </a:xfrm>
                <a:prstGeom prst="rect">
                  <a:avLst/>
                </a:prstGeom>
                <a:blipFill>
                  <a:blip r:embed="rId7"/>
                  <a:stretch>
                    <a:fillRect/>
                  </a:stretch>
                </a:blipFill>
              </p:spPr>
              <p:txBody>
                <a:bodyPr/>
                <a:lstStyle/>
                <a:p>
                  <a:r>
                    <a:rPr lang="en-US">
                      <a:noFill/>
                    </a:rPr>
                    <a:t> </a:t>
                  </a:r>
                </a:p>
              </p:txBody>
            </p:sp>
          </mc:Fallback>
        </mc:AlternateContent>
        <p:cxnSp>
          <p:nvCxnSpPr>
            <p:cNvPr id="190" name="Straight Arrow Connector 189">
              <a:extLst>
                <a:ext uri="{FF2B5EF4-FFF2-40B4-BE49-F238E27FC236}">
                  <a16:creationId xmlns:a16="http://schemas.microsoft.com/office/drawing/2014/main" id="{9386A90B-4C2B-0F55-E439-CFB3A2DED348}"/>
                </a:ext>
              </a:extLst>
            </p:cNvPr>
            <p:cNvCxnSpPr>
              <a:cxnSpLocks/>
            </p:cNvCxnSpPr>
            <p:nvPr/>
          </p:nvCxnSpPr>
          <p:spPr>
            <a:xfrm>
              <a:off x="4175177" y="4720371"/>
              <a:ext cx="201792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B516EAB-712C-B4D8-7AC2-0EAAC2C22CC9}"/>
                    </a:ext>
                  </a:extLst>
                </p:cNvPr>
                <p:cNvSpPr txBox="1"/>
                <p:nvPr/>
              </p:nvSpPr>
              <p:spPr>
                <a:xfrm>
                  <a:off x="5793748" y="4501951"/>
                  <a:ext cx="228080"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244" name="TextBox 243">
                  <a:extLst>
                    <a:ext uri="{FF2B5EF4-FFF2-40B4-BE49-F238E27FC236}">
                      <a16:creationId xmlns:a16="http://schemas.microsoft.com/office/drawing/2014/main" id="{09101ED1-52F4-4243-A469-80BACEE9A543}"/>
                    </a:ext>
                  </a:extLst>
                </p:cNvPr>
                <p:cNvSpPr txBox="1">
                  <a:spLocks noRot="1" noChangeAspect="1" noMove="1" noResize="1" noEditPoints="1" noAdjustHandles="1" noChangeArrowheads="1" noChangeShapeType="1" noTextEdit="1"/>
                </p:cNvSpPr>
                <p:nvPr/>
              </p:nvSpPr>
              <p:spPr>
                <a:xfrm>
                  <a:off x="5793748" y="4501951"/>
                  <a:ext cx="228080" cy="208665"/>
                </a:xfrm>
                <a:prstGeom prst="rect">
                  <a:avLst/>
                </a:prstGeom>
                <a:blipFill>
                  <a:blip r:embed="rId8"/>
                  <a:stretch>
                    <a:fillRect/>
                  </a:stretch>
                </a:blipFill>
              </p:spPr>
              <p:txBody>
                <a:bodyPr/>
                <a:lstStyle/>
                <a:p>
                  <a:r>
                    <a:rPr lang="en-US">
                      <a:noFill/>
                    </a:rPr>
                    <a:t> </a:t>
                  </a:r>
                </a:p>
              </p:txBody>
            </p:sp>
          </mc:Fallback>
        </mc:AlternateContent>
        <p:cxnSp>
          <p:nvCxnSpPr>
            <p:cNvPr id="192" name="Straight Arrow Connector 191">
              <a:extLst>
                <a:ext uri="{FF2B5EF4-FFF2-40B4-BE49-F238E27FC236}">
                  <a16:creationId xmlns:a16="http://schemas.microsoft.com/office/drawing/2014/main" id="{7E3696C5-DE52-6F14-80AA-A59905518A33}"/>
                </a:ext>
              </a:extLst>
            </p:cNvPr>
            <p:cNvCxnSpPr>
              <a:cxnSpLocks/>
            </p:cNvCxnSpPr>
            <p:nvPr/>
          </p:nvCxnSpPr>
          <p:spPr>
            <a:xfrm>
              <a:off x="4181671" y="4791318"/>
              <a:ext cx="0" cy="5131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1F59EF71-7205-E636-405B-25FF07959C55}"/>
                    </a:ext>
                  </a:extLst>
                </p:cNvPr>
                <p:cNvSpPr txBox="1"/>
                <p:nvPr/>
              </p:nvSpPr>
              <p:spPr>
                <a:xfrm>
                  <a:off x="4194752" y="4890863"/>
                  <a:ext cx="194332"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246" name="TextBox 245">
                  <a:extLst>
                    <a:ext uri="{FF2B5EF4-FFF2-40B4-BE49-F238E27FC236}">
                      <a16:creationId xmlns:a16="http://schemas.microsoft.com/office/drawing/2014/main" id="{85068DA1-8D63-BA4D-A05D-E2A655360594}"/>
                    </a:ext>
                  </a:extLst>
                </p:cNvPr>
                <p:cNvSpPr txBox="1">
                  <a:spLocks noRot="1" noChangeAspect="1" noMove="1" noResize="1" noEditPoints="1" noAdjustHandles="1" noChangeArrowheads="1" noChangeShapeType="1" noTextEdit="1"/>
                </p:cNvSpPr>
                <p:nvPr/>
              </p:nvSpPr>
              <p:spPr>
                <a:xfrm>
                  <a:off x="4194752" y="4890863"/>
                  <a:ext cx="194332" cy="208665"/>
                </a:xfrm>
                <a:prstGeom prst="rect">
                  <a:avLst/>
                </a:prstGeom>
                <a:blipFill>
                  <a:blip r:embed="rId9"/>
                  <a:stretch>
                    <a:fillRect/>
                  </a:stretch>
                </a:blipFill>
              </p:spPr>
              <p:txBody>
                <a:bodyPr/>
                <a:lstStyle/>
                <a:p>
                  <a:r>
                    <a:rPr lang="en-US">
                      <a:noFill/>
                    </a:rPr>
                    <a:t> </a:t>
                  </a:r>
                </a:p>
              </p:txBody>
            </p:sp>
          </mc:Fallback>
        </mc:AlternateContent>
        <p:cxnSp>
          <p:nvCxnSpPr>
            <p:cNvPr id="194" name="Straight Arrow Connector 193">
              <a:extLst>
                <a:ext uri="{FF2B5EF4-FFF2-40B4-BE49-F238E27FC236}">
                  <a16:creationId xmlns:a16="http://schemas.microsoft.com/office/drawing/2014/main" id="{5B71B7E1-111E-8697-4566-83BB572776DB}"/>
                </a:ext>
              </a:extLst>
            </p:cNvPr>
            <p:cNvCxnSpPr>
              <a:cxnSpLocks/>
            </p:cNvCxnSpPr>
            <p:nvPr/>
          </p:nvCxnSpPr>
          <p:spPr>
            <a:xfrm>
              <a:off x="5465763" y="4797768"/>
              <a:ext cx="72733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A6676B0-99B0-FCAA-89FE-888E409B9645}"/>
                    </a:ext>
                  </a:extLst>
                </p:cNvPr>
                <p:cNvSpPr txBox="1"/>
                <p:nvPr/>
              </p:nvSpPr>
              <p:spPr>
                <a:xfrm>
                  <a:off x="5566968" y="4791318"/>
                  <a:ext cx="384286"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248" name="TextBox 247">
                  <a:extLst>
                    <a:ext uri="{FF2B5EF4-FFF2-40B4-BE49-F238E27FC236}">
                      <a16:creationId xmlns:a16="http://schemas.microsoft.com/office/drawing/2014/main" id="{0F0C9B13-D56E-4C4D-9197-3D55F73597F6}"/>
                    </a:ext>
                  </a:extLst>
                </p:cNvPr>
                <p:cNvSpPr txBox="1">
                  <a:spLocks noRot="1" noChangeAspect="1" noMove="1" noResize="1" noEditPoints="1" noAdjustHandles="1" noChangeArrowheads="1" noChangeShapeType="1" noTextEdit="1"/>
                </p:cNvSpPr>
                <p:nvPr/>
              </p:nvSpPr>
              <p:spPr>
                <a:xfrm>
                  <a:off x="5566968" y="4791318"/>
                  <a:ext cx="384286" cy="208665"/>
                </a:xfrm>
                <a:prstGeom prst="rect">
                  <a:avLst/>
                </a:prstGeom>
                <a:blipFill>
                  <a:blip r:embed="rId10"/>
                  <a:stretch>
                    <a:fillRect b="-13333"/>
                  </a:stretch>
                </a:blipFill>
              </p:spPr>
              <p:txBody>
                <a:bodyPr/>
                <a:lstStyle/>
                <a:p>
                  <a:r>
                    <a:rPr lang="en-US">
                      <a:noFill/>
                    </a:rPr>
                    <a:t> </a:t>
                  </a:r>
                </a:p>
              </p:txBody>
            </p:sp>
          </mc:Fallback>
        </mc:AlternateContent>
      </p:grpSp>
      <p:grpSp>
        <p:nvGrpSpPr>
          <p:cNvPr id="196" name="Group 195">
            <a:extLst>
              <a:ext uri="{FF2B5EF4-FFF2-40B4-BE49-F238E27FC236}">
                <a16:creationId xmlns:a16="http://schemas.microsoft.com/office/drawing/2014/main" id="{4B379C7A-1B10-A07D-4CFB-89291C4E93E5}"/>
              </a:ext>
            </a:extLst>
          </p:cNvPr>
          <p:cNvGrpSpPr/>
          <p:nvPr/>
        </p:nvGrpSpPr>
        <p:grpSpPr>
          <a:xfrm>
            <a:off x="6466110" y="1503063"/>
            <a:ext cx="5330071" cy="2609260"/>
            <a:chOff x="6150212" y="3837649"/>
            <a:chExt cx="3110147" cy="1474180"/>
          </a:xfrm>
        </p:grpSpPr>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AB6939AD-4352-0B86-AE97-6CEC2FC4DE1A}"/>
                    </a:ext>
                  </a:extLst>
                </p:cNvPr>
                <p:cNvSpPr txBox="1"/>
                <p:nvPr/>
              </p:nvSpPr>
              <p:spPr>
                <a:xfrm>
                  <a:off x="7282059" y="3837649"/>
                  <a:ext cx="169863" cy="156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p>
              </p:txBody>
            </p:sp>
          </mc:Choice>
          <mc:Fallback xmlns="">
            <p:sp>
              <p:nvSpPr>
                <p:cNvPr id="250" name="TextBox 249">
                  <a:extLst>
                    <a:ext uri="{FF2B5EF4-FFF2-40B4-BE49-F238E27FC236}">
                      <a16:creationId xmlns:a16="http://schemas.microsoft.com/office/drawing/2014/main" id="{5C2A8A20-E626-064A-AC68-E57F6B5D8C28}"/>
                    </a:ext>
                  </a:extLst>
                </p:cNvPr>
                <p:cNvSpPr txBox="1">
                  <a:spLocks noRot="1" noChangeAspect="1" noMove="1" noResize="1" noEditPoints="1" noAdjustHandles="1" noChangeArrowheads="1" noChangeShapeType="1" noTextEdit="1"/>
                </p:cNvSpPr>
                <p:nvPr/>
              </p:nvSpPr>
              <p:spPr>
                <a:xfrm>
                  <a:off x="7282059" y="3837649"/>
                  <a:ext cx="169863" cy="156499"/>
                </a:xfrm>
                <a:prstGeom prst="rect">
                  <a:avLst/>
                </a:prstGeom>
                <a:blipFill>
                  <a:blip r:embed="rId11"/>
                  <a:stretch>
                    <a:fillRect l="-16667" r="-4167" b="-13043"/>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8A501D5E-2455-5D93-B697-74B503388A9F}"/>
                </a:ext>
              </a:extLst>
            </p:cNvPr>
            <p:cNvGrpSpPr/>
            <p:nvPr/>
          </p:nvGrpSpPr>
          <p:grpSpPr>
            <a:xfrm>
              <a:off x="6525685" y="4253917"/>
              <a:ext cx="419418" cy="1000795"/>
              <a:chOff x="2713849" y="2191350"/>
              <a:chExt cx="555625" cy="1325805"/>
            </a:xfrm>
          </p:grpSpPr>
          <p:grpSp>
            <p:nvGrpSpPr>
              <p:cNvPr id="237" name="Group 4">
                <a:extLst>
                  <a:ext uri="{FF2B5EF4-FFF2-40B4-BE49-F238E27FC236}">
                    <a16:creationId xmlns:a16="http://schemas.microsoft.com/office/drawing/2014/main" id="{B71A5685-343E-F2FE-E8FA-793D78AF4F6F}"/>
                  </a:ext>
                </a:extLst>
              </p:cNvPr>
              <p:cNvGrpSpPr>
                <a:grpSpLocks/>
              </p:cNvGrpSpPr>
              <p:nvPr/>
            </p:nvGrpSpPr>
            <p:grpSpPr bwMode="auto">
              <a:xfrm>
                <a:off x="2713849" y="2576440"/>
                <a:ext cx="555625" cy="555625"/>
                <a:chOff x="1774" y="1738"/>
                <a:chExt cx="828" cy="828"/>
              </a:xfrm>
              <a:solidFill>
                <a:schemeClr val="bg1"/>
              </a:solidFill>
            </p:grpSpPr>
            <p:sp>
              <p:nvSpPr>
                <p:cNvPr id="240" name="Oval 5">
                  <a:extLst>
                    <a:ext uri="{FF2B5EF4-FFF2-40B4-BE49-F238E27FC236}">
                      <a16:creationId xmlns:a16="http://schemas.microsoft.com/office/drawing/2014/main" id="{DEDA19A9-7DFA-7120-9A1A-C79841BEBE21}"/>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41" name="Group 6">
                  <a:extLst>
                    <a:ext uri="{FF2B5EF4-FFF2-40B4-BE49-F238E27FC236}">
                      <a16:creationId xmlns:a16="http://schemas.microsoft.com/office/drawing/2014/main" id="{A3AB3178-6FEF-297F-FCDE-2E30AB9A84EC}"/>
                    </a:ext>
                  </a:extLst>
                </p:cNvPr>
                <p:cNvGrpSpPr>
                  <a:grpSpLocks/>
                </p:cNvGrpSpPr>
                <p:nvPr/>
              </p:nvGrpSpPr>
              <p:grpSpPr bwMode="auto">
                <a:xfrm flipH="1">
                  <a:off x="1847" y="1955"/>
                  <a:ext cx="685" cy="377"/>
                  <a:chOff x="3846" y="3460"/>
                  <a:chExt cx="600" cy="235"/>
                </a:xfrm>
                <a:grpFill/>
              </p:grpSpPr>
              <p:grpSp>
                <p:nvGrpSpPr>
                  <p:cNvPr id="242" name="Group 7">
                    <a:extLst>
                      <a:ext uri="{FF2B5EF4-FFF2-40B4-BE49-F238E27FC236}">
                        <a16:creationId xmlns:a16="http://schemas.microsoft.com/office/drawing/2014/main" id="{62B142DB-330B-A898-2CAC-18B5C8A56543}"/>
                      </a:ext>
                    </a:extLst>
                  </p:cNvPr>
                  <p:cNvGrpSpPr>
                    <a:grpSpLocks/>
                  </p:cNvGrpSpPr>
                  <p:nvPr/>
                </p:nvGrpSpPr>
                <p:grpSpPr bwMode="auto">
                  <a:xfrm>
                    <a:off x="3846" y="3572"/>
                    <a:ext cx="302" cy="123"/>
                    <a:chOff x="3846" y="3572"/>
                    <a:chExt cx="302" cy="123"/>
                  </a:xfrm>
                  <a:grpFill/>
                </p:grpSpPr>
                <p:sp>
                  <p:nvSpPr>
                    <p:cNvPr id="246" name="Arc 8">
                      <a:extLst>
                        <a:ext uri="{FF2B5EF4-FFF2-40B4-BE49-F238E27FC236}">
                          <a16:creationId xmlns:a16="http://schemas.microsoft.com/office/drawing/2014/main" id="{32D01C1B-A184-6E38-BE02-FD980C779AB1}"/>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7" name="Arc 9">
                      <a:extLst>
                        <a:ext uri="{FF2B5EF4-FFF2-40B4-BE49-F238E27FC236}">
                          <a16:creationId xmlns:a16="http://schemas.microsoft.com/office/drawing/2014/main" id="{6133C3C8-B971-4AD2-3EAF-A24DA019A8F4}"/>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43" name="Group 10">
                    <a:extLst>
                      <a:ext uri="{FF2B5EF4-FFF2-40B4-BE49-F238E27FC236}">
                        <a16:creationId xmlns:a16="http://schemas.microsoft.com/office/drawing/2014/main" id="{BB73F20A-DF67-6A6B-02FB-FED6DD565591}"/>
                      </a:ext>
                    </a:extLst>
                  </p:cNvPr>
                  <p:cNvGrpSpPr>
                    <a:grpSpLocks/>
                  </p:cNvGrpSpPr>
                  <p:nvPr/>
                </p:nvGrpSpPr>
                <p:grpSpPr bwMode="auto">
                  <a:xfrm flipV="1">
                    <a:off x="4144" y="3460"/>
                    <a:ext cx="302" cy="123"/>
                    <a:chOff x="3846" y="3572"/>
                    <a:chExt cx="302" cy="123"/>
                  </a:xfrm>
                  <a:grpFill/>
                </p:grpSpPr>
                <p:sp>
                  <p:nvSpPr>
                    <p:cNvPr id="244" name="Arc 11">
                      <a:extLst>
                        <a:ext uri="{FF2B5EF4-FFF2-40B4-BE49-F238E27FC236}">
                          <a16:creationId xmlns:a16="http://schemas.microsoft.com/office/drawing/2014/main" id="{09E14AB1-F027-F22D-13EE-F95F8978B8BE}"/>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 name="Arc 12">
                      <a:extLst>
                        <a:ext uri="{FF2B5EF4-FFF2-40B4-BE49-F238E27FC236}">
                          <a16:creationId xmlns:a16="http://schemas.microsoft.com/office/drawing/2014/main" id="{7FDB657F-66C4-AD90-868C-342511F9210A}"/>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238" name="Straight Connector 237">
                <a:extLst>
                  <a:ext uri="{FF2B5EF4-FFF2-40B4-BE49-F238E27FC236}">
                    <a16:creationId xmlns:a16="http://schemas.microsoft.com/office/drawing/2014/main" id="{79026488-3C9D-A6C1-79F1-3C7A7DCA3633}"/>
                  </a:ext>
                </a:extLst>
              </p:cNvPr>
              <p:cNvCxnSpPr>
                <a:endCxn id="240"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A8AB01A-1B07-5CC2-F801-6F85D8CE6BBE}"/>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9" name="Straight Connector 198">
              <a:extLst>
                <a:ext uri="{FF2B5EF4-FFF2-40B4-BE49-F238E27FC236}">
                  <a16:creationId xmlns:a16="http://schemas.microsoft.com/office/drawing/2014/main" id="{DA7AB7E4-0593-4068-9D3B-96B969113BC2}"/>
                </a:ext>
              </a:extLst>
            </p:cNvPr>
            <p:cNvCxnSpPr>
              <a:cxnSpLocks/>
            </p:cNvCxnSpPr>
            <p:nvPr/>
          </p:nvCxnSpPr>
          <p:spPr>
            <a:xfrm>
              <a:off x="6725410" y="5254712"/>
              <a:ext cx="1391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16F521B7-5241-C0B3-5B15-239982A1D973}"/>
                </a:ext>
              </a:extLst>
            </p:cNvPr>
            <p:cNvGrpSpPr/>
            <p:nvPr/>
          </p:nvGrpSpPr>
          <p:grpSpPr>
            <a:xfrm>
              <a:off x="6728566" y="4036309"/>
              <a:ext cx="1296542" cy="222392"/>
              <a:chOff x="2988968" y="1903076"/>
              <a:chExt cx="1717597" cy="294615"/>
            </a:xfrm>
          </p:grpSpPr>
          <p:grpSp>
            <p:nvGrpSpPr>
              <p:cNvPr id="218" name="Group 229">
                <a:extLst>
                  <a:ext uri="{FF2B5EF4-FFF2-40B4-BE49-F238E27FC236}">
                    <a16:creationId xmlns:a16="http://schemas.microsoft.com/office/drawing/2014/main" id="{96CFE905-00F7-1297-F61A-8EC34F738D4B}"/>
                  </a:ext>
                </a:extLst>
              </p:cNvPr>
              <p:cNvGrpSpPr>
                <a:grpSpLocks/>
              </p:cNvGrpSpPr>
              <p:nvPr/>
            </p:nvGrpSpPr>
            <p:grpSpPr bwMode="auto">
              <a:xfrm rot="16200000">
                <a:off x="3686446" y="1546538"/>
                <a:ext cx="294615" cy="1007692"/>
                <a:chOff x="2788" y="1935"/>
                <a:chExt cx="216" cy="843"/>
              </a:xfrm>
            </p:grpSpPr>
            <p:sp>
              <p:nvSpPr>
                <p:cNvPr id="221" name="Freeform 67">
                  <a:extLst>
                    <a:ext uri="{FF2B5EF4-FFF2-40B4-BE49-F238E27FC236}">
                      <a16:creationId xmlns:a16="http://schemas.microsoft.com/office/drawing/2014/main" id="{842D95F4-CF98-A6EE-6214-68ADCB0C301C}"/>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Freeform 68">
                  <a:extLst>
                    <a:ext uri="{FF2B5EF4-FFF2-40B4-BE49-F238E27FC236}">
                      <a16:creationId xmlns:a16="http://schemas.microsoft.com/office/drawing/2014/main" id="{60D636D5-270D-1FFD-3483-362F56FE1901}"/>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3" name="Freeform 69">
                  <a:extLst>
                    <a:ext uri="{FF2B5EF4-FFF2-40B4-BE49-F238E27FC236}">
                      <a16:creationId xmlns:a16="http://schemas.microsoft.com/office/drawing/2014/main" id="{6B02A670-680A-38DC-8EE5-788B05C7356A}"/>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4" name="Freeform 70">
                  <a:extLst>
                    <a:ext uri="{FF2B5EF4-FFF2-40B4-BE49-F238E27FC236}">
                      <a16:creationId xmlns:a16="http://schemas.microsoft.com/office/drawing/2014/main" id="{9F22BD86-B5E4-27D1-565A-51A5BDF9EE4C}"/>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 name="Freeform 71">
                  <a:extLst>
                    <a:ext uri="{FF2B5EF4-FFF2-40B4-BE49-F238E27FC236}">
                      <a16:creationId xmlns:a16="http://schemas.microsoft.com/office/drawing/2014/main" id="{A98E0F35-E256-6718-995F-49A042C0F44E}"/>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6" name="Freeform 72">
                  <a:extLst>
                    <a:ext uri="{FF2B5EF4-FFF2-40B4-BE49-F238E27FC236}">
                      <a16:creationId xmlns:a16="http://schemas.microsoft.com/office/drawing/2014/main" id="{35B565CE-DDFA-7B1B-1569-49BB6B5A0EB4}"/>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7" name="Freeform 73">
                  <a:extLst>
                    <a:ext uri="{FF2B5EF4-FFF2-40B4-BE49-F238E27FC236}">
                      <a16:creationId xmlns:a16="http://schemas.microsoft.com/office/drawing/2014/main" id="{DA695A1C-1E9D-3759-3E06-F2195D9F8403}"/>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8" name="Freeform 74">
                  <a:extLst>
                    <a:ext uri="{FF2B5EF4-FFF2-40B4-BE49-F238E27FC236}">
                      <a16:creationId xmlns:a16="http://schemas.microsoft.com/office/drawing/2014/main" id="{BFE6A359-83BF-6540-BE25-8B14C62D2FD8}"/>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 name="Freeform 105">
                  <a:extLst>
                    <a:ext uri="{FF2B5EF4-FFF2-40B4-BE49-F238E27FC236}">
                      <a16:creationId xmlns:a16="http://schemas.microsoft.com/office/drawing/2014/main" id="{367FDC49-B014-C0BC-DB41-ABD6090AF514}"/>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06">
                  <a:extLst>
                    <a:ext uri="{FF2B5EF4-FFF2-40B4-BE49-F238E27FC236}">
                      <a16:creationId xmlns:a16="http://schemas.microsoft.com/office/drawing/2014/main" id="{2B33FE73-207B-F9FD-6CD9-FB86153819A1}"/>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1" name="Freeform 107">
                  <a:extLst>
                    <a:ext uri="{FF2B5EF4-FFF2-40B4-BE49-F238E27FC236}">
                      <a16:creationId xmlns:a16="http://schemas.microsoft.com/office/drawing/2014/main" id="{E534F990-C72B-C6B6-0870-3ABC97DA7B3D}"/>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2" name="Freeform 108">
                  <a:extLst>
                    <a:ext uri="{FF2B5EF4-FFF2-40B4-BE49-F238E27FC236}">
                      <a16:creationId xmlns:a16="http://schemas.microsoft.com/office/drawing/2014/main" id="{8189AED0-6BDC-9E37-F9E8-A14FC78E7765}"/>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3" name="Freeform 109">
                  <a:extLst>
                    <a:ext uri="{FF2B5EF4-FFF2-40B4-BE49-F238E27FC236}">
                      <a16:creationId xmlns:a16="http://schemas.microsoft.com/office/drawing/2014/main" id="{4243A3FB-A60E-2A60-AC9A-03F42AAF7AAD}"/>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4" name="Freeform 110">
                  <a:extLst>
                    <a:ext uri="{FF2B5EF4-FFF2-40B4-BE49-F238E27FC236}">
                      <a16:creationId xmlns:a16="http://schemas.microsoft.com/office/drawing/2014/main" id="{191EC89B-08E6-EF82-B76E-F67C9B1271E4}"/>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 name="Freeform 111">
                  <a:extLst>
                    <a:ext uri="{FF2B5EF4-FFF2-40B4-BE49-F238E27FC236}">
                      <a16:creationId xmlns:a16="http://schemas.microsoft.com/office/drawing/2014/main" id="{BE9A199E-8343-2BFD-BB76-372F6C54A6DB}"/>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 name="Freeform 112">
                  <a:extLst>
                    <a:ext uri="{FF2B5EF4-FFF2-40B4-BE49-F238E27FC236}">
                      <a16:creationId xmlns:a16="http://schemas.microsoft.com/office/drawing/2014/main" id="{826F82AF-F006-1C0C-9CC4-B520F4FBB012}"/>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BCF869E1-1C10-351F-B22F-FE20A2FCE5A1}"/>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190AB12-C1E1-A08D-3715-3D26B34F1C1D}"/>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07B825F2-6BD2-7FED-EFD3-D70BAF9809FA}"/>
                </a:ext>
              </a:extLst>
            </p:cNvPr>
            <p:cNvSpPr/>
            <p:nvPr/>
          </p:nvSpPr>
          <p:spPr>
            <a:xfrm>
              <a:off x="7998909" y="5199464"/>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Arrow Connector 201">
              <a:extLst>
                <a:ext uri="{FF2B5EF4-FFF2-40B4-BE49-F238E27FC236}">
                  <a16:creationId xmlns:a16="http://schemas.microsoft.com/office/drawing/2014/main" id="{5360A632-D9E7-D164-1A04-6484694BA6EF}"/>
                </a:ext>
              </a:extLst>
            </p:cNvPr>
            <p:cNvCxnSpPr/>
            <p:nvPr/>
          </p:nvCxnSpPr>
          <p:spPr>
            <a:xfrm>
              <a:off x="7833146" y="4091595"/>
              <a:ext cx="322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03D3B63-95BA-1261-B7E3-487E2F2EA09A}"/>
                    </a:ext>
                  </a:extLst>
                </p:cNvPr>
                <p:cNvSpPr txBox="1"/>
                <p:nvPr/>
              </p:nvSpPr>
              <p:spPr>
                <a:xfrm>
                  <a:off x="7868839" y="3865864"/>
                  <a:ext cx="194332"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256" name="TextBox 255">
                  <a:extLst>
                    <a:ext uri="{FF2B5EF4-FFF2-40B4-BE49-F238E27FC236}">
                      <a16:creationId xmlns:a16="http://schemas.microsoft.com/office/drawing/2014/main" id="{7508ABF0-EEA7-6540-A336-C4B0EDEA6F27}"/>
                    </a:ext>
                  </a:extLst>
                </p:cNvPr>
                <p:cNvSpPr txBox="1">
                  <a:spLocks noRot="1" noChangeAspect="1" noMove="1" noResize="1" noEditPoints="1" noAdjustHandles="1" noChangeArrowheads="1" noChangeShapeType="1" noTextEdit="1"/>
                </p:cNvSpPr>
                <p:nvPr/>
              </p:nvSpPr>
              <p:spPr>
                <a:xfrm>
                  <a:off x="7868839" y="3865864"/>
                  <a:ext cx="194332" cy="208665"/>
                </a:xfrm>
                <a:prstGeom prst="rect">
                  <a:avLst/>
                </a:prstGeom>
                <a:blipFill>
                  <a:blip r:embed="rId4"/>
                  <a:stretch>
                    <a:fillRect/>
                  </a:stretch>
                </a:blipFill>
              </p:spPr>
              <p:txBody>
                <a:bodyPr/>
                <a:lstStyle/>
                <a:p>
                  <a:r>
                    <a:rPr lang="en-US">
                      <a:noFill/>
                    </a:rPr>
                    <a:t> </a:t>
                  </a:r>
                </a:p>
              </p:txBody>
            </p:sp>
          </mc:Fallback>
        </mc:AlternateContent>
        <p:cxnSp>
          <p:nvCxnSpPr>
            <p:cNvPr id="204" name="Straight Arrow Connector 203">
              <a:extLst>
                <a:ext uri="{FF2B5EF4-FFF2-40B4-BE49-F238E27FC236}">
                  <a16:creationId xmlns:a16="http://schemas.microsoft.com/office/drawing/2014/main" id="{AAB8A8F8-791D-9104-76D5-343EBBAB630E}"/>
                </a:ext>
              </a:extLst>
            </p:cNvPr>
            <p:cNvCxnSpPr>
              <a:cxnSpLocks/>
            </p:cNvCxnSpPr>
            <p:nvPr/>
          </p:nvCxnSpPr>
          <p:spPr>
            <a:xfrm flipV="1">
              <a:off x="8055214" y="4359655"/>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1781E4FB-663C-14FB-086F-206C4F90D0BC}"/>
                    </a:ext>
                  </a:extLst>
                </p:cNvPr>
                <p:cNvSpPr txBox="1"/>
                <p:nvPr/>
              </p:nvSpPr>
              <p:spPr>
                <a:xfrm>
                  <a:off x="7782456" y="4594622"/>
                  <a:ext cx="227069"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258" name="TextBox 257">
                  <a:extLst>
                    <a:ext uri="{FF2B5EF4-FFF2-40B4-BE49-F238E27FC236}">
                      <a16:creationId xmlns:a16="http://schemas.microsoft.com/office/drawing/2014/main" id="{8138E716-8294-E84A-B6F2-832C625DA90A}"/>
                    </a:ext>
                  </a:extLst>
                </p:cNvPr>
                <p:cNvSpPr txBox="1">
                  <a:spLocks noRot="1" noChangeAspect="1" noMove="1" noResize="1" noEditPoints="1" noAdjustHandles="1" noChangeArrowheads="1" noChangeShapeType="1" noTextEdit="1"/>
                </p:cNvSpPr>
                <p:nvPr/>
              </p:nvSpPr>
              <p:spPr>
                <a:xfrm>
                  <a:off x="7782456" y="4594622"/>
                  <a:ext cx="227069" cy="208665"/>
                </a:xfrm>
                <a:prstGeom prst="rect">
                  <a:avLst/>
                </a:prstGeom>
                <a:blipFill>
                  <a:blip r:embed="rId12"/>
                  <a:stretch>
                    <a:fillRect/>
                  </a:stretch>
                </a:blipFill>
              </p:spPr>
              <p:txBody>
                <a:bodyPr/>
                <a:lstStyle/>
                <a:p>
                  <a:r>
                    <a:rPr lang="en-US">
                      <a:noFill/>
                    </a:rPr>
                    <a:t> </a:t>
                  </a:r>
                </a:p>
              </p:txBody>
            </p:sp>
          </mc:Fallback>
        </mc:AlternateContent>
        <p:cxnSp>
          <p:nvCxnSpPr>
            <p:cNvPr id="206" name="Straight Arrow Connector 205">
              <a:extLst>
                <a:ext uri="{FF2B5EF4-FFF2-40B4-BE49-F238E27FC236}">
                  <a16:creationId xmlns:a16="http://schemas.microsoft.com/office/drawing/2014/main" id="{0E37A5E2-4947-D555-33B9-2A6FA1044FD4}"/>
                </a:ext>
              </a:extLst>
            </p:cNvPr>
            <p:cNvCxnSpPr>
              <a:cxnSpLocks/>
            </p:cNvCxnSpPr>
            <p:nvPr/>
          </p:nvCxnSpPr>
          <p:spPr>
            <a:xfrm flipV="1">
              <a:off x="6431784" y="4371176"/>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69E682F0-A529-89AD-9A3D-8B56EF59EFB7}"/>
                    </a:ext>
                  </a:extLst>
                </p:cNvPr>
                <p:cNvSpPr txBox="1"/>
                <p:nvPr/>
              </p:nvSpPr>
              <p:spPr>
                <a:xfrm>
                  <a:off x="6150212" y="4606143"/>
                  <a:ext cx="228080"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260" name="TextBox 259">
                  <a:extLst>
                    <a:ext uri="{FF2B5EF4-FFF2-40B4-BE49-F238E27FC236}">
                      <a16:creationId xmlns:a16="http://schemas.microsoft.com/office/drawing/2014/main" id="{31F6FAC2-928C-EB46-99DC-07013B2BDA71}"/>
                    </a:ext>
                  </a:extLst>
                </p:cNvPr>
                <p:cNvSpPr txBox="1">
                  <a:spLocks noRot="1" noChangeAspect="1" noMove="1" noResize="1" noEditPoints="1" noAdjustHandles="1" noChangeArrowheads="1" noChangeShapeType="1" noTextEdit="1"/>
                </p:cNvSpPr>
                <p:nvPr/>
              </p:nvSpPr>
              <p:spPr>
                <a:xfrm>
                  <a:off x="6150212" y="4606143"/>
                  <a:ext cx="228080" cy="208665"/>
                </a:xfrm>
                <a:prstGeom prst="rect">
                  <a:avLst/>
                </a:prstGeom>
                <a:blipFill>
                  <a:blip r:embed="rId13"/>
                  <a:stretch>
                    <a:fillRect/>
                  </a:stretch>
                </a:blipFill>
              </p:spPr>
              <p:txBody>
                <a:bodyPr/>
                <a:lstStyle/>
                <a:p>
                  <a:r>
                    <a:rPr lang="en-US">
                      <a:noFill/>
                    </a:rPr>
                    <a:t> </a:t>
                  </a:r>
                </a:p>
              </p:txBody>
            </p:sp>
          </mc:Fallback>
        </mc:AlternateContent>
        <p:sp>
          <p:nvSpPr>
            <p:cNvPr id="208" name="Oval 207">
              <a:extLst>
                <a:ext uri="{FF2B5EF4-FFF2-40B4-BE49-F238E27FC236}">
                  <a16:creationId xmlns:a16="http://schemas.microsoft.com/office/drawing/2014/main" id="{2DC3A6C0-AB9A-BC70-42EA-01AD2F93DA95}"/>
                </a:ext>
              </a:extLst>
            </p:cNvPr>
            <p:cNvSpPr/>
            <p:nvPr/>
          </p:nvSpPr>
          <p:spPr>
            <a:xfrm>
              <a:off x="7998909" y="4194627"/>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127C7508-C4AA-1A23-514E-6F8E42984B7B}"/>
                </a:ext>
              </a:extLst>
            </p:cNvPr>
            <p:cNvCxnSpPr>
              <a:cxnSpLocks/>
            </p:cNvCxnSpPr>
            <p:nvPr/>
          </p:nvCxnSpPr>
          <p:spPr>
            <a:xfrm>
              <a:off x="8098357" y="4250175"/>
              <a:ext cx="786558" cy="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8AD4B64-EEEB-9449-4BA2-FAC6DE0B609B}"/>
                </a:ext>
              </a:extLst>
            </p:cNvPr>
            <p:cNvCxnSpPr>
              <a:cxnSpLocks/>
            </p:cNvCxnSpPr>
            <p:nvPr/>
          </p:nvCxnSpPr>
          <p:spPr>
            <a:xfrm>
              <a:off x="8112449" y="5253323"/>
              <a:ext cx="788230" cy="1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ED181896-560D-53FA-E3C1-235292C8B3DE}"/>
                    </a:ext>
                  </a:extLst>
                </p:cNvPr>
                <p:cNvSpPr txBox="1"/>
                <p:nvPr/>
              </p:nvSpPr>
              <p:spPr>
                <a:xfrm>
                  <a:off x="9078673" y="4640788"/>
                  <a:ext cx="181686" cy="156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𝐶</m:t>
                            </m:r>
                          </m:sub>
                        </m:sSub>
                      </m:oMath>
                    </m:oMathPara>
                  </a14:m>
                  <a:endParaRPr lang="en-US" sz="1400" dirty="0"/>
                </a:p>
              </p:txBody>
            </p:sp>
          </mc:Choice>
          <mc:Fallback xmlns="">
            <p:sp>
              <p:nvSpPr>
                <p:cNvPr id="264" name="TextBox 263">
                  <a:extLst>
                    <a:ext uri="{FF2B5EF4-FFF2-40B4-BE49-F238E27FC236}">
                      <a16:creationId xmlns:a16="http://schemas.microsoft.com/office/drawing/2014/main" id="{0701D9DA-2C2A-0E45-9543-49BBD3E030CD}"/>
                    </a:ext>
                  </a:extLst>
                </p:cNvPr>
                <p:cNvSpPr txBox="1">
                  <a:spLocks noRot="1" noChangeAspect="1" noMove="1" noResize="1" noEditPoints="1" noAdjustHandles="1" noChangeArrowheads="1" noChangeShapeType="1" noTextEdit="1"/>
                </p:cNvSpPr>
                <p:nvPr/>
              </p:nvSpPr>
              <p:spPr>
                <a:xfrm>
                  <a:off x="9078673" y="4640788"/>
                  <a:ext cx="181686" cy="156499"/>
                </a:xfrm>
                <a:prstGeom prst="rect">
                  <a:avLst/>
                </a:prstGeom>
                <a:blipFill>
                  <a:blip r:embed="rId14"/>
                  <a:stretch>
                    <a:fillRect l="-16000" r="-4000" b="-13043"/>
                  </a:stretch>
                </a:blipFill>
              </p:spPr>
              <p:txBody>
                <a:bodyPr/>
                <a:lstStyle/>
                <a:p>
                  <a:r>
                    <a:rPr lang="en-US">
                      <a:noFill/>
                    </a:rPr>
                    <a:t> </a:t>
                  </a:r>
                </a:p>
              </p:txBody>
            </p:sp>
          </mc:Fallback>
        </mc:AlternateContent>
        <p:cxnSp>
          <p:nvCxnSpPr>
            <p:cNvPr id="212" name="Straight Connector 211">
              <a:extLst>
                <a:ext uri="{FF2B5EF4-FFF2-40B4-BE49-F238E27FC236}">
                  <a16:creationId xmlns:a16="http://schemas.microsoft.com/office/drawing/2014/main" id="{8745FCC1-172D-52E5-F327-2951A74128DE}"/>
                </a:ext>
              </a:extLst>
            </p:cNvPr>
            <p:cNvCxnSpPr>
              <a:cxnSpLocks/>
            </p:cNvCxnSpPr>
            <p:nvPr/>
          </p:nvCxnSpPr>
          <p:spPr>
            <a:xfrm>
              <a:off x="8888519" y="4794067"/>
              <a:ext cx="0" cy="4656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4E60FE8-F36D-E536-142B-3F490B8649BF}"/>
                </a:ext>
              </a:extLst>
            </p:cNvPr>
            <p:cNvCxnSpPr>
              <a:cxnSpLocks/>
            </p:cNvCxnSpPr>
            <p:nvPr/>
          </p:nvCxnSpPr>
          <p:spPr>
            <a:xfrm>
              <a:off x="8884915" y="4236458"/>
              <a:ext cx="0" cy="468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02812B96-210F-9634-20A2-288211C0A660}"/>
                    </a:ext>
                  </a:extLst>
                </p:cNvPr>
                <p:cNvSpPr txBox="1"/>
                <p:nvPr/>
              </p:nvSpPr>
              <p:spPr>
                <a:xfrm>
                  <a:off x="8517922" y="4647459"/>
                  <a:ext cx="120849" cy="156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sz="1400" dirty="0"/>
                </a:p>
              </p:txBody>
            </p:sp>
          </mc:Choice>
          <mc:Fallback xmlns="">
            <p:sp>
              <p:nvSpPr>
                <p:cNvPr id="267" name="TextBox 266">
                  <a:extLst>
                    <a:ext uri="{FF2B5EF4-FFF2-40B4-BE49-F238E27FC236}">
                      <a16:creationId xmlns:a16="http://schemas.microsoft.com/office/drawing/2014/main" id="{0DFD7074-509D-3944-9417-F116917B5A28}"/>
                    </a:ext>
                  </a:extLst>
                </p:cNvPr>
                <p:cNvSpPr txBox="1">
                  <a:spLocks noRot="1" noChangeAspect="1" noMove="1" noResize="1" noEditPoints="1" noAdjustHandles="1" noChangeArrowheads="1" noChangeShapeType="1" noTextEdit="1"/>
                </p:cNvSpPr>
                <p:nvPr/>
              </p:nvSpPr>
              <p:spPr>
                <a:xfrm>
                  <a:off x="8517922" y="4647459"/>
                  <a:ext cx="120849" cy="156499"/>
                </a:xfrm>
                <a:prstGeom prst="rect">
                  <a:avLst/>
                </a:prstGeom>
                <a:blipFill>
                  <a:blip r:embed="rId15"/>
                  <a:stretch>
                    <a:fillRect l="-23529" r="-23529" b="-4348"/>
                  </a:stretch>
                </a:blipFill>
              </p:spPr>
              <p:txBody>
                <a:bodyPr/>
                <a:lstStyle/>
                <a:p>
                  <a:r>
                    <a:rPr lang="en-US">
                      <a:noFill/>
                    </a:rPr>
                    <a:t> </a:t>
                  </a:r>
                </a:p>
              </p:txBody>
            </p:sp>
          </mc:Fallback>
        </mc:AlternateContent>
        <p:grpSp>
          <p:nvGrpSpPr>
            <p:cNvPr id="215" name="Group 214">
              <a:extLst>
                <a:ext uri="{FF2B5EF4-FFF2-40B4-BE49-F238E27FC236}">
                  <a16:creationId xmlns:a16="http://schemas.microsoft.com/office/drawing/2014/main" id="{F8DF01B0-EC8D-7D9E-0357-A8D58358505C}"/>
                </a:ext>
              </a:extLst>
            </p:cNvPr>
            <p:cNvGrpSpPr/>
            <p:nvPr/>
          </p:nvGrpSpPr>
          <p:grpSpPr>
            <a:xfrm>
              <a:off x="8667394" y="4704486"/>
              <a:ext cx="432141" cy="605733"/>
              <a:chOff x="9322645" y="3980939"/>
              <a:chExt cx="432141" cy="605733"/>
            </a:xfrm>
          </p:grpSpPr>
          <p:cxnSp>
            <p:nvCxnSpPr>
              <p:cNvPr id="216" name="Straight Connector 215">
                <a:extLst>
                  <a:ext uri="{FF2B5EF4-FFF2-40B4-BE49-F238E27FC236}">
                    <a16:creationId xmlns:a16="http://schemas.microsoft.com/office/drawing/2014/main" id="{2245BED7-2D77-15FC-83DE-B70EE2C2C5BA}"/>
                  </a:ext>
                </a:extLst>
              </p:cNvPr>
              <p:cNvCxnSpPr>
                <a:cxnSpLocks/>
              </p:cNvCxnSpPr>
              <p:nvPr/>
            </p:nvCxnSpPr>
            <p:spPr>
              <a:xfrm flipH="1">
                <a:off x="9390166" y="3980939"/>
                <a:ext cx="2970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Arc 216">
                <a:extLst>
                  <a:ext uri="{FF2B5EF4-FFF2-40B4-BE49-F238E27FC236}">
                    <a16:creationId xmlns:a16="http://schemas.microsoft.com/office/drawing/2014/main" id="{AC6FB809-4ADC-FE7D-C7C3-3ED39B9C1AF5}"/>
                  </a:ext>
                </a:extLst>
              </p:cNvPr>
              <p:cNvSpPr/>
              <p:nvPr/>
            </p:nvSpPr>
            <p:spPr>
              <a:xfrm>
                <a:off x="9322645" y="4070521"/>
                <a:ext cx="432141" cy="516151"/>
              </a:xfrm>
              <a:prstGeom prst="arc">
                <a:avLst>
                  <a:gd name="adj1" fmla="val 14431447"/>
                  <a:gd name="adj2" fmla="val 181331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grpSp>
        <p:nvGrpSpPr>
          <p:cNvPr id="248" name="Group 247">
            <a:extLst>
              <a:ext uri="{FF2B5EF4-FFF2-40B4-BE49-F238E27FC236}">
                <a16:creationId xmlns:a16="http://schemas.microsoft.com/office/drawing/2014/main" id="{809D055A-C2D8-0B24-ECE9-ADC979AA7B10}"/>
              </a:ext>
            </a:extLst>
          </p:cNvPr>
          <p:cNvGrpSpPr/>
          <p:nvPr/>
        </p:nvGrpSpPr>
        <p:grpSpPr>
          <a:xfrm>
            <a:off x="8132333" y="4399182"/>
            <a:ext cx="2255022" cy="1305834"/>
            <a:chOff x="9751149" y="4287505"/>
            <a:chExt cx="1315826" cy="737770"/>
          </a:xfrm>
        </p:grpSpPr>
        <p:cxnSp>
          <p:nvCxnSpPr>
            <p:cNvPr id="249" name="Straight Arrow Connector 248">
              <a:extLst>
                <a:ext uri="{FF2B5EF4-FFF2-40B4-BE49-F238E27FC236}">
                  <a16:creationId xmlns:a16="http://schemas.microsoft.com/office/drawing/2014/main" id="{87399134-511E-0F69-9F81-C11F0AFD27BD}"/>
                </a:ext>
              </a:extLst>
            </p:cNvPr>
            <p:cNvCxnSpPr>
              <a:cxnSpLocks/>
            </p:cNvCxnSpPr>
            <p:nvPr/>
          </p:nvCxnSpPr>
          <p:spPr>
            <a:xfrm>
              <a:off x="9769803" y="4822858"/>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42DAD8F1-BFCF-0667-8495-7195E63F3ED0}"/>
                    </a:ext>
                  </a:extLst>
                </p:cNvPr>
                <p:cNvSpPr txBox="1"/>
                <p:nvPr/>
              </p:nvSpPr>
              <p:spPr>
                <a:xfrm>
                  <a:off x="10740836" y="4816610"/>
                  <a:ext cx="227069"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303" name="TextBox 302">
                  <a:extLst>
                    <a:ext uri="{FF2B5EF4-FFF2-40B4-BE49-F238E27FC236}">
                      <a16:creationId xmlns:a16="http://schemas.microsoft.com/office/drawing/2014/main" id="{8FD05089-D2FA-C84C-BD5B-A4BDA1044CE9}"/>
                    </a:ext>
                  </a:extLst>
                </p:cNvPr>
                <p:cNvSpPr txBox="1">
                  <a:spLocks noRot="1" noChangeAspect="1" noMove="1" noResize="1" noEditPoints="1" noAdjustHandles="1" noChangeArrowheads="1" noChangeShapeType="1" noTextEdit="1"/>
                </p:cNvSpPr>
                <p:nvPr/>
              </p:nvSpPr>
              <p:spPr>
                <a:xfrm>
                  <a:off x="10740836" y="4816610"/>
                  <a:ext cx="227069" cy="208665"/>
                </a:xfrm>
                <a:prstGeom prst="rect">
                  <a:avLst/>
                </a:prstGeom>
                <a:blipFill>
                  <a:blip r:embed="rId7"/>
                  <a:stretch>
                    <a:fillRect/>
                  </a:stretch>
                </a:blipFill>
              </p:spPr>
              <p:txBody>
                <a:bodyPr/>
                <a:lstStyle/>
                <a:p>
                  <a:r>
                    <a:rPr lang="en-US">
                      <a:noFill/>
                    </a:rPr>
                    <a:t> </a:t>
                  </a:r>
                </a:p>
              </p:txBody>
            </p:sp>
          </mc:Fallback>
        </mc:AlternateContent>
        <p:cxnSp>
          <p:nvCxnSpPr>
            <p:cNvPr id="251" name="Straight Arrow Connector 250">
              <a:extLst>
                <a:ext uri="{FF2B5EF4-FFF2-40B4-BE49-F238E27FC236}">
                  <a16:creationId xmlns:a16="http://schemas.microsoft.com/office/drawing/2014/main" id="{931985E2-B44C-DE7F-F0AA-6FC7D35EC8D2}"/>
                </a:ext>
              </a:extLst>
            </p:cNvPr>
            <p:cNvCxnSpPr>
              <a:cxnSpLocks/>
            </p:cNvCxnSpPr>
            <p:nvPr/>
          </p:nvCxnSpPr>
          <p:spPr>
            <a:xfrm>
              <a:off x="9776389" y="4745663"/>
              <a:ext cx="5788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B1954A2E-D756-112B-7362-485595FB39A8}"/>
                    </a:ext>
                  </a:extLst>
                </p:cNvPr>
                <p:cNvSpPr txBox="1"/>
                <p:nvPr/>
              </p:nvSpPr>
              <p:spPr>
                <a:xfrm>
                  <a:off x="9883660" y="4464185"/>
                  <a:ext cx="228080"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305" name="TextBox 304">
                  <a:extLst>
                    <a:ext uri="{FF2B5EF4-FFF2-40B4-BE49-F238E27FC236}">
                      <a16:creationId xmlns:a16="http://schemas.microsoft.com/office/drawing/2014/main" id="{6F1B641A-7F32-1E4D-80C2-72CEAA880797}"/>
                    </a:ext>
                  </a:extLst>
                </p:cNvPr>
                <p:cNvSpPr txBox="1">
                  <a:spLocks noRot="1" noChangeAspect="1" noMove="1" noResize="1" noEditPoints="1" noAdjustHandles="1" noChangeArrowheads="1" noChangeShapeType="1" noTextEdit="1"/>
                </p:cNvSpPr>
                <p:nvPr/>
              </p:nvSpPr>
              <p:spPr>
                <a:xfrm>
                  <a:off x="9883660" y="4464185"/>
                  <a:ext cx="228080" cy="208665"/>
                </a:xfrm>
                <a:prstGeom prst="rect">
                  <a:avLst/>
                </a:prstGeom>
                <a:blipFill>
                  <a:blip r:embed="rId16"/>
                  <a:stretch>
                    <a:fillRect/>
                  </a:stretch>
                </a:blipFill>
              </p:spPr>
              <p:txBody>
                <a:bodyPr/>
                <a:lstStyle/>
                <a:p>
                  <a:r>
                    <a:rPr lang="en-US">
                      <a:noFill/>
                    </a:rPr>
                    <a:t> </a:t>
                  </a:r>
                </a:p>
              </p:txBody>
            </p:sp>
          </mc:Fallback>
        </mc:AlternateContent>
        <p:cxnSp>
          <p:nvCxnSpPr>
            <p:cNvPr id="253" name="Straight Arrow Connector 252">
              <a:extLst>
                <a:ext uri="{FF2B5EF4-FFF2-40B4-BE49-F238E27FC236}">
                  <a16:creationId xmlns:a16="http://schemas.microsoft.com/office/drawing/2014/main" id="{258EF1DA-17E0-EF7C-6DD1-ED26AD767C74}"/>
                </a:ext>
              </a:extLst>
            </p:cNvPr>
            <p:cNvCxnSpPr>
              <a:cxnSpLocks/>
            </p:cNvCxnSpPr>
            <p:nvPr/>
          </p:nvCxnSpPr>
          <p:spPr>
            <a:xfrm flipV="1">
              <a:off x="9782883" y="4305435"/>
              <a:ext cx="0" cy="5131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42E3BC7E-4ABA-38F8-7AE1-A717F87106BE}"/>
                    </a:ext>
                  </a:extLst>
                </p:cNvPr>
                <p:cNvSpPr txBox="1"/>
                <p:nvPr/>
              </p:nvSpPr>
              <p:spPr>
                <a:xfrm>
                  <a:off x="9751149" y="4287505"/>
                  <a:ext cx="194332"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307" name="TextBox 306">
                  <a:extLst>
                    <a:ext uri="{FF2B5EF4-FFF2-40B4-BE49-F238E27FC236}">
                      <a16:creationId xmlns:a16="http://schemas.microsoft.com/office/drawing/2014/main" id="{E4720493-8D3D-CB43-BD2F-B26A9803CADE}"/>
                    </a:ext>
                  </a:extLst>
                </p:cNvPr>
                <p:cNvSpPr txBox="1">
                  <a:spLocks noRot="1" noChangeAspect="1" noMove="1" noResize="1" noEditPoints="1" noAdjustHandles="1" noChangeArrowheads="1" noChangeShapeType="1" noTextEdit="1"/>
                </p:cNvSpPr>
                <p:nvPr/>
              </p:nvSpPr>
              <p:spPr>
                <a:xfrm>
                  <a:off x="9751149" y="4287505"/>
                  <a:ext cx="194332" cy="208665"/>
                </a:xfrm>
                <a:prstGeom prst="rect">
                  <a:avLst/>
                </a:prstGeom>
                <a:blipFill>
                  <a:blip r:embed="rId17"/>
                  <a:stretch>
                    <a:fillRect/>
                  </a:stretch>
                </a:blipFill>
              </p:spPr>
              <p:txBody>
                <a:bodyPr/>
                <a:lstStyle/>
                <a:p>
                  <a:r>
                    <a:rPr lang="en-US">
                      <a:noFill/>
                    </a:rPr>
                    <a:t> </a:t>
                  </a:r>
                </a:p>
              </p:txBody>
            </p:sp>
          </mc:Fallback>
        </mc:AlternateContent>
        <p:cxnSp>
          <p:nvCxnSpPr>
            <p:cNvPr id="255" name="Straight Arrow Connector 254">
              <a:extLst>
                <a:ext uri="{FF2B5EF4-FFF2-40B4-BE49-F238E27FC236}">
                  <a16:creationId xmlns:a16="http://schemas.microsoft.com/office/drawing/2014/main" id="{631A2A67-E67B-06C3-7A08-222C633C1CAD}"/>
                </a:ext>
              </a:extLst>
            </p:cNvPr>
            <p:cNvCxnSpPr>
              <a:cxnSpLocks/>
            </p:cNvCxnSpPr>
            <p:nvPr/>
          </p:nvCxnSpPr>
          <p:spPr>
            <a:xfrm flipH="1">
              <a:off x="10337313" y="4746860"/>
              <a:ext cx="72733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63543F62-3E75-25B1-06F6-576640408B0B}"/>
                    </a:ext>
                  </a:extLst>
                </p:cNvPr>
                <p:cNvSpPr txBox="1"/>
                <p:nvPr/>
              </p:nvSpPr>
              <p:spPr>
                <a:xfrm>
                  <a:off x="10460582" y="4464185"/>
                  <a:ext cx="384287" cy="208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309" name="TextBox 308">
                  <a:extLst>
                    <a:ext uri="{FF2B5EF4-FFF2-40B4-BE49-F238E27FC236}">
                      <a16:creationId xmlns:a16="http://schemas.microsoft.com/office/drawing/2014/main" id="{BE4FD797-7A22-1C41-97BE-4D7B9AE40B44}"/>
                    </a:ext>
                  </a:extLst>
                </p:cNvPr>
                <p:cNvSpPr txBox="1">
                  <a:spLocks noRot="1" noChangeAspect="1" noMove="1" noResize="1" noEditPoints="1" noAdjustHandles="1" noChangeArrowheads="1" noChangeShapeType="1" noTextEdit="1"/>
                </p:cNvSpPr>
                <p:nvPr/>
              </p:nvSpPr>
              <p:spPr>
                <a:xfrm>
                  <a:off x="10460582" y="4464185"/>
                  <a:ext cx="384287" cy="208665"/>
                </a:xfrm>
                <a:prstGeom prst="rect">
                  <a:avLst/>
                </a:prstGeom>
                <a:blipFill>
                  <a:blip r:embed="rId18"/>
                  <a:stretch>
                    <a:fillRect b="-10000"/>
                  </a:stretch>
                </a:blipFill>
              </p:spPr>
              <p:txBody>
                <a:bodyPr/>
                <a:lstStyle/>
                <a:p>
                  <a:r>
                    <a:rPr lang="en-US">
                      <a:noFill/>
                    </a:rPr>
                    <a:t> </a:t>
                  </a:r>
                </a:p>
              </p:txBody>
            </p:sp>
          </mc:Fallback>
        </mc:AlternateContent>
      </p:grpSp>
      <p:sp>
        <p:nvSpPr>
          <p:cNvPr id="257" name="TextBox 256">
            <a:extLst>
              <a:ext uri="{FF2B5EF4-FFF2-40B4-BE49-F238E27FC236}">
                <a16:creationId xmlns:a16="http://schemas.microsoft.com/office/drawing/2014/main" id="{F5EB911C-061B-9AEB-E65B-4AA444B45454}"/>
              </a:ext>
            </a:extLst>
          </p:cNvPr>
          <p:cNvSpPr txBox="1"/>
          <p:nvPr/>
        </p:nvSpPr>
        <p:spPr>
          <a:xfrm>
            <a:off x="6922600" y="6015797"/>
            <a:ext cx="4446602" cy="461665"/>
          </a:xfrm>
          <a:prstGeom prst="rect">
            <a:avLst/>
          </a:prstGeom>
          <a:noFill/>
        </p:spPr>
        <p:txBody>
          <a:bodyPr wrap="none" rtlCol="0">
            <a:spAutoFit/>
          </a:bodyPr>
          <a:lstStyle/>
          <a:p>
            <a:r>
              <a:rPr lang="en-US" sz="2400" dirty="0"/>
              <a:t>Generator absorbs reactive power</a:t>
            </a:r>
          </a:p>
        </p:txBody>
      </p:sp>
    </p:spTree>
    <p:extLst>
      <p:ext uri="{BB962C8B-B14F-4D97-AF65-F5344CB8AC3E}">
        <p14:creationId xmlns:p14="http://schemas.microsoft.com/office/powerpoint/2010/main" val="4219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25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021F-9314-8A91-DBB9-230282AD872F}"/>
              </a:ext>
            </a:extLst>
          </p:cNvPr>
          <p:cNvSpPr>
            <a:spLocks noGrp="1"/>
          </p:cNvSpPr>
          <p:nvPr>
            <p:ph type="title"/>
          </p:nvPr>
        </p:nvSpPr>
        <p:spPr/>
        <p:txBody>
          <a:bodyPr/>
          <a:lstStyle/>
          <a:p>
            <a:r>
              <a:rPr lang="en-US" dirty="0"/>
              <a:t>Operation of an isolated generator</a:t>
            </a:r>
          </a:p>
        </p:txBody>
      </p:sp>
      <p:sp>
        <p:nvSpPr>
          <p:cNvPr id="3" name="Date Placeholder 2">
            <a:extLst>
              <a:ext uri="{FF2B5EF4-FFF2-40B4-BE49-F238E27FC236}">
                <a16:creationId xmlns:a16="http://schemas.microsoft.com/office/drawing/2014/main" id="{502174D4-1EFF-66F0-803A-6C96166C825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1179C4D-BA02-5675-3D5E-AFDA95A2BB80}"/>
              </a:ext>
            </a:extLst>
          </p:cNvPr>
          <p:cNvSpPr>
            <a:spLocks noGrp="1"/>
          </p:cNvSpPr>
          <p:nvPr>
            <p:ph type="sldNum" sz="quarter" idx="12"/>
          </p:nvPr>
        </p:nvSpPr>
        <p:spPr/>
        <p:txBody>
          <a:bodyPr/>
          <a:lstStyle/>
          <a:p>
            <a:fld id="{697646A6-6B76-9347-9EA0-ECEE7D8FD72D}" type="slidenum">
              <a:rPr lang="en-US" smtClean="0"/>
              <a:t>85</a:t>
            </a:fld>
            <a:endParaRPr lang="en-US"/>
          </a:p>
        </p:txBody>
      </p:sp>
      <p:grpSp>
        <p:nvGrpSpPr>
          <p:cNvPr id="5" name="Group 4">
            <a:extLst>
              <a:ext uri="{FF2B5EF4-FFF2-40B4-BE49-F238E27FC236}">
                <a16:creationId xmlns:a16="http://schemas.microsoft.com/office/drawing/2014/main" id="{ADE17612-50BA-6CBB-3321-38760EAAE3E7}"/>
              </a:ext>
            </a:extLst>
          </p:cNvPr>
          <p:cNvGrpSpPr/>
          <p:nvPr/>
        </p:nvGrpSpPr>
        <p:grpSpPr>
          <a:xfrm>
            <a:off x="936681" y="1424689"/>
            <a:ext cx="4543472" cy="2057712"/>
            <a:chOff x="6458132" y="161044"/>
            <a:chExt cx="3222714" cy="154711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DFF96B-7FBD-05C1-B066-05B4F00B0429}"/>
                    </a:ext>
                  </a:extLst>
                </p:cNvPr>
                <p:cNvSpPr txBox="1"/>
                <p:nvPr/>
              </p:nvSpPr>
              <p:spPr>
                <a:xfrm>
                  <a:off x="7589979" y="161044"/>
                  <a:ext cx="228905"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𝑆</m:t>
                            </m:r>
                          </m:sub>
                        </m:sSub>
                      </m:oMath>
                    </m:oMathPara>
                  </a14:m>
                  <a:endParaRPr lang="en-US" sz="1600" dirty="0"/>
                </a:p>
              </p:txBody>
            </p:sp>
          </mc:Choice>
          <mc:Fallback xmlns="">
            <p:sp>
              <p:nvSpPr>
                <p:cNvPr id="5" name="TextBox 4">
                  <a:extLst>
                    <a:ext uri="{FF2B5EF4-FFF2-40B4-BE49-F238E27FC236}">
                      <a16:creationId xmlns:a16="http://schemas.microsoft.com/office/drawing/2014/main" id="{48A6E80E-6ADE-5447-859D-DC168512D941}"/>
                    </a:ext>
                  </a:extLst>
                </p:cNvPr>
                <p:cNvSpPr txBox="1">
                  <a:spLocks noRot="1" noChangeAspect="1" noMove="1" noResize="1" noEditPoints="1" noAdjustHandles="1" noChangeArrowheads="1" noChangeShapeType="1" noTextEdit="1"/>
                </p:cNvSpPr>
                <p:nvPr/>
              </p:nvSpPr>
              <p:spPr>
                <a:xfrm>
                  <a:off x="7589979" y="161044"/>
                  <a:ext cx="228905" cy="231406"/>
                </a:xfrm>
                <a:prstGeom prst="rect">
                  <a:avLst/>
                </a:prstGeom>
                <a:blipFill>
                  <a:blip r:embed="rId2"/>
                  <a:stretch>
                    <a:fillRect l="-19231" r="-7692" b="-1600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7B77C7D-BC17-74CD-C0B2-BB30DD197EFC}"/>
                </a:ext>
              </a:extLst>
            </p:cNvPr>
            <p:cNvGrpSpPr/>
            <p:nvPr/>
          </p:nvGrpSpPr>
          <p:grpSpPr>
            <a:xfrm>
              <a:off x="6833605" y="650248"/>
              <a:ext cx="419418" cy="1000795"/>
              <a:chOff x="2713849" y="2191350"/>
              <a:chExt cx="555625" cy="1325805"/>
            </a:xfrm>
          </p:grpSpPr>
          <p:grpSp>
            <p:nvGrpSpPr>
              <p:cNvPr id="70" name="Group 4">
                <a:extLst>
                  <a:ext uri="{FF2B5EF4-FFF2-40B4-BE49-F238E27FC236}">
                    <a16:creationId xmlns:a16="http://schemas.microsoft.com/office/drawing/2014/main" id="{6DA21CE1-A88D-A1FC-4785-37DCED0EE965}"/>
                  </a:ext>
                </a:extLst>
              </p:cNvPr>
              <p:cNvGrpSpPr>
                <a:grpSpLocks/>
              </p:cNvGrpSpPr>
              <p:nvPr/>
            </p:nvGrpSpPr>
            <p:grpSpPr bwMode="auto">
              <a:xfrm>
                <a:off x="2713849" y="2576440"/>
                <a:ext cx="555625" cy="555625"/>
                <a:chOff x="1774" y="1738"/>
                <a:chExt cx="828" cy="828"/>
              </a:xfrm>
              <a:solidFill>
                <a:schemeClr val="bg1"/>
              </a:solidFill>
            </p:grpSpPr>
            <p:sp>
              <p:nvSpPr>
                <p:cNvPr id="73" name="Oval 5">
                  <a:extLst>
                    <a:ext uri="{FF2B5EF4-FFF2-40B4-BE49-F238E27FC236}">
                      <a16:creationId xmlns:a16="http://schemas.microsoft.com/office/drawing/2014/main" id="{8EF030D9-89B9-3FB5-F60C-D57DBB1130FA}"/>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nvGrpSpPr>
                <p:cNvPr id="74" name="Group 6">
                  <a:extLst>
                    <a:ext uri="{FF2B5EF4-FFF2-40B4-BE49-F238E27FC236}">
                      <a16:creationId xmlns:a16="http://schemas.microsoft.com/office/drawing/2014/main" id="{40ACCB84-14E2-88EA-43E8-F416D19FBB72}"/>
                    </a:ext>
                  </a:extLst>
                </p:cNvPr>
                <p:cNvGrpSpPr>
                  <a:grpSpLocks/>
                </p:cNvGrpSpPr>
                <p:nvPr/>
              </p:nvGrpSpPr>
              <p:grpSpPr bwMode="auto">
                <a:xfrm flipH="1">
                  <a:off x="1847" y="1955"/>
                  <a:ext cx="685" cy="377"/>
                  <a:chOff x="3846" y="3460"/>
                  <a:chExt cx="600" cy="235"/>
                </a:xfrm>
                <a:grpFill/>
              </p:grpSpPr>
              <p:grpSp>
                <p:nvGrpSpPr>
                  <p:cNvPr id="75" name="Group 7">
                    <a:extLst>
                      <a:ext uri="{FF2B5EF4-FFF2-40B4-BE49-F238E27FC236}">
                        <a16:creationId xmlns:a16="http://schemas.microsoft.com/office/drawing/2014/main" id="{DE0F3B0B-63FC-F4CF-717A-A3BECD11692B}"/>
                      </a:ext>
                    </a:extLst>
                  </p:cNvPr>
                  <p:cNvGrpSpPr>
                    <a:grpSpLocks/>
                  </p:cNvGrpSpPr>
                  <p:nvPr/>
                </p:nvGrpSpPr>
                <p:grpSpPr bwMode="auto">
                  <a:xfrm>
                    <a:off x="3846" y="3572"/>
                    <a:ext cx="302" cy="123"/>
                    <a:chOff x="3846" y="3572"/>
                    <a:chExt cx="302" cy="123"/>
                  </a:xfrm>
                  <a:grpFill/>
                </p:grpSpPr>
                <p:sp>
                  <p:nvSpPr>
                    <p:cNvPr id="79" name="Arc 8">
                      <a:extLst>
                        <a:ext uri="{FF2B5EF4-FFF2-40B4-BE49-F238E27FC236}">
                          <a16:creationId xmlns:a16="http://schemas.microsoft.com/office/drawing/2014/main" id="{5A7ED599-FBF6-F4F1-6E73-9A0ED83D90D7}"/>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80" name="Arc 9">
                      <a:extLst>
                        <a:ext uri="{FF2B5EF4-FFF2-40B4-BE49-F238E27FC236}">
                          <a16:creationId xmlns:a16="http://schemas.microsoft.com/office/drawing/2014/main" id="{38345FC0-000A-3A89-C410-92DB0B9D50D7}"/>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76" name="Group 10">
                    <a:extLst>
                      <a:ext uri="{FF2B5EF4-FFF2-40B4-BE49-F238E27FC236}">
                        <a16:creationId xmlns:a16="http://schemas.microsoft.com/office/drawing/2014/main" id="{0C72049D-DCA6-00F5-C66D-DFA5D860DDE7}"/>
                      </a:ext>
                    </a:extLst>
                  </p:cNvPr>
                  <p:cNvGrpSpPr>
                    <a:grpSpLocks/>
                  </p:cNvGrpSpPr>
                  <p:nvPr/>
                </p:nvGrpSpPr>
                <p:grpSpPr bwMode="auto">
                  <a:xfrm flipV="1">
                    <a:off x="4144" y="3460"/>
                    <a:ext cx="302" cy="123"/>
                    <a:chOff x="3846" y="3572"/>
                    <a:chExt cx="302" cy="123"/>
                  </a:xfrm>
                  <a:grpFill/>
                </p:grpSpPr>
                <p:sp>
                  <p:nvSpPr>
                    <p:cNvPr id="77" name="Arc 11">
                      <a:extLst>
                        <a:ext uri="{FF2B5EF4-FFF2-40B4-BE49-F238E27FC236}">
                          <a16:creationId xmlns:a16="http://schemas.microsoft.com/office/drawing/2014/main" id="{2327347A-89D0-EC6B-FA1D-23D08BD69A5E}"/>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78" name="Arc 12">
                      <a:extLst>
                        <a:ext uri="{FF2B5EF4-FFF2-40B4-BE49-F238E27FC236}">
                          <a16:creationId xmlns:a16="http://schemas.microsoft.com/office/drawing/2014/main" id="{3F451214-4C5B-6A65-457A-01C93D499D2A}"/>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grpSp>
          <p:cxnSp>
            <p:nvCxnSpPr>
              <p:cNvPr id="71" name="Straight Connector 70">
                <a:extLst>
                  <a:ext uri="{FF2B5EF4-FFF2-40B4-BE49-F238E27FC236}">
                    <a16:creationId xmlns:a16="http://schemas.microsoft.com/office/drawing/2014/main" id="{2DC420A6-9780-2AC5-5614-1133E1FC6703}"/>
                  </a:ext>
                </a:extLst>
              </p:cNvPr>
              <p:cNvCxnSpPr>
                <a:endCxn id="73"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660BDF-19DF-5A6D-171B-F66CFBFBC4F4}"/>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96D7E3FA-6E90-5A94-7CB7-F52EF553CE77}"/>
                </a:ext>
              </a:extLst>
            </p:cNvPr>
            <p:cNvCxnSpPr>
              <a:cxnSpLocks/>
            </p:cNvCxnSpPr>
            <p:nvPr/>
          </p:nvCxnSpPr>
          <p:spPr>
            <a:xfrm>
              <a:off x="7033330" y="1651043"/>
              <a:ext cx="1391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7FB8174-F9CE-5BF1-94D1-C1186C5E3E92}"/>
                </a:ext>
              </a:extLst>
            </p:cNvPr>
            <p:cNvGrpSpPr/>
            <p:nvPr/>
          </p:nvGrpSpPr>
          <p:grpSpPr>
            <a:xfrm>
              <a:off x="7036486" y="432640"/>
              <a:ext cx="1296542" cy="222392"/>
              <a:chOff x="2988968" y="1903076"/>
              <a:chExt cx="1717597" cy="294615"/>
            </a:xfrm>
          </p:grpSpPr>
          <p:grpSp>
            <p:nvGrpSpPr>
              <p:cNvPr id="51" name="Group 229">
                <a:extLst>
                  <a:ext uri="{FF2B5EF4-FFF2-40B4-BE49-F238E27FC236}">
                    <a16:creationId xmlns:a16="http://schemas.microsoft.com/office/drawing/2014/main" id="{46D20E16-DBFB-389B-A45F-F3E0B79FAC53}"/>
                  </a:ext>
                </a:extLst>
              </p:cNvPr>
              <p:cNvGrpSpPr>
                <a:grpSpLocks/>
              </p:cNvGrpSpPr>
              <p:nvPr/>
            </p:nvGrpSpPr>
            <p:grpSpPr bwMode="auto">
              <a:xfrm rot="16200000">
                <a:off x="3686446" y="1546538"/>
                <a:ext cx="294615" cy="1007692"/>
                <a:chOff x="2788" y="1935"/>
                <a:chExt cx="216" cy="843"/>
              </a:xfrm>
            </p:grpSpPr>
            <p:sp>
              <p:nvSpPr>
                <p:cNvPr id="54" name="Freeform 67">
                  <a:extLst>
                    <a:ext uri="{FF2B5EF4-FFF2-40B4-BE49-F238E27FC236}">
                      <a16:creationId xmlns:a16="http://schemas.microsoft.com/office/drawing/2014/main" id="{1ADD5EC9-E5D4-73D0-26C7-21CED70F5012}"/>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5" name="Freeform 68">
                  <a:extLst>
                    <a:ext uri="{FF2B5EF4-FFF2-40B4-BE49-F238E27FC236}">
                      <a16:creationId xmlns:a16="http://schemas.microsoft.com/office/drawing/2014/main" id="{2164951B-AA4F-2A06-862C-CB3166C71FC2}"/>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6" name="Freeform 69">
                  <a:extLst>
                    <a:ext uri="{FF2B5EF4-FFF2-40B4-BE49-F238E27FC236}">
                      <a16:creationId xmlns:a16="http://schemas.microsoft.com/office/drawing/2014/main" id="{E74C92CA-DA62-A0E6-A47B-86703F87E0A6}"/>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7" name="Freeform 70">
                  <a:extLst>
                    <a:ext uri="{FF2B5EF4-FFF2-40B4-BE49-F238E27FC236}">
                      <a16:creationId xmlns:a16="http://schemas.microsoft.com/office/drawing/2014/main" id="{3DAB7173-BE19-25B3-7AFC-BAE087D3C870}"/>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8" name="Freeform 71">
                  <a:extLst>
                    <a:ext uri="{FF2B5EF4-FFF2-40B4-BE49-F238E27FC236}">
                      <a16:creationId xmlns:a16="http://schemas.microsoft.com/office/drawing/2014/main" id="{1FCDB838-B4F1-57E0-7966-191F4F2572B6}"/>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9" name="Freeform 72">
                  <a:extLst>
                    <a:ext uri="{FF2B5EF4-FFF2-40B4-BE49-F238E27FC236}">
                      <a16:creationId xmlns:a16="http://schemas.microsoft.com/office/drawing/2014/main" id="{0E2CB9A4-31CD-3A25-7E97-56DCA2F923E8}"/>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0" name="Freeform 73">
                  <a:extLst>
                    <a:ext uri="{FF2B5EF4-FFF2-40B4-BE49-F238E27FC236}">
                      <a16:creationId xmlns:a16="http://schemas.microsoft.com/office/drawing/2014/main" id="{71AB38C7-389C-A34B-DA88-C4FCF3EB23FC}"/>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1" name="Freeform 74">
                  <a:extLst>
                    <a:ext uri="{FF2B5EF4-FFF2-40B4-BE49-F238E27FC236}">
                      <a16:creationId xmlns:a16="http://schemas.microsoft.com/office/drawing/2014/main" id="{92C57A54-2AD4-2EA1-EF76-0F3146F04806}"/>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2" name="Freeform 105">
                  <a:extLst>
                    <a:ext uri="{FF2B5EF4-FFF2-40B4-BE49-F238E27FC236}">
                      <a16:creationId xmlns:a16="http://schemas.microsoft.com/office/drawing/2014/main" id="{D19474F8-B67A-D1A0-72C6-EA6C758AF71E}"/>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3" name="Freeform 106">
                  <a:extLst>
                    <a:ext uri="{FF2B5EF4-FFF2-40B4-BE49-F238E27FC236}">
                      <a16:creationId xmlns:a16="http://schemas.microsoft.com/office/drawing/2014/main" id="{4639CDE3-508C-91E3-4DDC-84042521270E}"/>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4" name="Freeform 107">
                  <a:extLst>
                    <a:ext uri="{FF2B5EF4-FFF2-40B4-BE49-F238E27FC236}">
                      <a16:creationId xmlns:a16="http://schemas.microsoft.com/office/drawing/2014/main" id="{1447E5B7-B8C1-28A5-A0E5-D541DF04293C}"/>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5" name="Freeform 108">
                  <a:extLst>
                    <a:ext uri="{FF2B5EF4-FFF2-40B4-BE49-F238E27FC236}">
                      <a16:creationId xmlns:a16="http://schemas.microsoft.com/office/drawing/2014/main" id="{C96BB6D7-E186-125C-F19F-DFDF101D1585}"/>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6" name="Freeform 109">
                  <a:extLst>
                    <a:ext uri="{FF2B5EF4-FFF2-40B4-BE49-F238E27FC236}">
                      <a16:creationId xmlns:a16="http://schemas.microsoft.com/office/drawing/2014/main" id="{75B87669-55CD-2733-245C-7CF57C687CF7}"/>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7" name="Freeform 110">
                  <a:extLst>
                    <a:ext uri="{FF2B5EF4-FFF2-40B4-BE49-F238E27FC236}">
                      <a16:creationId xmlns:a16="http://schemas.microsoft.com/office/drawing/2014/main" id="{0E7E47EB-E543-0B96-2287-9F5F034CAD05}"/>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8" name="Freeform 111">
                  <a:extLst>
                    <a:ext uri="{FF2B5EF4-FFF2-40B4-BE49-F238E27FC236}">
                      <a16:creationId xmlns:a16="http://schemas.microsoft.com/office/drawing/2014/main" id="{2439EE2F-D096-91CB-B1A1-48FAFC16959F}"/>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9" name="Freeform 112">
                  <a:extLst>
                    <a:ext uri="{FF2B5EF4-FFF2-40B4-BE49-F238E27FC236}">
                      <a16:creationId xmlns:a16="http://schemas.microsoft.com/office/drawing/2014/main" id="{B0412C3E-130D-447E-0068-5252C75312CA}"/>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cxnSp>
            <p:nvCxnSpPr>
              <p:cNvPr id="52" name="Straight Connector 51">
                <a:extLst>
                  <a:ext uri="{FF2B5EF4-FFF2-40B4-BE49-F238E27FC236}">
                    <a16:creationId xmlns:a16="http://schemas.microsoft.com/office/drawing/2014/main" id="{06B81502-8242-CFEF-D21C-6C827C1A86C2}"/>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168457D-184A-958F-676A-F115F2E89725}"/>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FEF0F0B5-574D-A4A4-BCFA-A00E4FF56769}"/>
                </a:ext>
              </a:extLst>
            </p:cNvPr>
            <p:cNvSpPr/>
            <p:nvPr/>
          </p:nvSpPr>
          <p:spPr>
            <a:xfrm>
              <a:off x="8306829" y="1595795"/>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 name="Straight Arrow Connector 10">
              <a:extLst>
                <a:ext uri="{FF2B5EF4-FFF2-40B4-BE49-F238E27FC236}">
                  <a16:creationId xmlns:a16="http://schemas.microsoft.com/office/drawing/2014/main" id="{0D3238A0-633D-E416-EBC4-CF1247327F5D}"/>
                </a:ext>
              </a:extLst>
            </p:cNvPr>
            <p:cNvCxnSpPr/>
            <p:nvPr/>
          </p:nvCxnSpPr>
          <p:spPr>
            <a:xfrm>
              <a:off x="8141066" y="487926"/>
              <a:ext cx="322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9A26D9-CA29-67DE-6E10-18F4E0B10A7B}"/>
                    </a:ext>
                  </a:extLst>
                </p:cNvPr>
                <p:cNvSpPr txBox="1"/>
                <p:nvPr/>
              </p:nvSpPr>
              <p:spPr>
                <a:xfrm>
                  <a:off x="8176759" y="189259"/>
                  <a:ext cx="247051"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1" name="TextBox 10">
                  <a:extLst>
                    <a:ext uri="{FF2B5EF4-FFF2-40B4-BE49-F238E27FC236}">
                      <a16:creationId xmlns:a16="http://schemas.microsoft.com/office/drawing/2014/main" id="{8CCF301B-9263-9841-99D4-6CC0C23F9C2F}"/>
                    </a:ext>
                  </a:extLst>
                </p:cNvPr>
                <p:cNvSpPr txBox="1">
                  <a:spLocks noRot="1" noChangeAspect="1" noMove="1" noResize="1" noEditPoints="1" noAdjustHandles="1" noChangeArrowheads="1" noChangeShapeType="1" noTextEdit="1"/>
                </p:cNvSpPr>
                <p:nvPr/>
              </p:nvSpPr>
              <p:spPr>
                <a:xfrm>
                  <a:off x="8176759" y="189259"/>
                  <a:ext cx="247051" cy="300828"/>
                </a:xfrm>
                <a:prstGeom prst="rect">
                  <a:avLst/>
                </a:prstGeom>
                <a:blipFill>
                  <a:blip r:embed="rId3"/>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42A89CDC-6BD0-7737-C486-05E1ABB42908}"/>
                </a:ext>
              </a:extLst>
            </p:cNvPr>
            <p:cNvCxnSpPr>
              <a:cxnSpLocks/>
            </p:cNvCxnSpPr>
            <p:nvPr/>
          </p:nvCxnSpPr>
          <p:spPr>
            <a:xfrm flipV="1">
              <a:off x="8363134" y="755986"/>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0F726C-9DCC-A88F-8C66-75DDBCCD3246}"/>
                    </a:ext>
                  </a:extLst>
                </p:cNvPr>
                <p:cNvSpPr txBox="1"/>
                <p:nvPr/>
              </p:nvSpPr>
              <p:spPr>
                <a:xfrm>
                  <a:off x="8090376" y="990953"/>
                  <a:ext cx="291396"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3" name="TextBox 12">
                  <a:extLst>
                    <a:ext uri="{FF2B5EF4-FFF2-40B4-BE49-F238E27FC236}">
                      <a16:creationId xmlns:a16="http://schemas.microsoft.com/office/drawing/2014/main" id="{46FAB12F-3821-8443-8D62-4C5FA63A6E2B}"/>
                    </a:ext>
                  </a:extLst>
                </p:cNvPr>
                <p:cNvSpPr txBox="1">
                  <a:spLocks noRot="1" noChangeAspect="1" noMove="1" noResize="1" noEditPoints="1" noAdjustHandles="1" noChangeArrowheads="1" noChangeShapeType="1" noTextEdit="1"/>
                </p:cNvSpPr>
                <p:nvPr/>
              </p:nvSpPr>
              <p:spPr>
                <a:xfrm>
                  <a:off x="8090376" y="990953"/>
                  <a:ext cx="291396" cy="300828"/>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6AFC124-A0AD-D9E2-009D-C00F89A2242A}"/>
                </a:ext>
              </a:extLst>
            </p:cNvPr>
            <p:cNvCxnSpPr>
              <a:cxnSpLocks/>
            </p:cNvCxnSpPr>
            <p:nvPr/>
          </p:nvCxnSpPr>
          <p:spPr>
            <a:xfrm flipV="1">
              <a:off x="6739704" y="767507"/>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692042-0B9C-ED28-DA77-6C825E420DE7}"/>
                    </a:ext>
                  </a:extLst>
                </p:cNvPr>
                <p:cNvSpPr txBox="1"/>
                <p:nvPr/>
              </p:nvSpPr>
              <p:spPr>
                <a:xfrm>
                  <a:off x="6458132" y="1002474"/>
                  <a:ext cx="292714"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5" name="TextBox 14">
                  <a:extLst>
                    <a:ext uri="{FF2B5EF4-FFF2-40B4-BE49-F238E27FC236}">
                      <a16:creationId xmlns:a16="http://schemas.microsoft.com/office/drawing/2014/main" id="{4A589019-E582-524A-A95D-C431A00A86E4}"/>
                    </a:ext>
                  </a:extLst>
                </p:cNvPr>
                <p:cNvSpPr txBox="1">
                  <a:spLocks noRot="1" noChangeAspect="1" noMove="1" noResize="1" noEditPoints="1" noAdjustHandles="1" noChangeArrowheads="1" noChangeShapeType="1" noTextEdit="1"/>
                </p:cNvSpPr>
                <p:nvPr/>
              </p:nvSpPr>
              <p:spPr>
                <a:xfrm>
                  <a:off x="6458132" y="1002474"/>
                  <a:ext cx="292714" cy="300828"/>
                </a:xfrm>
                <a:prstGeom prst="rect">
                  <a:avLst/>
                </a:prstGeom>
                <a:blipFill>
                  <a:blip r:embed="rId5"/>
                  <a:stretch>
                    <a:fillRect/>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1CBCA01A-0AE1-220C-1F71-453E8F831E80}"/>
                </a:ext>
              </a:extLst>
            </p:cNvPr>
            <p:cNvSpPr/>
            <p:nvPr/>
          </p:nvSpPr>
          <p:spPr>
            <a:xfrm>
              <a:off x="8306829" y="590958"/>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8" name="Straight Connector 17">
              <a:extLst>
                <a:ext uri="{FF2B5EF4-FFF2-40B4-BE49-F238E27FC236}">
                  <a16:creationId xmlns:a16="http://schemas.microsoft.com/office/drawing/2014/main" id="{D5DDDCB1-318C-140D-5E2D-C97B829EDC96}"/>
                </a:ext>
              </a:extLst>
            </p:cNvPr>
            <p:cNvCxnSpPr>
              <a:cxnSpLocks/>
            </p:cNvCxnSpPr>
            <p:nvPr/>
          </p:nvCxnSpPr>
          <p:spPr>
            <a:xfrm>
              <a:off x="8406277" y="646506"/>
              <a:ext cx="786558" cy="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86F2C3-54DE-701D-1D3D-40E96F7F6666}"/>
                </a:ext>
              </a:extLst>
            </p:cNvPr>
            <p:cNvCxnSpPr>
              <a:cxnSpLocks/>
            </p:cNvCxnSpPr>
            <p:nvPr/>
          </p:nvCxnSpPr>
          <p:spPr>
            <a:xfrm>
              <a:off x="8420369" y="1649654"/>
              <a:ext cx="788230" cy="1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2ABA85-E3EA-001C-3AE4-AFA6A192C467}"/>
                    </a:ext>
                  </a:extLst>
                </p:cNvPr>
                <p:cNvSpPr txBox="1"/>
                <p:nvPr/>
              </p:nvSpPr>
              <p:spPr>
                <a:xfrm>
                  <a:off x="9446939" y="1037119"/>
                  <a:ext cx="233907"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𝐿</m:t>
                            </m:r>
                          </m:sub>
                        </m:sSub>
                      </m:oMath>
                    </m:oMathPara>
                  </a14:m>
                  <a:endParaRPr lang="en-US" sz="1600" dirty="0"/>
                </a:p>
              </p:txBody>
            </p:sp>
          </mc:Choice>
          <mc:Fallback xmlns="">
            <p:sp>
              <p:nvSpPr>
                <p:cNvPr id="19" name="TextBox 18">
                  <a:extLst>
                    <a:ext uri="{FF2B5EF4-FFF2-40B4-BE49-F238E27FC236}">
                      <a16:creationId xmlns:a16="http://schemas.microsoft.com/office/drawing/2014/main" id="{95FBDA93-00F6-5444-ADDC-18F1B20827E9}"/>
                    </a:ext>
                  </a:extLst>
                </p:cNvPr>
                <p:cNvSpPr txBox="1">
                  <a:spLocks noRot="1" noChangeAspect="1" noMove="1" noResize="1" noEditPoints="1" noAdjustHandles="1" noChangeArrowheads="1" noChangeShapeType="1" noTextEdit="1"/>
                </p:cNvSpPr>
                <p:nvPr/>
              </p:nvSpPr>
              <p:spPr>
                <a:xfrm>
                  <a:off x="9446939" y="1037119"/>
                  <a:ext cx="233907" cy="231406"/>
                </a:xfrm>
                <a:prstGeom prst="rect">
                  <a:avLst/>
                </a:prstGeom>
                <a:blipFill>
                  <a:blip r:embed="rId6"/>
                  <a:stretch>
                    <a:fillRect l="-14815" r="-3704" b="-12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11D5055-68DF-F345-F63D-F010F4544A49}"/>
                </a:ext>
              </a:extLst>
            </p:cNvPr>
            <p:cNvGrpSpPr/>
            <p:nvPr/>
          </p:nvGrpSpPr>
          <p:grpSpPr>
            <a:xfrm>
              <a:off x="9184906" y="632789"/>
              <a:ext cx="222392" cy="1023305"/>
              <a:chOff x="9184906" y="632789"/>
              <a:chExt cx="222392" cy="1023305"/>
            </a:xfrm>
          </p:grpSpPr>
          <p:grpSp>
            <p:nvGrpSpPr>
              <p:cNvPr id="36" name="Group 229">
                <a:extLst>
                  <a:ext uri="{FF2B5EF4-FFF2-40B4-BE49-F238E27FC236}">
                    <a16:creationId xmlns:a16="http://schemas.microsoft.com/office/drawing/2014/main" id="{285E5D2C-83DF-1B3E-EAEE-2065EDED4636}"/>
                  </a:ext>
                </a:extLst>
              </p:cNvPr>
              <p:cNvGrpSpPr>
                <a:grpSpLocks/>
              </p:cNvGrpSpPr>
              <p:nvPr/>
            </p:nvGrpSpPr>
            <p:grpSpPr bwMode="auto">
              <a:xfrm>
                <a:off x="9184906" y="890147"/>
                <a:ext cx="222392" cy="570272"/>
                <a:chOff x="2788" y="1935"/>
                <a:chExt cx="216" cy="632"/>
              </a:xfrm>
            </p:grpSpPr>
            <p:sp>
              <p:nvSpPr>
                <p:cNvPr id="39" name="Freeform 67">
                  <a:extLst>
                    <a:ext uri="{FF2B5EF4-FFF2-40B4-BE49-F238E27FC236}">
                      <a16:creationId xmlns:a16="http://schemas.microsoft.com/office/drawing/2014/main" id="{00E64C22-C14E-F99A-7553-E3935CD569D0}"/>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0" name="Freeform 68">
                  <a:extLst>
                    <a:ext uri="{FF2B5EF4-FFF2-40B4-BE49-F238E27FC236}">
                      <a16:creationId xmlns:a16="http://schemas.microsoft.com/office/drawing/2014/main" id="{9D8B4CF7-50C6-B629-C315-2475C75082FB}"/>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1" name="Freeform 69">
                  <a:extLst>
                    <a:ext uri="{FF2B5EF4-FFF2-40B4-BE49-F238E27FC236}">
                      <a16:creationId xmlns:a16="http://schemas.microsoft.com/office/drawing/2014/main" id="{FCDEB30D-216E-3591-0DD1-4CBAB9626D41}"/>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2" name="Freeform 70">
                  <a:extLst>
                    <a:ext uri="{FF2B5EF4-FFF2-40B4-BE49-F238E27FC236}">
                      <a16:creationId xmlns:a16="http://schemas.microsoft.com/office/drawing/2014/main" id="{500B747B-808C-07B5-55F2-8AB057105127}"/>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3" name="Freeform 71">
                  <a:extLst>
                    <a:ext uri="{FF2B5EF4-FFF2-40B4-BE49-F238E27FC236}">
                      <a16:creationId xmlns:a16="http://schemas.microsoft.com/office/drawing/2014/main" id="{43ACD0E7-4CDF-4C27-CB41-A3E7AA6971E5}"/>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4" name="Freeform 72">
                  <a:extLst>
                    <a:ext uri="{FF2B5EF4-FFF2-40B4-BE49-F238E27FC236}">
                      <a16:creationId xmlns:a16="http://schemas.microsoft.com/office/drawing/2014/main" id="{23A960C7-993F-1B86-C940-2DFAEEE05BF9}"/>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5" name="Freeform 105">
                  <a:extLst>
                    <a:ext uri="{FF2B5EF4-FFF2-40B4-BE49-F238E27FC236}">
                      <a16:creationId xmlns:a16="http://schemas.microsoft.com/office/drawing/2014/main" id="{4A575A4F-6020-9A8F-4205-AD4C16920D4C}"/>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6" name="Freeform 106">
                  <a:extLst>
                    <a:ext uri="{FF2B5EF4-FFF2-40B4-BE49-F238E27FC236}">
                      <a16:creationId xmlns:a16="http://schemas.microsoft.com/office/drawing/2014/main" id="{6FF1D574-CD76-EC1B-C50B-CBEFC8508263}"/>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7" name="Freeform 107">
                  <a:extLst>
                    <a:ext uri="{FF2B5EF4-FFF2-40B4-BE49-F238E27FC236}">
                      <a16:creationId xmlns:a16="http://schemas.microsoft.com/office/drawing/2014/main" id="{7F01D7A1-C1D4-791D-6D8A-9AA84022793C}"/>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8" name="Freeform 108">
                  <a:extLst>
                    <a:ext uri="{FF2B5EF4-FFF2-40B4-BE49-F238E27FC236}">
                      <a16:creationId xmlns:a16="http://schemas.microsoft.com/office/drawing/2014/main" id="{17C1127A-C263-4EFD-36A7-FFDDCDA6938E}"/>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9" name="Freeform 109">
                  <a:extLst>
                    <a:ext uri="{FF2B5EF4-FFF2-40B4-BE49-F238E27FC236}">
                      <a16:creationId xmlns:a16="http://schemas.microsoft.com/office/drawing/2014/main" id="{7D421BF8-9362-24B1-FA4C-0A16D6381530}"/>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50" name="Freeform 110">
                  <a:extLst>
                    <a:ext uri="{FF2B5EF4-FFF2-40B4-BE49-F238E27FC236}">
                      <a16:creationId xmlns:a16="http://schemas.microsoft.com/office/drawing/2014/main" id="{9FB5CE3A-6307-4E19-EEAC-5E85BAB2268B}"/>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cxnSp>
            <p:nvCxnSpPr>
              <p:cNvPr id="37" name="Straight Connector 36">
                <a:extLst>
                  <a:ext uri="{FF2B5EF4-FFF2-40B4-BE49-F238E27FC236}">
                    <a16:creationId xmlns:a16="http://schemas.microsoft.com/office/drawing/2014/main" id="{F7FD8378-03C4-239D-442C-3A22ABC6196F}"/>
                  </a:ext>
                </a:extLst>
              </p:cNvPr>
              <p:cNvCxnSpPr>
                <a:cxnSpLocks/>
              </p:cNvCxnSpPr>
              <p:nvPr/>
            </p:nvCxnSpPr>
            <p:spPr>
              <a:xfrm>
                <a:off x="9192835" y="1452249"/>
                <a:ext cx="3604" cy="203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A8E54C-B378-710B-1D30-6479EC8C7AF0}"/>
                  </a:ext>
                </a:extLst>
              </p:cNvPr>
              <p:cNvCxnSpPr>
                <a:cxnSpLocks/>
              </p:cNvCxnSpPr>
              <p:nvPr/>
            </p:nvCxnSpPr>
            <p:spPr>
              <a:xfrm rot="5400000">
                <a:off x="9060889" y="764735"/>
                <a:ext cx="2638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A2B9F9-64AB-0CB3-C399-320BB1C0EA82}"/>
                    </a:ext>
                  </a:extLst>
                </p:cNvPr>
                <p:cNvSpPr txBox="1"/>
                <p:nvPr/>
              </p:nvSpPr>
              <p:spPr>
                <a:xfrm>
                  <a:off x="8865576" y="1037119"/>
                  <a:ext cx="162230"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1600" dirty="0"/>
                </a:p>
              </p:txBody>
            </p:sp>
          </mc:Choice>
          <mc:Fallback xmlns="">
            <p:sp>
              <p:nvSpPr>
                <p:cNvPr id="21" name="TextBox 20">
                  <a:extLst>
                    <a:ext uri="{FF2B5EF4-FFF2-40B4-BE49-F238E27FC236}">
                      <a16:creationId xmlns:a16="http://schemas.microsoft.com/office/drawing/2014/main" id="{E23A2330-D3B9-1C49-80E5-A979ECA74E60}"/>
                    </a:ext>
                  </a:extLst>
                </p:cNvPr>
                <p:cNvSpPr txBox="1">
                  <a:spLocks noRot="1" noChangeAspect="1" noMove="1" noResize="1" noEditPoints="1" noAdjustHandles="1" noChangeArrowheads="1" noChangeShapeType="1" noTextEdit="1"/>
                </p:cNvSpPr>
                <p:nvPr/>
              </p:nvSpPr>
              <p:spPr>
                <a:xfrm>
                  <a:off x="8865576" y="1037119"/>
                  <a:ext cx="162230" cy="231406"/>
                </a:xfrm>
                <a:prstGeom prst="rect">
                  <a:avLst/>
                </a:prstGeom>
                <a:blipFill>
                  <a:blip r:embed="rId7"/>
                  <a:stretch>
                    <a:fillRect l="-20000" r="-15000" b="-4000"/>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7902EC32-441A-0E10-3514-5E0AB94B9AA0}"/>
                </a:ext>
              </a:extLst>
            </p:cNvPr>
            <p:cNvGrpSpPr/>
            <p:nvPr/>
          </p:nvGrpSpPr>
          <p:grpSpPr>
            <a:xfrm rot="5400000">
              <a:off x="8254464" y="1072330"/>
              <a:ext cx="994479" cy="149545"/>
              <a:chOff x="3003836" y="1879829"/>
              <a:chExt cx="1596397" cy="315538"/>
            </a:xfrm>
          </p:grpSpPr>
          <p:grpSp>
            <p:nvGrpSpPr>
              <p:cNvPr id="24" name="Group 23">
                <a:extLst>
                  <a:ext uri="{FF2B5EF4-FFF2-40B4-BE49-F238E27FC236}">
                    <a16:creationId xmlns:a16="http://schemas.microsoft.com/office/drawing/2014/main" id="{FE14338E-4AFB-B6C4-F8D8-0A68E4AB9315}"/>
                  </a:ext>
                </a:extLst>
              </p:cNvPr>
              <p:cNvGrpSpPr/>
              <p:nvPr/>
            </p:nvGrpSpPr>
            <p:grpSpPr>
              <a:xfrm>
                <a:off x="3347078" y="1879829"/>
                <a:ext cx="914400" cy="315538"/>
                <a:chOff x="3886200" y="2636088"/>
                <a:chExt cx="914400" cy="315538"/>
              </a:xfrm>
            </p:grpSpPr>
            <p:grpSp>
              <p:nvGrpSpPr>
                <p:cNvPr id="27" name="Group 26">
                  <a:extLst>
                    <a:ext uri="{FF2B5EF4-FFF2-40B4-BE49-F238E27FC236}">
                      <a16:creationId xmlns:a16="http://schemas.microsoft.com/office/drawing/2014/main" id="{D470823B-657B-5833-E929-7CE2FDC3DD7F}"/>
                    </a:ext>
                  </a:extLst>
                </p:cNvPr>
                <p:cNvGrpSpPr/>
                <p:nvPr/>
              </p:nvGrpSpPr>
              <p:grpSpPr>
                <a:xfrm>
                  <a:off x="3886200" y="2636088"/>
                  <a:ext cx="304800" cy="315538"/>
                  <a:chOff x="3886200" y="2667000"/>
                  <a:chExt cx="304800" cy="315538"/>
                </a:xfrm>
              </p:grpSpPr>
              <p:cxnSp>
                <p:nvCxnSpPr>
                  <p:cNvPr id="34" name="Straight Connector 33">
                    <a:extLst>
                      <a:ext uri="{FF2B5EF4-FFF2-40B4-BE49-F238E27FC236}">
                        <a16:creationId xmlns:a16="http://schemas.microsoft.com/office/drawing/2014/main" id="{B21AF339-144E-716B-5572-EA4CCE778357}"/>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436C5CA-2C92-1C59-F530-9962AE594195}"/>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F911E53A-5B34-86DD-EDC7-48CD33281177}"/>
                    </a:ext>
                  </a:extLst>
                </p:cNvPr>
                <p:cNvGrpSpPr/>
                <p:nvPr/>
              </p:nvGrpSpPr>
              <p:grpSpPr>
                <a:xfrm>
                  <a:off x="4191000" y="2636088"/>
                  <a:ext cx="304800" cy="315538"/>
                  <a:chOff x="3886200" y="2667000"/>
                  <a:chExt cx="304800" cy="315538"/>
                </a:xfrm>
              </p:grpSpPr>
              <p:cxnSp>
                <p:nvCxnSpPr>
                  <p:cNvPr id="32" name="Straight Connector 31">
                    <a:extLst>
                      <a:ext uri="{FF2B5EF4-FFF2-40B4-BE49-F238E27FC236}">
                        <a16:creationId xmlns:a16="http://schemas.microsoft.com/office/drawing/2014/main" id="{0B5FB6F0-3C2F-E187-7D72-83A64FCAE0A0}"/>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AAE6259-3210-D024-BD04-AD85489ECEFC}"/>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D62EBF2-B3F6-A3E1-1C68-7455BF9233CC}"/>
                    </a:ext>
                  </a:extLst>
                </p:cNvPr>
                <p:cNvGrpSpPr/>
                <p:nvPr/>
              </p:nvGrpSpPr>
              <p:grpSpPr>
                <a:xfrm>
                  <a:off x="4495800" y="2636088"/>
                  <a:ext cx="304800" cy="315538"/>
                  <a:chOff x="3886200" y="2667000"/>
                  <a:chExt cx="304800" cy="315538"/>
                </a:xfrm>
              </p:grpSpPr>
              <p:cxnSp>
                <p:nvCxnSpPr>
                  <p:cNvPr id="30" name="Straight Connector 29">
                    <a:extLst>
                      <a:ext uri="{FF2B5EF4-FFF2-40B4-BE49-F238E27FC236}">
                        <a16:creationId xmlns:a16="http://schemas.microsoft.com/office/drawing/2014/main" id="{A7DC3953-E45E-D94E-9E2E-908DE95129EB}"/>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C974652-C7DA-BF53-18B1-FAF713BF78B3}"/>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25" name="Straight Connector 24">
                <a:extLst>
                  <a:ext uri="{FF2B5EF4-FFF2-40B4-BE49-F238E27FC236}">
                    <a16:creationId xmlns:a16="http://schemas.microsoft.com/office/drawing/2014/main" id="{25356C36-9AF8-87AD-9213-7EC593E01FEC}"/>
                  </a:ext>
                </a:extLst>
              </p:cNvPr>
              <p:cNvCxnSpPr>
                <a:cxnSpLocks/>
              </p:cNvCxnSpPr>
              <p:nvPr/>
            </p:nvCxnSpPr>
            <p:spPr>
              <a:xfrm>
                <a:off x="3003836"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FA1F1F-6A2D-C2DC-8CBE-32D53488123A}"/>
                  </a:ext>
                </a:extLst>
              </p:cNvPr>
              <p:cNvCxnSpPr>
                <a:cxnSpLocks/>
              </p:cNvCxnSpPr>
              <p:nvPr/>
            </p:nvCxnSpPr>
            <p:spPr>
              <a:xfrm>
                <a:off x="4250641"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6608DE5E-ADFA-A919-0D0E-ABDF26B5C073}"/>
              </a:ext>
            </a:extLst>
          </p:cNvPr>
          <p:cNvGrpSpPr/>
          <p:nvPr/>
        </p:nvGrpSpPr>
        <p:grpSpPr>
          <a:xfrm>
            <a:off x="7166595" y="1424689"/>
            <a:ext cx="4472825" cy="2057712"/>
            <a:chOff x="6150212" y="1972282"/>
            <a:chExt cx="3172602" cy="1547116"/>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4475F6C-7CA4-48B9-5CF1-395CE5DABC09}"/>
                    </a:ext>
                  </a:extLst>
                </p:cNvPr>
                <p:cNvSpPr txBox="1"/>
                <p:nvPr/>
              </p:nvSpPr>
              <p:spPr>
                <a:xfrm>
                  <a:off x="7282059" y="1972282"/>
                  <a:ext cx="228904"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𝑆</m:t>
                            </m:r>
                          </m:sub>
                        </m:sSub>
                      </m:oMath>
                    </m:oMathPara>
                  </a14:m>
                  <a:endParaRPr lang="en-US" sz="1600" dirty="0"/>
                </a:p>
              </p:txBody>
            </p:sp>
          </mc:Choice>
          <mc:Fallback xmlns="">
            <p:sp>
              <p:nvSpPr>
                <p:cNvPr id="81" name="TextBox 80">
                  <a:extLst>
                    <a:ext uri="{FF2B5EF4-FFF2-40B4-BE49-F238E27FC236}">
                      <a16:creationId xmlns:a16="http://schemas.microsoft.com/office/drawing/2014/main" id="{BBABFB19-53B8-7C49-AFA8-387E4CE75079}"/>
                    </a:ext>
                  </a:extLst>
                </p:cNvPr>
                <p:cNvSpPr txBox="1">
                  <a:spLocks noRot="1" noChangeAspect="1" noMove="1" noResize="1" noEditPoints="1" noAdjustHandles="1" noChangeArrowheads="1" noChangeShapeType="1" noTextEdit="1"/>
                </p:cNvSpPr>
                <p:nvPr/>
              </p:nvSpPr>
              <p:spPr>
                <a:xfrm>
                  <a:off x="7282059" y="1972282"/>
                  <a:ext cx="228904" cy="231406"/>
                </a:xfrm>
                <a:prstGeom prst="rect">
                  <a:avLst/>
                </a:prstGeom>
                <a:blipFill>
                  <a:blip r:embed="rId8"/>
                  <a:stretch>
                    <a:fillRect l="-14815" r="-3704" b="-16000"/>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54B5B270-4D87-CA18-6B2D-6796C1BDE91C}"/>
                </a:ext>
              </a:extLst>
            </p:cNvPr>
            <p:cNvGrpSpPr/>
            <p:nvPr/>
          </p:nvGrpSpPr>
          <p:grpSpPr>
            <a:xfrm>
              <a:off x="6525685" y="2461486"/>
              <a:ext cx="419418" cy="1000795"/>
              <a:chOff x="2713849" y="2191350"/>
              <a:chExt cx="555625" cy="1325805"/>
            </a:xfrm>
          </p:grpSpPr>
          <p:grpSp>
            <p:nvGrpSpPr>
              <p:cNvPr id="268" name="Group 4">
                <a:extLst>
                  <a:ext uri="{FF2B5EF4-FFF2-40B4-BE49-F238E27FC236}">
                    <a16:creationId xmlns:a16="http://schemas.microsoft.com/office/drawing/2014/main" id="{B3A84BC5-CCDA-9807-C9CA-08F1594E35CB}"/>
                  </a:ext>
                </a:extLst>
              </p:cNvPr>
              <p:cNvGrpSpPr>
                <a:grpSpLocks/>
              </p:cNvGrpSpPr>
              <p:nvPr/>
            </p:nvGrpSpPr>
            <p:grpSpPr bwMode="auto">
              <a:xfrm>
                <a:off x="2713849" y="2576440"/>
                <a:ext cx="555625" cy="555625"/>
                <a:chOff x="1774" y="1738"/>
                <a:chExt cx="828" cy="828"/>
              </a:xfrm>
              <a:solidFill>
                <a:schemeClr val="bg1"/>
              </a:solidFill>
            </p:grpSpPr>
            <p:sp>
              <p:nvSpPr>
                <p:cNvPr id="271" name="Oval 5">
                  <a:extLst>
                    <a:ext uri="{FF2B5EF4-FFF2-40B4-BE49-F238E27FC236}">
                      <a16:creationId xmlns:a16="http://schemas.microsoft.com/office/drawing/2014/main" id="{0E628B6E-8354-2E5A-6AA3-53DB33C23E29}"/>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nvGrpSpPr>
                <p:cNvPr id="272" name="Group 6">
                  <a:extLst>
                    <a:ext uri="{FF2B5EF4-FFF2-40B4-BE49-F238E27FC236}">
                      <a16:creationId xmlns:a16="http://schemas.microsoft.com/office/drawing/2014/main" id="{29BD8330-977C-DAC3-4BBF-56B2E37092EA}"/>
                    </a:ext>
                  </a:extLst>
                </p:cNvPr>
                <p:cNvGrpSpPr>
                  <a:grpSpLocks/>
                </p:cNvGrpSpPr>
                <p:nvPr/>
              </p:nvGrpSpPr>
              <p:grpSpPr bwMode="auto">
                <a:xfrm flipH="1">
                  <a:off x="1847" y="1955"/>
                  <a:ext cx="685" cy="377"/>
                  <a:chOff x="3846" y="3460"/>
                  <a:chExt cx="600" cy="235"/>
                </a:xfrm>
                <a:grpFill/>
              </p:grpSpPr>
              <p:grpSp>
                <p:nvGrpSpPr>
                  <p:cNvPr id="273" name="Group 7">
                    <a:extLst>
                      <a:ext uri="{FF2B5EF4-FFF2-40B4-BE49-F238E27FC236}">
                        <a16:creationId xmlns:a16="http://schemas.microsoft.com/office/drawing/2014/main" id="{52735CA1-ED9C-20C5-3D2B-F3A9B20E4E67}"/>
                      </a:ext>
                    </a:extLst>
                  </p:cNvPr>
                  <p:cNvGrpSpPr>
                    <a:grpSpLocks/>
                  </p:cNvGrpSpPr>
                  <p:nvPr/>
                </p:nvGrpSpPr>
                <p:grpSpPr bwMode="auto">
                  <a:xfrm>
                    <a:off x="3846" y="3572"/>
                    <a:ext cx="302" cy="123"/>
                    <a:chOff x="3846" y="3572"/>
                    <a:chExt cx="302" cy="123"/>
                  </a:xfrm>
                  <a:grpFill/>
                </p:grpSpPr>
                <p:sp>
                  <p:nvSpPr>
                    <p:cNvPr id="277" name="Arc 8">
                      <a:extLst>
                        <a:ext uri="{FF2B5EF4-FFF2-40B4-BE49-F238E27FC236}">
                          <a16:creationId xmlns:a16="http://schemas.microsoft.com/office/drawing/2014/main" id="{AEF2D83E-429F-EDAB-2BAF-CA4E7FB8BCD9}"/>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78" name="Arc 9">
                      <a:extLst>
                        <a:ext uri="{FF2B5EF4-FFF2-40B4-BE49-F238E27FC236}">
                          <a16:creationId xmlns:a16="http://schemas.microsoft.com/office/drawing/2014/main" id="{B304A3F6-C0DA-112F-0963-9936BF3AD287}"/>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274" name="Group 10">
                    <a:extLst>
                      <a:ext uri="{FF2B5EF4-FFF2-40B4-BE49-F238E27FC236}">
                        <a16:creationId xmlns:a16="http://schemas.microsoft.com/office/drawing/2014/main" id="{DC4FDAF4-7C6D-0CAE-7F36-C250C8FDAAFE}"/>
                      </a:ext>
                    </a:extLst>
                  </p:cNvPr>
                  <p:cNvGrpSpPr>
                    <a:grpSpLocks/>
                  </p:cNvGrpSpPr>
                  <p:nvPr/>
                </p:nvGrpSpPr>
                <p:grpSpPr bwMode="auto">
                  <a:xfrm flipV="1">
                    <a:off x="4144" y="3460"/>
                    <a:ext cx="302" cy="123"/>
                    <a:chOff x="3846" y="3572"/>
                    <a:chExt cx="302" cy="123"/>
                  </a:xfrm>
                  <a:grpFill/>
                </p:grpSpPr>
                <p:sp>
                  <p:nvSpPr>
                    <p:cNvPr id="275" name="Arc 11">
                      <a:extLst>
                        <a:ext uri="{FF2B5EF4-FFF2-40B4-BE49-F238E27FC236}">
                          <a16:creationId xmlns:a16="http://schemas.microsoft.com/office/drawing/2014/main" id="{7B83463B-AFFA-E46D-5D16-1CFA66B52794}"/>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76" name="Arc 12">
                      <a:extLst>
                        <a:ext uri="{FF2B5EF4-FFF2-40B4-BE49-F238E27FC236}">
                          <a16:creationId xmlns:a16="http://schemas.microsoft.com/office/drawing/2014/main" id="{2053A794-0197-29C8-5346-531885D58E49}"/>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grpSp>
          <p:cxnSp>
            <p:nvCxnSpPr>
              <p:cNvPr id="269" name="Straight Connector 268">
                <a:extLst>
                  <a:ext uri="{FF2B5EF4-FFF2-40B4-BE49-F238E27FC236}">
                    <a16:creationId xmlns:a16="http://schemas.microsoft.com/office/drawing/2014/main" id="{B69734CA-A62F-D2D4-2034-95D5B92D29D2}"/>
                  </a:ext>
                </a:extLst>
              </p:cNvPr>
              <p:cNvCxnSpPr>
                <a:endCxn id="271"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E3EEF3F-0542-2B3D-3FA2-96BA0BED4FD4}"/>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1C3D31CB-5E29-B689-6860-3C8833D0F99C}"/>
                </a:ext>
              </a:extLst>
            </p:cNvPr>
            <p:cNvCxnSpPr>
              <a:cxnSpLocks/>
            </p:cNvCxnSpPr>
            <p:nvPr/>
          </p:nvCxnSpPr>
          <p:spPr>
            <a:xfrm>
              <a:off x="6725410" y="3462281"/>
              <a:ext cx="1391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4687C33-0C1B-7FF2-5ED1-D58A5B88D38C}"/>
                </a:ext>
              </a:extLst>
            </p:cNvPr>
            <p:cNvGrpSpPr/>
            <p:nvPr/>
          </p:nvGrpSpPr>
          <p:grpSpPr>
            <a:xfrm>
              <a:off x="6728566" y="2243878"/>
              <a:ext cx="1296542" cy="222392"/>
              <a:chOff x="2988968" y="1903076"/>
              <a:chExt cx="1717597" cy="294615"/>
            </a:xfrm>
          </p:grpSpPr>
          <p:grpSp>
            <p:nvGrpSpPr>
              <p:cNvPr id="116" name="Group 229">
                <a:extLst>
                  <a:ext uri="{FF2B5EF4-FFF2-40B4-BE49-F238E27FC236}">
                    <a16:creationId xmlns:a16="http://schemas.microsoft.com/office/drawing/2014/main" id="{3641CCBD-367C-EC29-D90E-8353E1706106}"/>
                  </a:ext>
                </a:extLst>
              </p:cNvPr>
              <p:cNvGrpSpPr>
                <a:grpSpLocks/>
              </p:cNvGrpSpPr>
              <p:nvPr/>
            </p:nvGrpSpPr>
            <p:grpSpPr bwMode="auto">
              <a:xfrm rot="16200000">
                <a:off x="3686446" y="1546538"/>
                <a:ext cx="294615" cy="1007692"/>
                <a:chOff x="2788" y="1935"/>
                <a:chExt cx="216" cy="843"/>
              </a:xfrm>
            </p:grpSpPr>
            <p:sp>
              <p:nvSpPr>
                <p:cNvPr id="119" name="Freeform 67">
                  <a:extLst>
                    <a:ext uri="{FF2B5EF4-FFF2-40B4-BE49-F238E27FC236}">
                      <a16:creationId xmlns:a16="http://schemas.microsoft.com/office/drawing/2014/main" id="{D898A32A-D828-A76D-7EAE-DE9A33F50EC5}"/>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120" name="Freeform 68">
                  <a:extLst>
                    <a:ext uri="{FF2B5EF4-FFF2-40B4-BE49-F238E27FC236}">
                      <a16:creationId xmlns:a16="http://schemas.microsoft.com/office/drawing/2014/main" id="{94094344-893A-55DE-97A4-109F80506518}"/>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121" name="Freeform 69">
                  <a:extLst>
                    <a:ext uri="{FF2B5EF4-FFF2-40B4-BE49-F238E27FC236}">
                      <a16:creationId xmlns:a16="http://schemas.microsoft.com/office/drawing/2014/main" id="{E6CA5E39-DA12-DEF9-5A91-D61E9C0AF798}"/>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122" name="Freeform 70">
                  <a:extLst>
                    <a:ext uri="{FF2B5EF4-FFF2-40B4-BE49-F238E27FC236}">
                      <a16:creationId xmlns:a16="http://schemas.microsoft.com/office/drawing/2014/main" id="{77D2484B-AA63-F0EA-5A18-6E3EEACF718D}"/>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123" name="Freeform 71">
                  <a:extLst>
                    <a:ext uri="{FF2B5EF4-FFF2-40B4-BE49-F238E27FC236}">
                      <a16:creationId xmlns:a16="http://schemas.microsoft.com/office/drawing/2014/main" id="{C7DF2D81-0553-9F35-3D9D-6442EFE52198}"/>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124" name="Freeform 72">
                  <a:extLst>
                    <a:ext uri="{FF2B5EF4-FFF2-40B4-BE49-F238E27FC236}">
                      <a16:creationId xmlns:a16="http://schemas.microsoft.com/office/drawing/2014/main" id="{AC62A4A9-1B66-9F6A-87F8-7655ACD099A6}"/>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58" name="Freeform 73">
                  <a:extLst>
                    <a:ext uri="{FF2B5EF4-FFF2-40B4-BE49-F238E27FC236}">
                      <a16:creationId xmlns:a16="http://schemas.microsoft.com/office/drawing/2014/main" id="{D17476F6-0D85-4BCD-014C-20903C6337C7}"/>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59" name="Freeform 74">
                  <a:extLst>
                    <a:ext uri="{FF2B5EF4-FFF2-40B4-BE49-F238E27FC236}">
                      <a16:creationId xmlns:a16="http://schemas.microsoft.com/office/drawing/2014/main" id="{7DB45446-D5CF-35FD-3822-83853377B35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0" name="Freeform 105">
                  <a:extLst>
                    <a:ext uri="{FF2B5EF4-FFF2-40B4-BE49-F238E27FC236}">
                      <a16:creationId xmlns:a16="http://schemas.microsoft.com/office/drawing/2014/main" id="{030B2CE4-E39E-51B3-48D3-F3385236B585}"/>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1" name="Freeform 106">
                  <a:extLst>
                    <a:ext uri="{FF2B5EF4-FFF2-40B4-BE49-F238E27FC236}">
                      <a16:creationId xmlns:a16="http://schemas.microsoft.com/office/drawing/2014/main" id="{5A6EA767-D070-83AB-EA49-B01D92F3D40A}"/>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2" name="Freeform 107">
                  <a:extLst>
                    <a:ext uri="{FF2B5EF4-FFF2-40B4-BE49-F238E27FC236}">
                      <a16:creationId xmlns:a16="http://schemas.microsoft.com/office/drawing/2014/main" id="{D3E79877-4AFA-466A-C49F-3E3530D389C7}"/>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3" name="Freeform 108">
                  <a:extLst>
                    <a:ext uri="{FF2B5EF4-FFF2-40B4-BE49-F238E27FC236}">
                      <a16:creationId xmlns:a16="http://schemas.microsoft.com/office/drawing/2014/main" id="{93647647-22CA-2245-C71A-446FFB6741A6}"/>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4" name="Freeform 109">
                  <a:extLst>
                    <a:ext uri="{FF2B5EF4-FFF2-40B4-BE49-F238E27FC236}">
                      <a16:creationId xmlns:a16="http://schemas.microsoft.com/office/drawing/2014/main" id="{0B68A1F6-BCD0-30C0-09F1-8DF1E0B12369}"/>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5" name="Freeform 110">
                  <a:extLst>
                    <a:ext uri="{FF2B5EF4-FFF2-40B4-BE49-F238E27FC236}">
                      <a16:creationId xmlns:a16="http://schemas.microsoft.com/office/drawing/2014/main" id="{57F7B4C9-6C89-F1DE-796D-60D0BD00F4A2}"/>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6" name="Freeform 111">
                  <a:extLst>
                    <a:ext uri="{FF2B5EF4-FFF2-40B4-BE49-F238E27FC236}">
                      <a16:creationId xmlns:a16="http://schemas.microsoft.com/office/drawing/2014/main" id="{CC38900F-BD36-3E75-C281-EA760C84CF62}"/>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267" name="Freeform 112">
                  <a:extLst>
                    <a:ext uri="{FF2B5EF4-FFF2-40B4-BE49-F238E27FC236}">
                      <a16:creationId xmlns:a16="http://schemas.microsoft.com/office/drawing/2014/main" id="{9D5B23B8-8935-B0B7-AB1F-491A765FFFCB}"/>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cxnSp>
            <p:nvCxnSpPr>
              <p:cNvPr id="117" name="Straight Connector 116">
                <a:extLst>
                  <a:ext uri="{FF2B5EF4-FFF2-40B4-BE49-F238E27FC236}">
                    <a16:creationId xmlns:a16="http://schemas.microsoft.com/office/drawing/2014/main" id="{5CD48AEC-4006-C46F-80D3-5E6990053940}"/>
                  </a:ext>
                </a:extLst>
              </p:cNvPr>
              <p:cNvCxnSpPr>
                <a:cxnSpLocks/>
              </p:cNvCxnSpPr>
              <p:nvPr/>
            </p:nvCxnSpPr>
            <p:spPr>
              <a:xfrm>
                <a:off x="4325643" y="2187191"/>
                <a:ext cx="380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6D71CEB-E4EA-2F2B-AF94-15322A15D465}"/>
                  </a:ext>
                </a:extLst>
              </p:cNvPr>
              <p:cNvCxnSpPr>
                <a:cxnSpLocks/>
              </p:cNvCxnSpPr>
              <p:nvPr/>
            </p:nvCxnSpPr>
            <p:spPr>
              <a:xfrm>
                <a:off x="298896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Oval 85">
              <a:extLst>
                <a:ext uri="{FF2B5EF4-FFF2-40B4-BE49-F238E27FC236}">
                  <a16:creationId xmlns:a16="http://schemas.microsoft.com/office/drawing/2014/main" id="{67A6CBA5-EE7B-BFFF-54DD-83EFED5BD0B3}"/>
                </a:ext>
              </a:extLst>
            </p:cNvPr>
            <p:cNvSpPr/>
            <p:nvPr/>
          </p:nvSpPr>
          <p:spPr>
            <a:xfrm>
              <a:off x="7998909" y="3407033"/>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7" name="Straight Arrow Connector 86">
              <a:extLst>
                <a:ext uri="{FF2B5EF4-FFF2-40B4-BE49-F238E27FC236}">
                  <a16:creationId xmlns:a16="http://schemas.microsoft.com/office/drawing/2014/main" id="{F65E4CFE-07CA-6857-A7F5-AF08752EAAAC}"/>
                </a:ext>
              </a:extLst>
            </p:cNvPr>
            <p:cNvCxnSpPr/>
            <p:nvPr/>
          </p:nvCxnSpPr>
          <p:spPr>
            <a:xfrm>
              <a:off x="7833146" y="2299164"/>
              <a:ext cx="322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E03B6CF-D67A-F626-E519-B9EA88B6ECA2}"/>
                    </a:ext>
                  </a:extLst>
                </p:cNvPr>
                <p:cNvSpPr txBox="1"/>
                <p:nvPr/>
              </p:nvSpPr>
              <p:spPr>
                <a:xfrm>
                  <a:off x="7868839" y="2000497"/>
                  <a:ext cx="247051"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87" name="TextBox 86">
                  <a:extLst>
                    <a:ext uri="{FF2B5EF4-FFF2-40B4-BE49-F238E27FC236}">
                      <a16:creationId xmlns:a16="http://schemas.microsoft.com/office/drawing/2014/main" id="{818832F9-8E81-744F-8E5D-3AB0595DFE7B}"/>
                    </a:ext>
                  </a:extLst>
                </p:cNvPr>
                <p:cNvSpPr txBox="1">
                  <a:spLocks noRot="1" noChangeAspect="1" noMove="1" noResize="1" noEditPoints="1" noAdjustHandles="1" noChangeArrowheads="1" noChangeShapeType="1" noTextEdit="1"/>
                </p:cNvSpPr>
                <p:nvPr/>
              </p:nvSpPr>
              <p:spPr>
                <a:xfrm>
                  <a:off x="7868839" y="2000497"/>
                  <a:ext cx="247051" cy="300828"/>
                </a:xfrm>
                <a:prstGeom prst="rect">
                  <a:avLst/>
                </a:prstGeom>
                <a:blipFill>
                  <a:blip r:embed="rId9"/>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93658F17-8CEC-69BE-7741-A6E610470547}"/>
                </a:ext>
              </a:extLst>
            </p:cNvPr>
            <p:cNvCxnSpPr>
              <a:cxnSpLocks/>
            </p:cNvCxnSpPr>
            <p:nvPr/>
          </p:nvCxnSpPr>
          <p:spPr>
            <a:xfrm flipV="1">
              <a:off x="8055214" y="2567224"/>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159B6FB-7044-53FB-9186-63BB7DDF44A2}"/>
                    </a:ext>
                  </a:extLst>
                </p:cNvPr>
                <p:cNvSpPr txBox="1"/>
                <p:nvPr/>
              </p:nvSpPr>
              <p:spPr>
                <a:xfrm>
                  <a:off x="7782456" y="2802191"/>
                  <a:ext cx="291396"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89" name="TextBox 88">
                  <a:extLst>
                    <a:ext uri="{FF2B5EF4-FFF2-40B4-BE49-F238E27FC236}">
                      <a16:creationId xmlns:a16="http://schemas.microsoft.com/office/drawing/2014/main" id="{3B4BE837-CF55-4F48-94EB-6ED03BA32CBE}"/>
                    </a:ext>
                  </a:extLst>
                </p:cNvPr>
                <p:cNvSpPr txBox="1">
                  <a:spLocks noRot="1" noChangeAspect="1" noMove="1" noResize="1" noEditPoints="1" noAdjustHandles="1" noChangeArrowheads="1" noChangeShapeType="1" noTextEdit="1"/>
                </p:cNvSpPr>
                <p:nvPr/>
              </p:nvSpPr>
              <p:spPr>
                <a:xfrm>
                  <a:off x="7782456" y="2802191"/>
                  <a:ext cx="291396" cy="300828"/>
                </a:xfrm>
                <a:prstGeom prst="rect">
                  <a:avLst/>
                </a:prstGeom>
                <a:blipFill>
                  <a:blip r:embed="rId10"/>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CA8241D8-A32B-5D2B-7644-06E05945EE22}"/>
                </a:ext>
              </a:extLst>
            </p:cNvPr>
            <p:cNvCxnSpPr>
              <a:cxnSpLocks/>
            </p:cNvCxnSpPr>
            <p:nvPr/>
          </p:nvCxnSpPr>
          <p:spPr>
            <a:xfrm flipV="1">
              <a:off x="6431784" y="2578745"/>
              <a:ext cx="0" cy="757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1692301-3003-84B9-BF67-06D870D2C962}"/>
                    </a:ext>
                  </a:extLst>
                </p:cNvPr>
                <p:cNvSpPr txBox="1"/>
                <p:nvPr/>
              </p:nvSpPr>
              <p:spPr>
                <a:xfrm>
                  <a:off x="6150212" y="2813712"/>
                  <a:ext cx="292714"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91" name="TextBox 90">
                  <a:extLst>
                    <a:ext uri="{FF2B5EF4-FFF2-40B4-BE49-F238E27FC236}">
                      <a16:creationId xmlns:a16="http://schemas.microsoft.com/office/drawing/2014/main" id="{F2378C27-30B9-BE47-B2DE-117CB5595BA9}"/>
                    </a:ext>
                  </a:extLst>
                </p:cNvPr>
                <p:cNvSpPr txBox="1">
                  <a:spLocks noRot="1" noChangeAspect="1" noMove="1" noResize="1" noEditPoints="1" noAdjustHandles="1" noChangeArrowheads="1" noChangeShapeType="1" noTextEdit="1"/>
                </p:cNvSpPr>
                <p:nvPr/>
              </p:nvSpPr>
              <p:spPr>
                <a:xfrm>
                  <a:off x="6150212" y="2813712"/>
                  <a:ext cx="292714" cy="300828"/>
                </a:xfrm>
                <a:prstGeom prst="rect">
                  <a:avLst/>
                </a:prstGeom>
                <a:blipFill>
                  <a:blip r:embed="rId11"/>
                  <a:stretch>
                    <a:fillRect/>
                  </a:stretch>
                </a:blipFill>
              </p:spPr>
              <p:txBody>
                <a:bodyPr/>
                <a:lstStyle/>
                <a:p>
                  <a:r>
                    <a:rPr lang="en-US">
                      <a:noFill/>
                    </a:rPr>
                    <a:t> </a:t>
                  </a:r>
                </a:p>
              </p:txBody>
            </p:sp>
          </mc:Fallback>
        </mc:AlternateContent>
        <p:sp>
          <p:nvSpPr>
            <p:cNvPr id="93" name="Oval 92">
              <a:extLst>
                <a:ext uri="{FF2B5EF4-FFF2-40B4-BE49-F238E27FC236}">
                  <a16:creationId xmlns:a16="http://schemas.microsoft.com/office/drawing/2014/main" id="{A0FAB69C-7FA8-A46A-43FA-D726053F9158}"/>
                </a:ext>
              </a:extLst>
            </p:cNvPr>
            <p:cNvSpPr/>
            <p:nvPr/>
          </p:nvSpPr>
          <p:spPr>
            <a:xfrm>
              <a:off x="7998909" y="2402196"/>
              <a:ext cx="112365" cy="112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94" name="Straight Connector 93">
              <a:extLst>
                <a:ext uri="{FF2B5EF4-FFF2-40B4-BE49-F238E27FC236}">
                  <a16:creationId xmlns:a16="http://schemas.microsoft.com/office/drawing/2014/main" id="{EDC39226-05BA-9087-AF25-F9B8EB6557D2}"/>
                </a:ext>
              </a:extLst>
            </p:cNvPr>
            <p:cNvCxnSpPr>
              <a:cxnSpLocks/>
            </p:cNvCxnSpPr>
            <p:nvPr/>
          </p:nvCxnSpPr>
          <p:spPr>
            <a:xfrm>
              <a:off x="8098357" y="2457744"/>
              <a:ext cx="786558" cy="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0372DED-5162-5C6E-B936-A8E4FDEB65EE}"/>
                </a:ext>
              </a:extLst>
            </p:cNvPr>
            <p:cNvCxnSpPr>
              <a:cxnSpLocks/>
            </p:cNvCxnSpPr>
            <p:nvPr/>
          </p:nvCxnSpPr>
          <p:spPr>
            <a:xfrm>
              <a:off x="8112449" y="3460892"/>
              <a:ext cx="788230" cy="1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22E7A94-AE51-BABC-9611-32A47375DD7B}"/>
                    </a:ext>
                  </a:extLst>
                </p:cNvPr>
                <p:cNvSpPr txBox="1"/>
                <p:nvPr/>
              </p:nvSpPr>
              <p:spPr>
                <a:xfrm>
                  <a:off x="9078673" y="2848357"/>
                  <a:ext cx="244141"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𝐶</m:t>
                            </m:r>
                          </m:sub>
                        </m:sSub>
                      </m:oMath>
                    </m:oMathPara>
                  </a14:m>
                  <a:endParaRPr lang="en-US" sz="1600" dirty="0"/>
                </a:p>
              </p:txBody>
            </p:sp>
          </mc:Choice>
          <mc:Fallback xmlns="">
            <p:sp>
              <p:nvSpPr>
                <p:cNvPr id="95" name="TextBox 94">
                  <a:extLst>
                    <a:ext uri="{FF2B5EF4-FFF2-40B4-BE49-F238E27FC236}">
                      <a16:creationId xmlns:a16="http://schemas.microsoft.com/office/drawing/2014/main" id="{6037BBE2-8A02-C943-B6BB-33A65BF332B9}"/>
                    </a:ext>
                  </a:extLst>
                </p:cNvPr>
                <p:cNvSpPr txBox="1">
                  <a:spLocks noRot="1" noChangeAspect="1" noMove="1" noResize="1" noEditPoints="1" noAdjustHandles="1" noChangeArrowheads="1" noChangeShapeType="1" noTextEdit="1"/>
                </p:cNvSpPr>
                <p:nvPr/>
              </p:nvSpPr>
              <p:spPr>
                <a:xfrm>
                  <a:off x="9078673" y="2848357"/>
                  <a:ext cx="244141" cy="231406"/>
                </a:xfrm>
                <a:prstGeom prst="rect">
                  <a:avLst/>
                </a:prstGeom>
                <a:blipFill>
                  <a:blip r:embed="rId12"/>
                  <a:stretch>
                    <a:fillRect l="-14286" r="-3571" b="-12000"/>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AB8C22A5-8FC1-C2E3-8F12-8167DC8520BE}"/>
                </a:ext>
              </a:extLst>
            </p:cNvPr>
            <p:cNvCxnSpPr>
              <a:cxnSpLocks/>
            </p:cNvCxnSpPr>
            <p:nvPr/>
          </p:nvCxnSpPr>
          <p:spPr>
            <a:xfrm>
              <a:off x="8888519" y="3001636"/>
              <a:ext cx="0" cy="4656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297AC-C254-60B7-3104-D69E085E4723}"/>
                </a:ext>
              </a:extLst>
            </p:cNvPr>
            <p:cNvCxnSpPr>
              <a:cxnSpLocks/>
            </p:cNvCxnSpPr>
            <p:nvPr/>
          </p:nvCxnSpPr>
          <p:spPr>
            <a:xfrm>
              <a:off x="8884915" y="2444027"/>
              <a:ext cx="0" cy="468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E0B700D-92D7-55A0-9494-B6BA4E74DCC0}"/>
                    </a:ext>
                  </a:extLst>
                </p:cNvPr>
                <p:cNvSpPr txBox="1"/>
                <p:nvPr/>
              </p:nvSpPr>
              <p:spPr>
                <a:xfrm>
                  <a:off x="8517922" y="2855028"/>
                  <a:ext cx="162230" cy="231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oMath>
                    </m:oMathPara>
                  </a14:m>
                  <a:endParaRPr lang="en-US" sz="1600" dirty="0"/>
                </a:p>
              </p:txBody>
            </p:sp>
          </mc:Choice>
          <mc:Fallback xmlns="">
            <p:sp>
              <p:nvSpPr>
                <p:cNvPr id="98" name="TextBox 97">
                  <a:extLst>
                    <a:ext uri="{FF2B5EF4-FFF2-40B4-BE49-F238E27FC236}">
                      <a16:creationId xmlns:a16="http://schemas.microsoft.com/office/drawing/2014/main" id="{DDB55FDA-AA05-AF42-A3B7-AE08ECA48C0B}"/>
                    </a:ext>
                  </a:extLst>
                </p:cNvPr>
                <p:cNvSpPr txBox="1">
                  <a:spLocks noRot="1" noChangeAspect="1" noMove="1" noResize="1" noEditPoints="1" noAdjustHandles="1" noChangeArrowheads="1" noChangeShapeType="1" noTextEdit="1"/>
                </p:cNvSpPr>
                <p:nvPr/>
              </p:nvSpPr>
              <p:spPr>
                <a:xfrm>
                  <a:off x="8517922" y="2855028"/>
                  <a:ext cx="162230" cy="231406"/>
                </a:xfrm>
                <a:prstGeom prst="rect">
                  <a:avLst/>
                </a:prstGeom>
                <a:blipFill>
                  <a:blip r:embed="rId13"/>
                  <a:stretch>
                    <a:fillRect l="-26316" r="-21053" b="-8000"/>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BAC39B2C-05A5-A996-FF08-BBE403DDB12E}"/>
                </a:ext>
              </a:extLst>
            </p:cNvPr>
            <p:cNvGrpSpPr/>
            <p:nvPr/>
          </p:nvGrpSpPr>
          <p:grpSpPr>
            <a:xfrm rot="5400000">
              <a:off x="7946544" y="2883568"/>
              <a:ext cx="994479" cy="149545"/>
              <a:chOff x="3003836" y="1879829"/>
              <a:chExt cx="1596397" cy="315538"/>
            </a:xfrm>
          </p:grpSpPr>
          <p:grpSp>
            <p:nvGrpSpPr>
              <p:cNvPr id="104" name="Group 103">
                <a:extLst>
                  <a:ext uri="{FF2B5EF4-FFF2-40B4-BE49-F238E27FC236}">
                    <a16:creationId xmlns:a16="http://schemas.microsoft.com/office/drawing/2014/main" id="{CFB6FE7C-6F39-44BD-EB7A-D6E4FFD97EA0}"/>
                  </a:ext>
                </a:extLst>
              </p:cNvPr>
              <p:cNvGrpSpPr/>
              <p:nvPr/>
            </p:nvGrpSpPr>
            <p:grpSpPr>
              <a:xfrm>
                <a:off x="3347078" y="1879829"/>
                <a:ext cx="914400" cy="315538"/>
                <a:chOff x="3886200" y="2636088"/>
                <a:chExt cx="914400" cy="315538"/>
              </a:xfrm>
            </p:grpSpPr>
            <p:grpSp>
              <p:nvGrpSpPr>
                <p:cNvPr id="107" name="Group 106">
                  <a:extLst>
                    <a:ext uri="{FF2B5EF4-FFF2-40B4-BE49-F238E27FC236}">
                      <a16:creationId xmlns:a16="http://schemas.microsoft.com/office/drawing/2014/main" id="{83B6051C-3C3E-D567-5C2B-75522071C2EF}"/>
                    </a:ext>
                  </a:extLst>
                </p:cNvPr>
                <p:cNvGrpSpPr/>
                <p:nvPr/>
              </p:nvGrpSpPr>
              <p:grpSpPr>
                <a:xfrm>
                  <a:off x="3886200" y="2636088"/>
                  <a:ext cx="304800" cy="315538"/>
                  <a:chOff x="3886200" y="2667000"/>
                  <a:chExt cx="304800" cy="315538"/>
                </a:xfrm>
              </p:grpSpPr>
              <p:cxnSp>
                <p:nvCxnSpPr>
                  <p:cNvPr id="114" name="Straight Connector 113">
                    <a:extLst>
                      <a:ext uri="{FF2B5EF4-FFF2-40B4-BE49-F238E27FC236}">
                        <a16:creationId xmlns:a16="http://schemas.microsoft.com/office/drawing/2014/main" id="{97E874F6-CB9F-7BE9-1298-416A5E1CBE9F}"/>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8121832-8054-2640-DDAC-F3CD0CB1D32A}"/>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336A1672-EB90-8C29-AF4A-DA17F5AB2617}"/>
                    </a:ext>
                  </a:extLst>
                </p:cNvPr>
                <p:cNvGrpSpPr/>
                <p:nvPr/>
              </p:nvGrpSpPr>
              <p:grpSpPr>
                <a:xfrm>
                  <a:off x="4191000" y="2636088"/>
                  <a:ext cx="304800" cy="315538"/>
                  <a:chOff x="3886200" y="2667000"/>
                  <a:chExt cx="304800" cy="315538"/>
                </a:xfrm>
              </p:grpSpPr>
              <p:cxnSp>
                <p:nvCxnSpPr>
                  <p:cNvPr id="112" name="Straight Connector 111">
                    <a:extLst>
                      <a:ext uri="{FF2B5EF4-FFF2-40B4-BE49-F238E27FC236}">
                        <a16:creationId xmlns:a16="http://schemas.microsoft.com/office/drawing/2014/main" id="{AC586A03-E85D-12B2-2853-5D01C6DCBE50}"/>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194B82-7298-08A5-A2E1-D28F3458E949}"/>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9E32452F-AEDA-F3CA-1A4F-281CE05E561F}"/>
                    </a:ext>
                  </a:extLst>
                </p:cNvPr>
                <p:cNvGrpSpPr/>
                <p:nvPr/>
              </p:nvGrpSpPr>
              <p:grpSpPr>
                <a:xfrm>
                  <a:off x="4495800" y="2636088"/>
                  <a:ext cx="304800" cy="315538"/>
                  <a:chOff x="3886200" y="2667000"/>
                  <a:chExt cx="304800" cy="315538"/>
                </a:xfrm>
              </p:grpSpPr>
              <p:cxnSp>
                <p:nvCxnSpPr>
                  <p:cNvPr id="110" name="Straight Connector 109">
                    <a:extLst>
                      <a:ext uri="{FF2B5EF4-FFF2-40B4-BE49-F238E27FC236}">
                        <a16:creationId xmlns:a16="http://schemas.microsoft.com/office/drawing/2014/main" id="{A4A118C3-5382-F0AD-101A-36F47B597D6B}"/>
                      </a:ext>
                    </a:extLst>
                  </p:cNvPr>
                  <p:cNvCxnSpPr/>
                  <p:nvPr/>
                </p:nvCxnSpPr>
                <p:spPr>
                  <a:xfrm flipV="1">
                    <a:off x="3886200" y="2682456"/>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78331E6-2858-106B-B2C0-8DB297F0DD59}"/>
                      </a:ext>
                    </a:extLst>
                  </p:cNvPr>
                  <p:cNvCxnSpPr>
                    <a:cxnSpLocks/>
                  </p:cNvCxnSpPr>
                  <p:nvPr/>
                </p:nvCxnSpPr>
                <p:spPr>
                  <a:xfrm flipH="1" flipV="1">
                    <a:off x="4038600" y="2667000"/>
                    <a:ext cx="152400" cy="3000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196EC0DD-3AE8-673F-BEB2-F1912C97B4F7}"/>
                  </a:ext>
                </a:extLst>
              </p:cNvPr>
              <p:cNvCxnSpPr>
                <a:cxnSpLocks/>
              </p:cNvCxnSpPr>
              <p:nvPr/>
            </p:nvCxnSpPr>
            <p:spPr>
              <a:xfrm>
                <a:off x="3003836"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55BF87-D51C-B24C-8B92-FCD22549F5DE}"/>
                  </a:ext>
                </a:extLst>
              </p:cNvPr>
              <p:cNvCxnSpPr>
                <a:cxnSpLocks/>
              </p:cNvCxnSpPr>
              <p:nvPr/>
            </p:nvCxnSpPr>
            <p:spPr>
              <a:xfrm>
                <a:off x="4250641"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1BE355AF-5BE0-010D-5030-5006FB24074C}"/>
                </a:ext>
              </a:extLst>
            </p:cNvPr>
            <p:cNvGrpSpPr/>
            <p:nvPr/>
          </p:nvGrpSpPr>
          <p:grpSpPr>
            <a:xfrm>
              <a:off x="8667394" y="2912055"/>
              <a:ext cx="432141" cy="605733"/>
              <a:chOff x="9322645" y="3980939"/>
              <a:chExt cx="432141" cy="605733"/>
            </a:xfrm>
          </p:grpSpPr>
          <p:cxnSp>
            <p:nvCxnSpPr>
              <p:cNvPr id="102" name="Straight Connector 101">
                <a:extLst>
                  <a:ext uri="{FF2B5EF4-FFF2-40B4-BE49-F238E27FC236}">
                    <a16:creationId xmlns:a16="http://schemas.microsoft.com/office/drawing/2014/main" id="{3C8C7BD4-F532-8306-9040-4AC1174106A6}"/>
                  </a:ext>
                </a:extLst>
              </p:cNvPr>
              <p:cNvCxnSpPr>
                <a:cxnSpLocks/>
              </p:cNvCxnSpPr>
              <p:nvPr/>
            </p:nvCxnSpPr>
            <p:spPr>
              <a:xfrm flipH="1">
                <a:off x="9390166" y="3980939"/>
                <a:ext cx="2970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Arc 102">
                <a:extLst>
                  <a:ext uri="{FF2B5EF4-FFF2-40B4-BE49-F238E27FC236}">
                    <a16:creationId xmlns:a16="http://schemas.microsoft.com/office/drawing/2014/main" id="{36014A3C-AB8C-C807-81D6-C5C0CB17D749}"/>
                  </a:ext>
                </a:extLst>
              </p:cNvPr>
              <p:cNvSpPr/>
              <p:nvPr/>
            </p:nvSpPr>
            <p:spPr>
              <a:xfrm>
                <a:off x="9322645" y="4070521"/>
                <a:ext cx="432141" cy="516151"/>
              </a:xfrm>
              <a:prstGeom prst="arc">
                <a:avLst>
                  <a:gd name="adj1" fmla="val 14431447"/>
                  <a:gd name="adj2" fmla="val 1813314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grpSp>
      </p:grpSp>
      <p:grpSp>
        <p:nvGrpSpPr>
          <p:cNvPr id="279" name="Group 278">
            <a:extLst>
              <a:ext uri="{FF2B5EF4-FFF2-40B4-BE49-F238E27FC236}">
                <a16:creationId xmlns:a16="http://schemas.microsoft.com/office/drawing/2014/main" id="{66BBDA43-4C9E-71C4-D6A7-7FD1D639C7BA}"/>
              </a:ext>
            </a:extLst>
          </p:cNvPr>
          <p:cNvGrpSpPr/>
          <p:nvPr/>
        </p:nvGrpSpPr>
        <p:grpSpPr>
          <a:xfrm>
            <a:off x="1466033" y="3697907"/>
            <a:ext cx="2670933" cy="1798641"/>
            <a:chOff x="9764482" y="686373"/>
            <a:chExt cx="1894509" cy="1352330"/>
          </a:xfrm>
        </p:grpSpPr>
        <p:grpSp>
          <p:nvGrpSpPr>
            <p:cNvPr id="280" name="Group 279">
              <a:extLst>
                <a:ext uri="{FF2B5EF4-FFF2-40B4-BE49-F238E27FC236}">
                  <a16:creationId xmlns:a16="http://schemas.microsoft.com/office/drawing/2014/main" id="{03196851-CBA3-6C34-3AB8-1A0AE9712549}"/>
                </a:ext>
              </a:extLst>
            </p:cNvPr>
            <p:cNvGrpSpPr/>
            <p:nvPr/>
          </p:nvGrpSpPr>
          <p:grpSpPr>
            <a:xfrm>
              <a:off x="9764482" y="686373"/>
              <a:ext cx="1894509" cy="1352330"/>
              <a:chOff x="9764482" y="132829"/>
              <a:chExt cx="1894509" cy="1352330"/>
            </a:xfrm>
          </p:grpSpPr>
          <p:cxnSp>
            <p:nvCxnSpPr>
              <p:cNvPr id="285" name="Straight Connector 284">
                <a:extLst>
                  <a:ext uri="{FF2B5EF4-FFF2-40B4-BE49-F238E27FC236}">
                    <a16:creationId xmlns:a16="http://schemas.microsoft.com/office/drawing/2014/main" id="{3187AB2C-9D0D-B921-FE2F-D5B238150B8A}"/>
                  </a:ext>
                </a:extLst>
              </p:cNvPr>
              <p:cNvCxnSpPr>
                <a:cxnSpLocks/>
              </p:cNvCxnSpPr>
              <p:nvPr/>
            </p:nvCxnSpPr>
            <p:spPr>
              <a:xfrm>
                <a:off x="9769803" y="985553"/>
                <a:ext cx="1057579" cy="4996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023A80BC-F2BF-CBEA-7A60-415E9DC1C4FE}"/>
                  </a:ext>
                </a:extLst>
              </p:cNvPr>
              <p:cNvCxnSpPr>
                <a:cxnSpLocks/>
              </p:cNvCxnSpPr>
              <p:nvPr/>
            </p:nvCxnSpPr>
            <p:spPr>
              <a:xfrm rot="5400000">
                <a:off x="10500816" y="576566"/>
                <a:ext cx="1235159" cy="58202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5341AB34-8158-DCB3-36F5-449FF7C46FBF}"/>
                  </a:ext>
                </a:extLst>
              </p:cNvPr>
              <p:cNvCxnSpPr>
                <a:cxnSpLocks/>
              </p:cNvCxnSpPr>
              <p:nvPr/>
            </p:nvCxnSpPr>
            <p:spPr>
              <a:xfrm>
                <a:off x="9766392" y="985553"/>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55AE9F01-C472-EC97-E400-C9226719CCFE}"/>
                      </a:ext>
                    </a:extLst>
                  </p:cNvPr>
                  <p:cNvSpPr txBox="1"/>
                  <p:nvPr/>
                </p:nvSpPr>
                <p:spPr>
                  <a:xfrm>
                    <a:off x="10737425" y="979305"/>
                    <a:ext cx="291396"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54" name="TextBox 153">
                    <a:extLst>
                      <a:ext uri="{FF2B5EF4-FFF2-40B4-BE49-F238E27FC236}">
                        <a16:creationId xmlns:a16="http://schemas.microsoft.com/office/drawing/2014/main" id="{2CB71924-86C8-0940-8880-BF90BD926E4E}"/>
                      </a:ext>
                    </a:extLst>
                  </p:cNvPr>
                  <p:cNvSpPr txBox="1">
                    <a:spLocks noRot="1" noChangeAspect="1" noMove="1" noResize="1" noEditPoints="1" noAdjustHandles="1" noChangeArrowheads="1" noChangeShapeType="1" noTextEdit="1"/>
                  </p:cNvSpPr>
                  <p:nvPr/>
                </p:nvSpPr>
                <p:spPr>
                  <a:xfrm>
                    <a:off x="10737425" y="979305"/>
                    <a:ext cx="291396" cy="300828"/>
                  </a:xfrm>
                  <a:prstGeom prst="rect">
                    <a:avLst/>
                  </a:prstGeom>
                  <a:blipFill>
                    <a:blip r:embed="rId14"/>
                    <a:stretch>
                      <a:fillRect/>
                    </a:stretch>
                  </a:blipFill>
                </p:spPr>
                <p:txBody>
                  <a:bodyPr/>
                  <a:lstStyle/>
                  <a:p>
                    <a:r>
                      <a:rPr lang="en-US">
                        <a:noFill/>
                      </a:rPr>
                      <a:t> </a:t>
                    </a:r>
                  </a:p>
                </p:txBody>
              </p:sp>
            </mc:Fallback>
          </mc:AlternateContent>
          <p:cxnSp>
            <p:nvCxnSpPr>
              <p:cNvPr id="289" name="Straight Arrow Connector 288">
                <a:extLst>
                  <a:ext uri="{FF2B5EF4-FFF2-40B4-BE49-F238E27FC236}">
                    <a16:creationId xmlns:a16="http://schemas.microsoft.com/office/drawing/2014/main" id="{CF825CA9-9F61-E428-48E2-FAB81A854426}"/>
                  </a:ext>
                </a:extLst>
              </p:cNvPr>
              <p:cNvCxnSpPr>
                <a:cxnSpLocks/>
              </p:cNvCxnSpPr>
              <p:nvPr/>
            </p:nvCxnSpPr>
            <p:spPr>
              <a:xfrm flipV="1">
                <a:off x="9764482" y="250000"/>
                <a:ext cx="1644927" cy="734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E54FCD16-E227-98FF-0228-BF8D25692DC3}"/>
                      </a:ext>
                    </a:extLst>
                  </p:cNvPr>
                  <p:cNvSpPr txBox="1"/>
                  <p:nvPr/>
                </p:nvSpPr>
                <p:spPr>
                  <a:xfrm>
                    <a:off x="10892546" y="132829"/>
                    <a:ext cx="292714"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56" name="TextBox 155">
                    <a:extLst>
                      <a:ext uri="{FF2B5EF4-FFF2-40B4-BE49-F238E27FC236}">
                        <a16:creationId xmlns:a16="http://schemas.microsoft.com/office/drawing/2014/main" id="{80FFDC84-A0D5-E54E-8E8D-538B2517063C}"/>
                      </a:ext>
                    </a:extLst>
                  </p:cNvPr>
                  <p:cNvSpPr txBox="1">
                    <a:spLocks noRot="1" noChangeAspect="1" noMove="1" noResize="1" noEditPoints="1" noAdjustHandles="1" noChangeArrowheads="1" noChangeShapeType="1" noTextEdit="1"/>
                  </p:cNvSpPr>
                  <p:nvPr/>
                </p:nvSpPr>
                <p:spPr>
                  <a:xfrm>
                    <a:off x="10892546" y="132829"/>
                    <a:ext cx="292714" cy="300828"/>
                  </a:xfrm>
                  <a:prstGeom prst="rect">
                    <a:avLst/>
                  </a:prstGeom>
                  <a:blipFill>
                    <a:blip r:embed="rId15"/>
                    <a:stretch>
                      <a:fillRect/>
                    </a:stretch>
                  </a:blipFill>
                </p:spPr>
                <p:txBody>
                  <a:bodyPr/>
                  <a:lstStyle/>
                  <a:p>
                    <a:r>
                      <a:rPr lang="en-US">
                        <a:noFill/>
                      </a:rPr>
                      <a:t> </a:t>
                    </a:r>
                  </a:p>
                </p:txBody>
              </p:sp>
            </mc:Fallback>
          </mc:AlternateContent>
          <p:cxnSp>
            <p:nvCxnSpPr>
              <p:cNvPr id="291" name="Straight Arrow Connector 290">
                <a:extLst>
                  <a:ext uri="{FF2B5EF4-FFF2-40B4-BE49-F238E27FC236}">
                    <a16:creationId xmlns:a16="http://schemas.microsoft.com/office/drawing/2014/main" id="{1F608E91-F9B0-7CAA-72BA-CDC8B936B45F}"/>
                  </a:ext>
                </a:extLst>
              </p:cNvPr>
              <p:cNvCxnSpPr>
                <a:cxnSpLocks/>
              </p:cNvCxnSpPr>
              <p:nvPr/>
            </p:nvCxnSpPr>
            <p:spPr>
              <a:xfrm>
                <a:off x="9764482" y="986800"/>
                <a:ext cx="635506" cy="2912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6348A94C-AF2E-C93E-7989-251164C66AFA}"/>
                      </a:ext>
                    </a:extLst>
                  </p:cNvPr>
                  <p:cNvSpPr txBox="1"/>
                  <p:nvPr/>
                </p:nvSpPr>
                <p:spPr>
                  <a:xfrm>
                    <a:off x="9792553" y="1078850"/>
                    <a:ext cx="247051"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58" name="TextBox 157">
                    <a:extLst>
                      <a:ext uri="{FF2B5EF4-FFF2-40B4-BE49-F238E27FC236}">
                        <a16:creationId xmlns:a16="http://schemas.microsoft.com/office/drawing/2014/main" id="{4E1CCFC1-8C3F-A34B-8F3D-C406B548471E}"/>
                      </a:ext>
                    </a:extLst>
                  </p:cNvPr>
                  <p:cNvSpPr txBox="1">
                    <a:spLocks noRot="1" noChangeAspect="1" noMove="1" noResize="1" noEditPoints="1" noAdjustHandles="1" noChangeArrowheads="1" noChangeShapeType="1" noTextEdit="1"/>
                  </p:cNvSpPr>
                  <p:nvPr/>
                </p:nvSpPr>
                <p:spPr>
                  <a:xfrm>
                    <a:off x="9792553" y="1078850"/>
                    <a:ext cx="247051" cy="300828"/>
                  </a:xfrm>
                  <a:prstGeom prst="rect">
                    <a:avLst/>
                  </a:prstGeom>
                  <a:blipFill>
                    <a:blip r:embed="rId16"/>
                    <a:stretch>
                      <a:fillRect/>
                    </a:stretch>
                  </a:blipFill>
                </p:spPr>
                <p:txBody>
                  <a:bodyPr/>
                  <a:lstStyle/>
                  <a:p>
                    <a:r>
                      <a:rPr lang="en-US">
                        <a:noFill/>
                      </a:rPr>
                      <a:t> </a:t>
                    </a:r>
                  </a:p>
                </p:txBody>
              </p:sp>
            </mc:Fallback>
          </mc:AlternateContent>
          <p:cxnSp>
            <p:nvCxnSpPr>
              <p:cNvPr id="293" name="Straight Arrow Connector 292">
                <a:extLst>
                  <a:ext uri="{FF2B5EF4-FFF2-40B4-BE49-F238E27FC236}">
                    <a16:creationId xmlns:a16="http://schemas.microsoft.com/office/drawing/2014/main" id="{A63709B5-A004-2DDC-FDAF-0A6C2A4AAF95}"/>
                  </a:ext>
                </a:extLst>
              </p:cNvPr>
              <p:cNvCxnSpPr>
                <a:cxnSpLocks/>
              </p:cNvCxnSpPr>
              <p:nvPr/>
            </p:nvCxnSpPr>
            <p:spPr>
              <a:xfrm flipV="1">
                <a:off x="11063564" y="241720"/>
                <a:ext cx="345845" cy="74403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DB2B311F-DA5B-9103-CC87-A426D3111FB0}"/>
                      </a:ext>
                    </a:extLst>
                  </p:cNvPr>
                  <p:cNvSpPr txBox="1"/>
                  <p:nvPr/>
                </p:nvSpPr>
                <p:spPr>
                  <a:xfrm>
                    <a:off x="11154928" y="498243"/>
                    <a:ext cx="504063"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60" name="TextBox 159">
                    <a:extLst>
                      <a:ext uri="{FF2B5EF4-FFF2-40B4-BE49-F238E27FC236}">
                        <a16:creationId xmlns:a16="http://schemas.microsoft.com/office/drawing/2014/main" id="{E1D2D588-C156-1C4F-87F3-F32B46645281}"/>
                      </a:ext>
                    </a:extLst>
                  </p:cNvPr>
                  <p:cNvSpPr txBox="1">
                    <a:spLocks noRot="1" noChangeAspect="1" noMove="1" noResize="1" noEditPoints="1" noAdjustHandles="1" noChangeArrowheads="1" noChangeShapeType="1" noTextEdit="1"/>
                  </p:cNvSpPr>
                  <p:nvPr/>
                </p:nvSpPr>
                <p:spPr>
                  <a:xfrm>
                    <a:off x="11154928" y="498243"/>
                    <a:ext cx="504063" cy="300828"/>
                  </a:xfrm>
                  <a:prstGeom prst="rect">
                    <a:avLst/>
                  </a:prstGeom>
                  <a:blipFill>
                    <a:blip r:embed="rId17"/>
                    <a:stretch>
                      <a:fillRect b="-12500"/>
                    </a:stretch>
                  </a:blipFill>
                </p:spPr>
                <p:txBody>
                  <a:bodyPr/>
                  <a:lstStyle/>
                  <a:p>
                    <a:r>
                      <a:rPr lang="en-US">
                        <a:noFill/>
                      </a:rPr>
                      <a:t> </a:t>
                    </a:r>
                  </a:p>
                </p:txBody>
              </p:sp>
            </mc:Fallback>
          </mc:AlternateContent>
          <p:sp>
            <p:nvSpPr>
              <p:cNvPr id="295" name="Half Frame 294">
                <a:extLst>
                  <a:ext uri="{FF2B5EF4-FFF2-40B4-BE49-F238E27FC236}">
                    <a16:creationId xmlns:a16="http://schemas.microsoft.com/office/drawing/2014/main" id="{E899B584-20AE-289D-DCD3-FCE46F9F94D5}"/>
                  </a:ext>
                </a:extLst>
              </p:cNvPr>
              <p:cNvSpPr/>
              <p:nvPr/>
            </p:nvSpPr>
            <p:spPr>
              <a:xfrm rot="1585382">
                <a:off x="10713840" y="1322951"/>
                <a:ext cx="148072" cy="138268"/>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
          <p:nvSpPr>
            <p:cNvPr id="281" name="Arc 280">
              <a:extLst>
                <a:ext uri="{FF2B5EF4-FFF2-40B4-BE49-F238E27FC236}">
                  <a16:creationId xmlns:a16="http://schemas.microsoft.com/office/drawing/2014/main" id="{BD88614C-B57D-4CB2-ACFD-DAE368DB428B}"/>
                </a:ext>
              </a:extLst>
            </p:cNvPr>
            <p:cNvSpPr>
              <a:spLocks noChangeAspect="1"/>
            </p:cNvSpPr>
            <p:nvPr/>
          </p:nvSpPr>
          <p:spPr>
            <a:xfrm>
              <a:off x="9777544" y="1263833"/>
              <a:ext cx="548640" cy="548640"/>
            </a:xfrm>
            <a:prstGeom prst="arc">
              <a:avLst>
                <a:gd name="adj1" fmla="val 18841734"/>
                <a:gd name="adj2" fmla="val 21525307"/>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282" name="Arc 281">
              <a:extLst>
                <a:ext uri="{FF2B5EF4-FFF2-40B4-BE49-F238E27FC236}">
                  <a16:creationId xmlns:a16="http://schemas.microsoft.com/office/drawing/2014/main" id="{12EB81EF-4461-81AD-AD9C-C36C905C6037}"/>
                </a:ext>
              </a:extLst>
            </p:cNvPr>
            <p:cNvSpPr>
              <a:spLocks noChangeAspect="1"/>
            </p:cNvSpPr>
            <p:nvPr/>
          </p:nvSpPr>
          <p:spPr>
            <a:xfrm flipV="1">
              <a:off x="9777544" y="1263833"/>
              <a:ext cx="548640" cy="548640"/>
            </a:xfrm>
            <a:prstGeom prst="arc">
              <a:avLst>
                <a:gd name="adj1" fmla="val 18637424"/>
                <a:gd name="adj2" fmla="val 21525307"/>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6422DC34-9009-EDCE-E03C-F919A09BB2F8}"/>
                    </a:ext>
                  </a:extLst>
                </p:cNvPr>
                <p:cNvSpPr txBox="1"/>
                <p:nvPr/>
              </p:nvSpPr>
              <p:spPr>
                <a:xfrm>
                  <a:off x="10257609" y="1263833"/>
                  <a:ext cx="248098" cy="2545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2800" dirty="0"/>
                </a:p>
              </p:txBody>
            </p:sp>
          </mc:Choice>
          <mc:Fallback xmlns="">
            <p:sp>
              <p:nvSpPr>
                <p:cNvPr id="149" name="TextBox 148">
                  <a:extLst>
                    <a:ext uri="{FF2B5EF4-FFF2-40B4-BE49-F238E27FC236}">
                      <a16:creationId xmlns:a16="http://schemas.microsoft.com/office/drawing/2014/main" id="{FC9F6608-2BB0-2F47-B67E-5CA342F118BE}"/>
                    </a:ext>
                  </a:extLst>
                </p:cNvPr>
                <p:cNvSpPr txBox="1">
                  <a:spLocks noRot="1" noChangeAspect="1" noMove="1" noResize="1" noEditPoints="1" noAdjustHandles="1" noChangeArrowheads="1" noChangeShapeType="1" noTextEdit="1"/>
                </p:cNvSpPr>
                <p:nvPr/>
              </p:nvSpPr>
              <p:spPr>
                <a:xfrm>
                  <a:off x="10257609" y="1263833"/>
                  <a:ext cx="248098" cy="25454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5D43ACB8-565C-7627-D194-F8CF18734560}"/>
                    </a:ext>
                  </a:extLst>
                </p:cNvPr>
                <p:cNvSpPr txBox="1"/>
                <p:nvPr/>
              </p:nvSpPr>
              <p:spPr>
                <a:xfrm>
                  <a:off x="10252690" y="1542915"/>
                  <a:ext cx="250098" cy="2545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150" name="TextBox 149">
                  <a:extLst>
                    <a:ext uri="{FF2B5EF4-FFF2-40B4-BE49-F238E27FC236}">
                      <a16:creationId xmlns:a16="http://schemas.microsoft.com/office/drawing/2014/main" id="{A4DDE223-22C9-C14C-92D7-C7FC63CBB475}"/>
                    </a:ext>
                  </a:extLst>
                </p:cNvPr>
                <p:cNvSpPr txBox="1">
                  <a:spLocks noRot="1" noChangeAspect="1" noMove="1" noResize="1" noEditPoints="1" noAdjustHandles="1" noChangeArrowheads="1" noChangeShapeType="1" noTextEdit="1"/>
                </p:cNvSpPr>
                <p:nvPr/>
              </p:nvSpPr>
              <p:spPr>
                <a:xfrm>
                  <a:off x="10252690" y="1542915"/>
                  <a:ext cx="250098" cy="254546"/>
                </a:xfrm>
                <a:prstGeom prst="rect">
                  <a:avLst/>
                </a:prstGeom>
                <a:blipFill>
                  <a:blip r:embed="rId19"/>
                  <a:stretch>
                    <a:fillRect/>
                  </a:stretch>
                </a:blipFill>
              </p:spPr>
              <p:txBody>
                <a:bodyPr/>
                <a:lstStyle/>
                <a:p>
                  <a:r>
                    <a:rPr lang="en-US">
                      <a:noFill/>
                    </a:rPr>
                    <a:t> </a:t>
                  </a:r>
                </a:p>
              </p:txBody>
            </p:sp>
          </mc:Fallback>
        </mc:AlternateContent>
      </p:grpSp>
      <p:grpSp>
        <p:nvGrpSpPr>
          <p:cNvPr id="296" name="Group 295">
            <a:extLst>
              <a:ext uri="{FF2B5EF4-FFF2-40B4-BE49-F238E27FC236}">
                <a16:creationId xmlns:a16="http://schemas.microsoft.com/office/drawing/2014/main" id="{3ACDEF8E-9F60-E555-1A3A-A830531625EC}"/>
              </a:ext>
            </a:extLst>
          </p:cNvPr>
          <p:cNvGrpSpPr/>
          <p:nvPr/>
        </p:nvGrpSpPr>
        <p:grpSpPr>
          <a:xfrm>
            <a:off x="7695948" y="3564222"/>
            <a:ext cx="3721292" cy="2376950"/>
            <a:chOff x="9757768" y="2764261"/>
            <a:chExt cx="1736830" cy="1114195"/>
          </a:xfrm>
        </p:grpSpPr>
        <p:grpSp>
          <p:nvGrpSpPr>
            <p:cNvPr id="297" name="Group 296">
              <a:extLst>
                <a:ext uri="{FF2B5EF4-FFF2-40B4-BE49-F238E27FC236}">
                  <a16:creationId xmlns:a16="http://schemas.microsoft.com/office/drawing/2014/main" id="{DF748EFD-C235-7EDD-8441-AFC31E1E7CA8}"/>
                </a:ext>
              </a:extLst>
            </p:cNvPr>
            <p:cNvGrpSpPr/>
            <p:nvPr/>
          </p:nvGrpSpPr>
          <p:grpSpPr>
            <a:xfrm>
              <a:off x="9762394" y="2764261"/>
              <a:ext cx="1732204" cy="973148"/>
              <a:chOff x="9762394" y="2341224"/>
              <a:chExt cx="1732204" cy="973148"/>
            </a:xfrm>
          </p:grpSpPr>
          <p:cxnSp>
            <p:nvCxnSpPr>
              <p:cNvPr id="302" name="Straight Connector 301">
                <a:extLst>
                  <a:ext uri="{FF2B5EF4-FFF2-40B4-BE49-F238E27FC236}">
                    <a16:creationId xmlns:a16="http://schemas.microsoft.com/office/drawing/2014/main" id="{7B9083AE-8710-6B0D-CA17-4D2A5755977A}"/>
                  </a:ext>
                </a:extLst>
              </p:cNvPr>
              <p:cNvCxnSpPr>
                <a:cxnSpLocks/>
              </p:cNvCxnSpPr>
              <p:nvPr/>
            </p:nvCxnSpPr>
            <p:spPr>
              <a:xfrm flipV="1">
                <a:off x="9769803" y="2743200"/>
                <a:ext cx="1229432" cy="2830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8213FB08-F4AB-F5ED-EA7E-29856E9794D2}"/>
                  </a:ext>
                </a:extLst>
              </p:cNvPr>
              <p:cNvCxnSpPr>
                <a:cxnSpLocks/>
              </p:cNvCxnSpPr>
              <p:nvPr/>
            </p:nvCxnSpPr>
            <p:spPr>
              <a:xfrm>
                <a:off x="9764304" y="3019792"/>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4" name="TextBox 303">
                    <a:extLst>
                      <a:ext uri="{FF2B5EF4-FFF2-40B4-BE49-F238E27FC236}">
                        <a16:creationId xmlns:a16="http://schemas.microsoft.com/office/drawing/2014/main" id="{8A8CE5FD-AD5A-DE77-ABCD-74F59E7D1B60}"/>
                      </a:ext>
                    </a:extLst>
                  </p:cNvPr>
                  <p:cNvSpPr txBox="1"/>
                  <p:nvPr/>
                </p:nvSpPr>
                <p:spPr>
                  <a:xfrm>
                    <a:off x="10735337" y="3013544"/>
                    <a:ext cx="291396"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70" name="TextBox 169">
                    <a:extLst>
                      <a:ext uri="{FF2B5EF4-FFF2-40B4-BE49-F238E27FC236}">
                        <a16:creationId xmlns:a16="http://schemas.microsoft.com/office/drawing/2014/main" id="{87042017-CCAF-6140-9045-28CF0CCFD320}"/>
                      </a:ext>
                    </a:extLst>
                  </p:cNvPr>
                  <p:cNvSpPr txBox="1">
                    <a:spLocks noRot="1" noChangeAspect="1" noMove="1" noResize="1" noEditPoints="1" noAdjustHandles="1" noChangeArrowheads="1" noChangeShapeType="1" noTextEdit="1"/>
                  </p:cNvSpPr>
                  <p:nvPr/>
                </p:nvSpPr>
                <p:spPr>
                  <a:xfrm>
                    <a:off x="10735337" y="3013544"/>
                    <a:ext cx="291396" cy="300828"/>
                  </a:xfrm>
                  <a:prstGeom prst="rect">
                    <a:avLst/>
                  </a:prstGeom>
                  <a:blipFill>
                    <a:blip r:embed="rId20"/>
                    <a:stretch>
                      <a:fillRect/>
                    </a:stretch>
                  </a:blipFill>
                </p:spPr>
                <p:txBody>
                  <a:bodyPr/>
                  <a:lstStyle/>
                  <a:p>
                    <a:r>
                      <a:rPr lang="en-US">
                        <a:noFill/>
                      </a:rPr>
                      <a:t> </a:t>
                    </a:r>
                  </a:p>
                </p:txBody>
              </p:sp>
            </mc:Fallback>
          </mc:AlternateContent>
          <p:cxnSp>
            <p:nvCxnSpPr>
              <p:cNvPr id="305" name="Straight Arrow Connector 304">
                <a:extLst>
                  <a:ext uri="{FF2B5EF4-FFF2-40B4-BE49-F238E27FC236}">
                    <a16:creationId xmlns:a16="http://schemas.microsoft.com/office/drawing/2014/main" id="{996C9DB9-B4FE-ED2A-ED21-44DF25EB2A09}"/>
                  </a:ext>
                </a:extLst>
              </p:cNvPr>
              <p:cNvCxnSpPr>
                <a:cxnSpLocks/>
              </p:cNvCxnSpPr>
              <p:nvPr/>
            </p:nvCxnSpPr>
            <p:spPr>
              <a:xfrm flipV="1">
                <a:off x="9762394" y="2518461"/>
                <a:ext cx="1185618" cy="500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02A766F3-B8FC-02AB-A4DD-DFED9D1146E5}"/>
                      </a:ext>
                    </a:extLst>
                  </p:cNvPr>
                  <p:cNvSpPr txBox="1"/>
                  <p:nvPr/>
                </p:nvSpPr>
                <p:spPr>
                  <a:xfrm>
                    <a:off x="10555814" y="2341224"/>
                    <a:ext cx="292714"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72" name="TextBox 171">
                    <a:extLst>
                      <a:ext uri="{FF2B5EF4-FFF2-40B4-BE49-F238E27FC236}">
                        <a16:creationId xmlns:a16="http://schemas.microsoft.com/office/drawing/2014/main" id="{67129A1B-D567-714A-BD60-EC8814487E05}"/>
                      </a:ext>
                    </a:extLst>
                  </p:cNvPr>
                  <p:cNvSpPr txBox="1">
                    <a:spLocks noRot="1" noChangeAspect="1" noMove="1" noResize="1" noEditPoints="1" noAdjustHandles="1" noChangeArrowheads="1" noChangeShapeType="1" noTextEdit="1"/>
                  </p:cNvSpPr>
                  <p:nvPr/>
                </p:nvSpPr>
                <p:spPr>
                  <a:xfrm>
                    <a:off x="10555814" y="2341224"/>
                    <a:ext cx="292714" cy="300828"/>
                  </a:xfrm>
                  <a:prstGeom prst="rect">
                    <a:avLst/>
                  </a:prstGeom>
                  <a:blipFill>
                    <a:blip r:embed="rId21"/>
                    <a:stretch>
                      <a:fillRect/>
                    </a:stretch>
                  </a:blipFill>
                </p:spPr>
                <p:txBody>
                  <a:bodyPr/>
                  <a:lstStyle/>
                  <a:p>
                    <a:r>
                      <a:rPr lang="en-US">
                        <a:noFill/>
                      </a:rPr>
                      <a:t> </a:t>
                    </a:r>
                  </a:p>
                </p:txBody>
              </p:sp>
            </mc:Fallback>
          </mc:AlternateContent>
          <p:cxnSp>
            <p:nvCxnSpPr>
              <p:cNvPr id="307" name="Straight Arrow Connector 306">
                <a:extLst>
                  <a:ext uri="{FF2B5EF4-FFF2-40B4-BE49-F238E27FC236}">
                    <a16:creationId xmlns:a16="http://schemas.microsoft.com/office/drawing/2014/main" id="{01B4CC9E-6AA1-ACD4-D329-46E7280BB95C}"/>
                  </a:ext>
                </a:extLst>
              </p:cNvPr>
              <p:cNvCxnSpPr>
                <a:cxnSpLocks/>
              </p:cNvCxnSpPr>
              <p:nvPr/>
            </p:nvCxnSpPr>
            <p:spPr>
              <a:xfrm rot="19391605">
                <a:off x="9787035" y="2799374"/>
                <a:ext cx="635506" cy="2912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8" name="TextBox 307">
                    <a:extLst>
                      <a:ext uri="{FF2B5EF4-FFF2-40B4-BE49-F238E27FC236}">
                        <a16:creationId xmlns:a16="http://schemas.microsoft.com/office/drawing/2014/main" id="{56E3FDBE-4128-CB15-AC6A-277C196ECB80}"/>
                      </a:ext>
                    </a:extLst>
                  </p:cNvPr>
                  <p:cNvSpPr txBox="1"/>
                  <p:nvPr/>
                </p:nvSpPr>
                <p:spPr>
                  <a:xfrm>
                    <a:off x="9902977" y="3005963"/>
                    <a:ext cx="247051"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74" name="TextBox 173">
                    <a:extLst>
                      <a:ext uri="{FF2B5EF4-FFF2-40B4-BE49-F238E27FC236}">
                        <a16:creationId xmlns:a16="http://schemas.microsoft.com/office/drawing/2014/main" id="{175C6DF2-09EE-D748-809F-8527A0B2C204}"/>
                      </a:ext>
                    </a:extLst>
                  </p:cNvPr>
                  <p:cNvSpPr txBox="1">
                    <a:spLocks noRot="1" noChangeAspect="1" noMove="1" noResize="1" noEditPoints="1" noAdjustHandles="1" noChangeArrowheads="1" noChangeShapeType="1" noTextEdit="1"/>
                  </p:cNvSpPr>
                  <p:nvPr/>
                </p:nvSpPr>
                <p:spPr>
                  <a:xfrm>
                    <a:off x="9902977" y="3005963"/>
                    <a:ext cx="247051" cy="300828"/>
                  </a:xfrm>
                  <a:prstGeom prst="rect">
                    <a:avLst/>
                  </a:prstGeom>
                  <a:blipFill>
                    <a:blip r:embed="rId22"/>
                    <a:stretch>
                      <a:fillRect/>
                    </a:stretch>
                  </a:blipFill>
                </p:spPr>
                <p:txBody>
                  <a:bodyPr/>
                  <a:lstStyle/>
                  <a:p>
                    <a:r>
                      <a:rPr lang="en-US">
                        <a:noFill/>
                      </a:rPr>
                      <a:t> </a:t>
                    </a:r>
                  </a:p>
                </p:txBody>
              </p:sp>
            </mc:Fallback>
          </mc:AlternateContent>
          <p:cxnSp>
            <p:nvCxnSpPr>
              <p:cNvPr id="309" name="Straight Arrow Connector 308">
                <a:extLst>
                  <a:ext uri="{FF2B5EF4-FFF2-40B4-BE49-F238E27FC236}">
                    <a16:creationId xmlns:a16="http://schemas.microsoft.com/office/drawing/2014/main" id="{7ABDFA9C-473B-E8C0-898F-D0A0E24C30EB}"/>
                  </a:ext>
                </a:extLst>
              </p:cNvPr>
              <p:cNvCxnSpPr>
                <a:cxnSpLocks/>
              </p:cNvCxnSpPr>
              <p:nvPr/>
            </p:nvCxnSpPr>
            <p:spPr>
              <a:xfrm flipH="1" flipV="1">
                <a:off x="10948012" y="2506355"/>
                <a:ext cx="113464" cy="5136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177938FF-EB76-4B79-788E-9F24DA0550C3}"/>
                      </a:ext>
                    </a:extLst>
                  </p:cNvPr>
                  <p:cNvSpPr txBox="1"/>
                  <p:nvPr/>
                </p:nvSpPr>
                <p:spPr>
                  <a:xfrm>
                    <a:off x="10990534" y="2599645"/>
                    <a:ext cx="504064" cy="300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76" name="TextBox 175">
                    <a:extLst>
                      <a:ext uri="{FF2B5EF4-FFF2-40B4-BE49-F238E27FC236}">
                        <a16:creationId xmlns:a16="http://schemas.microsoft.com/office/drawing/2014/main" id="{304BE6CD-9FD5-CB4F-83A9-BD4411E64014}"/>
                      </a:ext>
                    </a:extLst>
                  </p:cNvPr>
                  <p:cNvSpPr txBox="1">
                    <a:spLocks noRot="1" noChangeAspect="1" noMove="1" noResize="1" noEditPoints="1" noAdjustHandles="1" noChangeArrowheads="1" noChangeShapeType="1" noTextEdit="1"/>
                  </p:cNvSpPr>
                  <p:nvPr/>
                </p:nvSpPr>
                <p:spPr>
                  <a:xfrm>
                    <a:off x="10990534" y="2599645"/>
                    <a:ext cx="504064" cy="300828"/>
                  </a:xfrm>
                  <a:prstGeom prst="rect">
                    <a:avLst/>
                  </a:prstGeom>
                  <a:blipFill>
                    <a:blip r:embed="rId23"/>
                    <a:stretch>
                      <a:fillRect/>
                    </a:stretch>
                  </a:blipFill>
                </p:spPr>
                <p:txBody>
                  <a:bodyPr/>
                  <a:lstStyle/>
                  <a:p>
                    <a:r>
                      <a:rPr lang="en-US">
                        <a:noFill/>
                      </a:rPr>
                      <a:t> </a:t>
                    </a:r>
                  </a:p>
                </p:txBody>
              </p:sp>
            </mc:Fallback>
          </mc:AlternateContent>
          <p:sp>
            <p:nvSpPr>
              <p:cNvPr id="311" name="Half Frame 310">
                <a:extLst>
                  <a:ext uri="{FF2B5EF4-FFF2-40B4-BE49-F238E27FC236}">
                    <a16:creationId xmlns:a16="http://schemas.microsoft.com/office/drawing/2014/main" id="{B0DE051D-52CB-8D93-A650-18BB4A315405}"/>
                  </a:ext>
                </a:extLst>
              </p:cNvPr>
              <p:cNvSpPr/>
              <p:nvPr/>
            </p:nvSpPr>
            <p:spPr>
              <a:xfrm rot="15359403">
                <a:off x="10909779" y="2750047"/>
                <a:ext cx="82816" cy="85356"/>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
          <p:nvSpPr>
            <p:cNvPr id="298" name="Arc 297">
              <a:extLst>
                <a:ext uri="{FF2B5EF4-FFF2-40B4-BE49-F238E27FC236}">
                  <a16:creationId xmlns:a16="http://schemas.microsoft.com/office/drawing/2014/main" id="{36F96928-9788-37F5-626D-3D7A214866E2}"/>
                </a:ext>
              </a:extLst>
            </p:cNvPr>
            <p:cNvSpPr>
              <a:spLocks noChangeAspect="1"/>
            </p:cNvSpPr>
            <p:nvPr/>
          </p:nvSpPr>
          <p:spPr>
            <a:xfrm>
              <a:off x="9757768" y="3002625"/>
              <a:ext cx="875831" cy="875831"/>
            </a:xfrm>
            <a:prstGeom prst="arc">
              <a:avLst>
                <a:gd name="adj1" fmla="val 19062602"/>
                <a:gd name="adj2" fmla="val 21421555"/>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299" name="Arc 298">
              <a:extLst>
                <a:ext uri="{FF2B5EF4-FFF2-40B4-BE49-F238E27FC236}">
                  <a16:creationId xmlns:a16="http://schemas.microsoft.com/office/drawing/2014/main" id="{74017F8C-9AF8-7830-1AC4-B397A897F712}"/>
                </a:ext>
              </a:extLst>
            </p:cNvPr>
            <p:cNvSpPr>
              <a:spLocks noChangeAspect="1"/>
            </p:cNvSpPr>
            <p:nvPr/>
          </p:nvSpPr>
          <p:spPr>
            <a:xfrm>
              <a:off x="9780810" y="3154680"/>
              <a:ext cx="548640" cy="548640"/>
            </a:xfrm>
            <a:prstGeom prst="arc">
              <a:avLst>
                <a:gd name="adj1" fmla="val 20273191"/>
                <a:gd name="adj2" fmla="val 146109"/>
              </a:avLst>
            </a:prstGeom>
            <a:ln w="635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BF55FAD-1664-1FFB-9A7D-6BAE3C8D8664}"/>
                    </a:ext>
                  </a:extLst>
                </p:cNvPr>
                <p:cNvSpPr txBox="1"/>
                <p:nvPr/>
              </p:nvSpPr>
              <p:spPr>
                <a:xfrm>
                  <a:off x="10568173" y="3229435"/>
                  <a:ext cx="232589" cy="231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𝛿</m:t>
                        </m:r>
                      </m:oMath>
                    </m:oMathPara>
                  </a14:m>
                  <a:endParaRPr lang="en-US" sz="2800" dirty="0"/>
                </a:p>
              </p:txBody>
            </p:sp>
          </mc:Choice>
          <mc:Fallback xmlns="">
            <p:sp>
              <p:nvSpPr>
                <p:cNvPr id="166" name="TextBox 165">
                  <a:extLst>
                    <a:ext uri="{FF2B5EF4-FFF2-40B4-BE49-F238E27FC236}">
                      <a16:creationId xmlns:a16="http://schemas.microsoft.com/office/drawing/2014/main" id="{77EC9AC8-9FE3-D345-976D-FAEFA74C5BCE}"/>
                    </a:ext>
                  </a:extLst>
                </p:cNvPr>
                <p:cNvSpPr txBox="1">
                  <a:spLocks noRot="1" noChangeAspect="1" noMove="1" noResize="1" noEditPoints="1" noAdjustHandles="1" noChangeArrowheads="1" noChangeShapeType="1" noTextEdit="1"/>
                </p:cNvSpPr>
                <p:nvPr/>
              </p:nvSpPr>
              <p:spPr>
                <a:xfrm>
                  <a:off x="10568173" y="3229435"/>
                  <a:ext cx="232589" cy="23140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B362375F-09E2-1B83-7C77-F863C70FAD6D}"/>
                    </a:ext>
                  </a:extLst>
                </p:cNvPr>
                <p:cNvSpPr txBox="1"/>
                <p:nvPr/>
              </p:nvSpPr>
              <p:spPr>
                <a:xfrm>
                  <a:off x="10294189" y="3302674"/>
                  <a:ext cx="234772" cy="231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167" name="TextBox 166">
                  <a:extLst>
                    <a:ext uri="{FF2B5EF4-FFF2-40B4-BE49-F238E27FC236}">
                      <a16:creationId xmlns:a16="http://schemas.microsoft.com/office/drawing/2014/main" id="{B14EE4FE-2DC0-FA4A-90D9-79B27B0BEF24}"/>
                    </a:ext>
                  </a:extLst>
                </p:cNvPr>
                <p:cNvSpPr txBox="1">
                  <a:spLocks noRot="1" noChangeAspect="1" noMove="1" noResize="1" noEditPoints="1" noAdjustHandles="1" noChangeArrowheads="1" noChangeShapeType="1" noTextEdit="1"/>
                </p:cNvSpPr>
                <p:nvPr/>
              </p:nvSpPr>
              <p:spPr>
                <a:xfrm>
                  <a:off x="10294189" y="3302674"/>
                  <a:ext cx="234772" cy="231406"/>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64B661E8-A27D-42FF-F0D5-23F6D7930232}"/>
                  </a:ext>
                </a:extLst>
              </p:cNvPr>
              <p:cNvSpPr txBox="1"/>
              <p:nvPr/>
            </p:nvSpPr>
            <p:spPr>
              <a:xfrm>
                <a:off x="4694572" y="6027003"/>
                <a:ext cx="2868991" cy="830997"/>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a:t>: power factor angle</a:t>
                </a:r>
              </a:p>
              <a:p>
                <a14:m>
                  <m:oMath xmlns:m="http://schemas.openxmlformats.org/officeDocument/2006/math">
                    <m:r>
                      <a:rPr lang="en-US" sz="2400" i="1">
                        <a:latin typeface="Cambria Math" panose="02040503050406030204" pitchFamily="18" charset="0"/>
                        <a:ea typeface="Cambria Math" panose="02040503050406030204" pitchFamily="18" charset="0"/>
                      </a:rPr>
                      <m:t>𝛿</m:t>
                    </m:r>
                  </m:oMath>
                </a14:m>
                <a:r>
                  <a:rPr lang="en-US" sz="2400" dirty="0"/>
                  <a:t>: power angle</a:t>
                </a:r>
              </a:p>
            </p:txBody>
          </p:sp>
        </mc:Choice>
        <mc:Fallback xmlns="">
          <p:sp>
            <p:nvSpPr>
              <p:cNvPr id="312" name="TextBox 311">
                <a:extLst>
                  <a:ext uri="{FF2B5EF4-FFF2-40B4-BE49-F238E27FC236}">
                    <a16:creationId xmlns:a16="http://schemas.microsoft.com/office/drawing/2014/main" id="{64B661E8-A27D-42FF-F0D5-23F6D7930232}"/>
                  </a:ext>
                </a:extLst>
              </p:cNvPr>
              <p:cNvSpPr txBox="1">
                <a:spLocks noRot="1" noChangeAspect="1" noMove="1" noResize="1" noEditPoints="1" noAdjustHandles="1" noChangeArrowheads="1" noChangeShapeType="1" noTextEdit="1"/>
              </p:cNvSpPr>
              <p:nvPr/>
            </p:nvSpPr>
            <p:spPr>
              <a:xfrm>
                <a:off x="4694572" y="6027003"/>
                <a:ext cx="2868991" cy="830997"/>
              </a:xfrm>
              <a:prstGeom prst="rect">
                <a:avLst/>
              </a:prstGeom>
              <a:blipFill>
                <a:blip r:embed="rId26"/>
                <a:stretch>
                  <a:fillRect l="-441" t="-4545" r="-2203" b="-16667"/>
                </a:stretch>
              </a:blipFill>
            </p:spPr>
            <p:txBody>
              <a:bodyPr/>
              <a:lstStyle/>
              <a:p>
                <a:r>
                  <a:rPr lang="en-US">
                    <a:noFill/>
                  </a:rPr>
                  <a:t> </a:t>
                </a:r>
              </a:p>
            </p:txBody>
          </p:sp>
        </mc:Fallback>
      </mc:AlternateContent>
      <p:sp>
        <p:nvSpPr>
          <p:cNvPr id="313" name="Rectangle 312">
            <a:extLst>
              <a:ext uri="{FF2B5EF4-FFF2-40B4-BE49-F238E27FC236}">
                <a16:creationId xmlns:a16="http://schemas.microsoft.com/office/drawing/2014/main" id="{EB1AA367-01BC-FDEB-B68C-89F536D82EEA}"/>
              </a:ext>
            </a:extLst>
          </p:cNvPr>
          <p:cNvSpPr/>
          <p:nvPr/>
        </p:nvSpPr>
        <p:spPr>
          <a:xfrm>
            <a:off x="376091" y="5754845"/>
            <a:ext cx="3971793" cy="830997"/>
          </a:xfrm>
          <a:prstGeom prst="rect">
            <a:avLst/>
          </a:prstGeom>
        </p:spPr>
        <p:txBody>
          <a:bodyPr wrap="none">
            <a:spAutoFit/>
          </a:bodyPr>
          <a:lstStyle/>
          <a:p>
            <a:r>
              <a:rPr lang="en-US" sz="2400" dirty="0"/>
              <a:t>Generator supplies active and </a:t>
            </a:r>
          </a:p>
          <a:p>
            <a:r>
              <a:rPr lang="en-US" sz="2400" dirty="0"/>
              <a:t>reactive power</a:t>
            </a:r>
          </a:p>
        </p:txBody>
      </p:sp>
      <p:sp>
        <p:nvSpPr>
          <p:cNvPr id="314" name="Rectangle 313">
            <a:extLst>
              <a:ext uri="{FF2B5EF4-FFF2-40B4-BE49-F238E27FC236}">
                <a16:creationId xmlns:a16="http://schemas.microsoft.com/office/drawing/2014/main" id="{6C1F03EE-2A0A-6718-2F08-ACE53A8B63AF}"/>
              </a:ext>
            </a:extLst>
          </p:cNvPr>
          <p:cNvSpPr/>
          <p:nvPr/>
        </p:nvSpPr>
        <p:spPr>
          <a:xfrm>
            <a:off x="8220207" y="5712611"/>
            <a:ext cx="3971793" cy="830997"/>
          </a:xfrm>
          <a:prstGeom prst="rect">
            <a:avLst/>
          </a:prstGeom>
        </p:spPr>
        <p:txBody>
          <a:bodyPr wrap="none">
            <a:spAutoFit/>
          </a:bodyPr>
          <a:lstStyle/>
          <a:p>
            <a:r>
              <a:rPr lang="en-US" sz="2400" dirty="0"/>
              <a:t>Generator supplies active and </a:t>
            </a:r>
          </a:p>
          <a:p>
            <a:r>
              <a:rPr lang="en-US" sz="2400" dirty="0"/>
              <a:t>absorbs reactive power</a:t>
            </a:r>
          </a:p>
        </p:txBody>
      </p:sp>
    </p:spTree>
    <p:extLst>
      <p:ext uri="{BB962C8B-B14F-4D97-AF65-F5344CB8AC3E}">
        <p14:creationId xmlns:p14="http://schemas.microsoft.com/office/powerpoint/2010/main" val="300546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313" grpId="0"/>
      <p:bldP spid="3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2DD-F9A4-AF3A-97BC-8CBE0D89FC72}"/>
              </a:ext>
            </a:extLst>
          </p:cNvPr>
          <p:cNvSpPr>
            <a:spLocks noGrp="1"/>
          </p:cNvSpPr>
          <p:nvPr>
            <p:ph type="title"/>
          </p:nvPr>
        </p:nvSpPr>
        <p:spPr/>
        <p:txBody>
          <a:bodyPr>
            <a:normAutofit/>
          </a:bodyPr>
          <a:lstStyle/>
          <a:p>
            <a:r>
              <a:rPr lang="en-US" dirty="0"/>
              <a:t>Synchronizing a generator to the grid</a:t>
            </a:r>
          </a:p>
        </p:txBody>
      </p:sp>
      <p:sp>
        <p:nvSpPr>
          <p:cNvPr id="3" name="Date Placeholder 2">
            <a:extLst>
              <a:ext uri="{FF2B5EF4-FFF2-40B4-BE49-F238E27FC236}">
                <a16:creationId xmlns:a16="http://schemas.microsoft.com/office/drawing/2014/main" id="{52B7A388-1C83-CC6E-F8EA-26864A455742}"/>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DD6FF35-E3BE-8FD2-D248-3DB7382B7B2C}"/>
              </a:ext>
            </a:extLst>
          </p:cNvPr>
          <p:cNvSpPr>
            <a:spLocks noGrp="1"/>
          </p:cNvSpPr>
          <p:nvPr>
            <p:ph type="sldNum" sz="quarter" idx="12"/>
          </p:nvPr>
        </p:nvSpPr>
        <p:spPr/>
        <p:txBody>
          <a:bodyPr/>
          <a:lstStyle/>
          <a:p>
            <a:fld id="{697646A6-6B76-9347-9EA0-ECEE7D8FD72D}" type="slidenum">
              <a:rPr lang="en-US" smtClean="0"/>
              <a:t>86</a:t>
            </a:fld>
            <a:endParaRPr lang="en-US"/>
          </a:p>
        </p:txBody>
      </p:sp>
      <p:grpSp>
        <p:nvGrpSpPr>
          <p:cNvPr id="6" name="Group 5">
            <a:extLst>
              <a:ext uri="{FF2B5EF4-FFF2-40B4-BE49-F238E27FC236}">
                <a16:creationId xmlns:a16="http://schemas.microsoft.com/office/drawing/2014/main" id="{993D377D-B7B5-D714-FA7E-2972413C83DD}"/>
              </a:ext>
            </a:extLst>
          </p:cNvPr>
          <p:cNvGrpSpPr/>
          <p:nvPr/>
        </p:nvGrpSpPr>
        <p:grpSpPr>
          <a:xfrm>
            <a:off x="1396725" y="1847538"/>
            <a:ext cx="3463577" cy="1168407"/>
            <a:chOff x="3894903" y="524654"/>
            <a:chExt cx="3463577" cy="1168407"/>
          </a:xfrm>
        </p:grpSpPr>
        <p:grpSp>
          <p:nvGrpSpPr>
            <p:cNvPr id="7" name="Group 6">
              <a:extLst>
                <a:ext uri="{FF2B5EF4-FFF2-40B4-BE49-F238E27FC236}">
                  <a16:creationId xmlns:a16="http://schemas.microsoft.com/office/drawing/2014/main" id="{40F6D492-C59B-435A-8D83-CFE23EC0E1B9}"/>
                </a:ext>
              </a:extLst>
            </p:cNvPr>
            <p:cNvGrpSpPr/>
            <p:nvPr/>
          </p:nvGrpSpPr>
          <p:grpSpPr>
            <a:xfrm>
              <a:off x="5764817" y="524654"/>
              <a:ext cx="1593663" cy="1168407"/>
              <a:chOff x="5764817" y="524654"/>
              <a:chExt cx="1593663" cy="1168407"/>
            </a:xfrm>
          </p:grpSpPr>
          <p:grpSp>
            <p:nvGrpSpPr>
              <p:cNvPr id="35" name="Group 4">
                <a:extLst>
                  <a:ext uri="{FF2B5EF4-FFF2-40B4-BE49-F238E27FC236}">
                    <a16:creationId xmlns:a16="http://schemas.microsoft.com/office/drawing/2014/main" id="{574BD45E-89D9-7F58-C576-3C71A0F266AB}"/>
                  </a:ext>
                </a:extLst>
              </p:cNvPr>
              <p:cNvGrpSpPr>
                <a:grpSpLocks/>
              </p:cNvGrpSpPr>
              <p:nvPr/>
            </p:nvGrpSpPr>
            <p:grpSpPr bwMode="auto">
              <a:xfrm>
                <a:off x="6190073" y="524654"/>
                <a:ext cx="1168407" cy="1168407"/>
                <a:chOff x="1774" y="1738"/>
                <a:chExt cx="828" cy="828"/>
              </a:xfrm>
              <a:solidFill>
                <a:schemeClr val="bg1"/>
              </a:solidFill>
            </p:grpSpPr>
            <p:sp>
              <p:nvSpPr>
                <p:cNvPr id="43" name="Oval 5">
                  <a:extLst>
                    <a:ext uri="{FF2B5EF4-FFF2-40B4-BE49-F238E27FC236}">
                      <a16:creationId xmlns:a16="http://schemas.microsoft.com/office/drawing/2014/main" id="{EB6115B2-5692-C63D-CDDC-ADB46294B16D}"/>
                    </a:ext>
                  </a:extLst>
                </p:cNvPr>
                <p:cNvSpPr>
                  <a:spLocks noChangeArrowheads="1"/>
                </p:cNvSpPr>
                <p:nvPr/>
              </p:nvSpPr>
              <p:spPr bwMode="auto">
                <a:xfrm>
                  <a:off x="1774" y="1738"/>
                  <a:ext cx="828" cy="828"/>
                </a:xfrm>
                <a:prstGeom prst="ellipse">
                  <a:avLst/>
                </a:prstGeom>
                <a:grp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highlight>
                      <a:srgbClr val="FF0000"/>
                    </a:highlight>
                  </a:endParaRPr>
                </a:p>
              </p:txBody>
            </p:sp>
            <p:grpSp>
              <p:nvGrpSpPr>
                <p:cNvPr id="44" name="Group 6">
                  <a:extLst>
                    <a:ext uri="{FF2B5EF4-FFF2-40B4-BE49-F238E27FC236}">
                      <a16:creationId xmlns:a16="http://schemas.microsoft.com/office/drawing/2014/main" id="{7A5BD962-16B2-F086-897F-194E85A40F71}"/>
                    </a:ext>
                  </a:extLst>
                </p:cNvPr>
                <p:cNvGrpSpPr>
                  <a:grpSpLocks/>
                </p:cNvGrpSpPr>
                <p:nvPr/>
              </p:nvGrpSpPr>
              <p:grpSpPr bwMode="auto">
                <a:xfrm flipH="1">
                  <a:off x="1846" y="1955"/>
                  <a:ext cx="692" cy="377"/>
                  <a:chOff x="3840" y="3460"/>
                  <a:chExt cx="606" cy="235"/>
                </a:xfrm>
                <a:grpFill/>
              </p:grpSpPr>
              <p:grpSp>
                <p:nvGrpSpPr>
                  <p:cNvPr id="45" name="Group 7">
                    <a:extLst>
                      <a:ext uri="{FF2B5EF4-FFF2-40B4-BE49-F238E27FC236}">
                        <a16:creationId xmlns:a16="http://schemas.microsoft.com/office/drawing/2014/main" id="{01F70A2F-F811-2717-71A0-647F49693A08}"/>
                      </a:ext>
                    </a:extLst>
                  </p:cNvPr>
                  <p:cNvGrpSpPr>
                    <a:grpSpLocks/>
                  </p:cNvGrpSpPr>
                  <p:nvPr/>
                </p:nvGrpSpPr>
                <p:grpSpPr bwMode="auto">
                  <a:xfrm>
                    <a:off x="3840" y="3572"/>
                    <a:ext cx="302" cy="123"/>
                    <a:chOff x="3840" y="3572"/>
                    <a:chExt cx="302" cy="123"/>
                  </a:xfrm>
                  <a:grpFill/>
                </p:grpSpPr>
                <p:sp>
                  <p:nvSpPr>
                    <p:cNvPr id="49" name="Arc 8">
                      <a:extLst>
                        <a:ext uri="{FF2B5EF4-FFF2-40B4-BE49-F238E27FC236}">
                          <a16:creationId xmlns:a16="http://schemas.microsoft.com/office/drawing/2014/main" id="{670A3A04-FE49-A8DC-4446-9A4EA4349DA2}"/>
                        </a:ext>
                      </a:extLst>
                    </p:cNvPr>
                    <p:cNvSpPr>
                      <a:spLocks/>
                    </p:cNvSpPr>
                    <p:nvPr/>
                  </p:nvSpPr>
                  <p:spPr bwMode="auto">
                    <a:xfrm flipV="1">
                      <a:off x="3991"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highlight>
                          <a:srgbClr val="FF0000"/>
                        </a:highlight>
                      </a:endParaRPr>
                    </a:p>
                  </p:txBody>
                </p:sp>
                <p:sp>
                  <p:nvSpPr>
                    <p:cNvPr id="50" name="Arc 9">
                      <a:extLst>
                        <a:ext uri="{FF2B5EF4-FFF2-40B4-BE49-F238E27FC236}">
                          <a16:creationId xmlns:a16="http://schemas.microsoft.com/office/drawing/2014/main" id="{C11DA585-A2B7-AB41-79BA-838C4E7E78F4}"/>
                        </a:ext>
                      </a:extLst>
                    </p:cNvPr>
                    <p:cNvSpPr>
                      <a:spLocks/>
                    </p:cNvSpPr>
                    <p:nvPr/>
                  </p:nvSpPr>
                  <p:spPr bwMode="auto">
                    <a:xfrm flipH="1" flipV="1">
                      <a:off x="3840"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highlight>
                          <a:srgbClr val="FF0000"/>
                        </a:highlight>
                      </a:endParaRPr>
                    </a:p>
                  </p:txBody>
                </p:sp>
              </p:grpSp>
              <p:grpSp>
                <p:nvGrpSpPr>
                  <p:cNvPr id="46" name="Group 10">
                    <a:extLst>
                      <a:ext uri="{FF2B5EF4-FFF2-40B4-BE49-F238E27FC236}">
                        <a16:creationId xmlns:a16="http://schemas.microsoft.com/office/drawing/2014/main" id="{48A65867-C0AC-0D99-7D1A-32CB49C99485}"/>
                      </a:ext>
                    </a:extLst>
                  </p:cNvPr>
                  <p:cNvGrpSpPr>
                    <a:grpSpLocks/>
                  </p:cNvGrpSpPr>
                  <p:nvPr/>
                </p:nvGrpSpPr>
                <p:grpSpPr bwMode="auto">
                  <a:xfrm flipV="1">
                    <a:off x="4144" y="3460"/>
                    <a:ext cx="302" cy="123"/>
                    <a:chOff x="3846" y="3572"/>
                    <a:chExt cx="302" cy="123"/>
                  </a:xfrm>
                  <a:grpFill/>
                </p:grpSpPr>
                <p:sp>
                  <p:nvSpPr>
                    <p:cNvPr id="47" name="Arc 11">
                      <a:extLst>
                        <a:ext uri="{FF2B5EF4-FFF2-40B4-BE49-F238E27FC236}">
                          <a16:creationId xmlns:a16="http://schemas.microsoft.com/office/drawing/2014/main" id="{9A3A9271-137A-EED0-0EB8-0304D83754A6}"/>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highlight>
                          <a:srgbClr val="FF0000"/>
                        </a:highlight>
                      </a:endParaRPr>
                    </a:p>
                  </p:txBody>
                </p:sp>
                <p:sp>
                  <p:nvSpPr>
                    <p:cNvPr id="48" name="Arc 12">
                      <a:extLst>
                        <a:ext uri="{FF2B5EF4-FFF2-40B4-BE49-F238E27FC236}">
                          <a16:creationId xmlns:a16="http://schemas.microsoft.com/office/drawing/2014/main" id="{1180F45C-8876-24C7-7100-B7AC2C3046F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highlight>
                          <a:srgbClr val="FF0000"/>
                        </a:highlight>
                      </a:endParaRPr>
                    </a:p>
                  </p:txBody>
                </p:sp>
              </p:grpSp>
            </p:grpSp>
          </p:grpSp>
          <p:grpSp>
            <p:nvGrpSpPr>
              <p:cNvPr id="36" name="Group 35">
                <a:extLst>
                  <a:ext uri="{FF2B5EF4-FFF2-40B4-BE49-F238E27FC236}">
                    <a16:creationId xmlns:a16="http://schemas.microsoft.com/office/drawing/2014/main" id="{E14E293F-48EB-42FB-2AC1-BEB0E2EB947A}"/>
                  </a:ext>
                </a:extLst>
              </p:cNvPr>
              <p:cNvGrpSpPr/>
              <p:nvPr/>
            </p:nvGrpSpPr>
            <p:grpSpPr>
              <a:xfrm flipH="1">
                <a:off x="5790505" y="869410"/>
                <a:ext cx="445677" cy="478894"/>
                <a:chOff x="5002723" y="872463"/>
                <a:chExt cx="445677" cy="478894"/>
              </a:xfrm>
            </p:grpSpPr>
            <p:cxnSp>
              <p:nvCxnSpPr>
                <p:cNvPr id="40" name="Straight Connector 39">
                  <a:extLst>
                    <a:ext uri="{FF2B5EF4-FFF2-40B4-BE49-F238E27FC236}">
                      <a16:creationId xmlns:a16="http://schemas.microsoft.com/office/drawing/2014/main" id="{981D223D-A6E5-340D-1AE0-CDA6EB01D857}"/>
                    </a:ext>
                  </a:extLst>
                </p:cNvPr>
                <p:cNvCxnSpPr>
                  <a:cxnSpLocks/>
                </p:cNvCxnSpPr>
                <p:nvPr/>
              </p:nvCxnSpPr>
              <p:spPr>
                <a:xfrm rot="5400000">
                  <a:off x="5255855" y="919365"/>
                  <a:ext cx="0" cy="3850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2A2603-F4F8-EFA1-BF02-0BDD9653A1DF}"/>
                    </a:ext>
                  </a:extLst>
                </p:cNvPr>
                <p:cNvCxnSpPr>
                  <a:cxnSpLocks/>
                </p:cNvCxnSpPr>
                <p:nvPr/>
              </p:nvCxnSpPr>
              <p:spPr>
                <a:xfrm flipH="1">
                  <a:off x="5002723" y="1351357"/>
                  <a:ext cx="4456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82EE88-F4BF-F021-11A1-AAD99FF7B7AE}"/>
                    </a:ext>
                  </a:extLst>
                </p:cNvPr>
                <p:cNvCxnSpPr>
                  <a:cxnSpLocks/>
                </p:cNvCxnSpPr>
                <p:nvPr/>
              </p:nvCxnSpPr>
              <p:spPr>
                <a:xfrm flipH="1">
                  <a:off x="5002723" y="872463"/>
                  <a:ext cx="4456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B2A71A06-04BC-0FD0-D84B-1FA2F1055F0C}"/>
                  </a:ext>
                </a:extLst>
              </p:cNvPr>
              <p:cNvSpPr/>
              <p:nvPr/>
            </p:nvSpPr>
            <p:spPr>
              <a:xfrm>
                <a:off x="5764817" y="1296302"/>
                <a:ext cx="112365" cy="1123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highlight>
                    <a:srgbClr val="FF0000"/>
                  </a:highlight>
                </a:endParaRPr>
              </a:p>
            </p:txBody>
          </p:sp>
          <p:sp>
            <p:nvSpPr>
              <p:cNvPr id="38" name="Oval 37">
                <a:extLst>
                  <a:ext uri="{FF2B5EF4-FFF2-40B4-BE49-F238E27FC236}">
                    <a16:creationId xmlns:a16="http://schemas.microsoft.com/office/drawing/2014/main" id="{26335256-9953-8AD1-A983-B8165F6113EC}"/>
                  </a:ext>
                </a:extLst>
              </p:cNvPr>
              <p:cNvSpPr/>
              <p:nvPr/>
            </p:nvSpPr>
            <p:spPr>
              <a:xfrm>
                <a:off x="5764817" y="1049859"/>
                <a:ext cx="112365" cy="1123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highlight>
                    <a:srgbClr val="FF0000"/>
                  </a:highlight>
                </a:endParaRPr>
              </a:p>
            </p:txBody>
          </p:sp>
          <p:sp>
            <p:nvSpPr>
              <p:cNvPr id="39" name="Oval 38">
                <a:extLst>
                  <a:ext uri="{FF2B5EF4-FFF2-40B4-BE49-F238E27FC236}">
                    <a16:creationId xmlns:a16="http://schemas.microsoft.com/office/drawing/2014/main" id="{6B7F1671-3567-4840-3431-938C3118D8E6}"/>
                  </a:ext>
                </a:extLst>
              </p:cNvPr>
              <p:cNvSpPr/>
              <p:nvPr/>
            </p:nvSpPr>
            <p:spPr>
              <a:xfrm>
                <a:off x="5764817" y="815234"/>
                <a:ext cx="112365" cy="1123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highlight>
                    <a:srgbClr val="FF0000"/>
                  </a:highlight>
                </a:endParaRPr>
              </a:p>
            </p:txBody>
          </p:sp>
        </p:grpSp>
        <p:grpSp>
          <p:nvGrpSpPr>
            <p:cNvPr id="8" name="Group 7">
              <a:extLst>
                <a:ext uri="{FF2B5EF4-FFF2-40B4-BE49-F238E27FC236}">
                  <a16:creationId xmlns:a16="http://schemas.microsoft.com/office/drawing/2014/main" id="{C7F60681-688F-8786-7E5A-76A71EDC702A}"/>
                </a:ext>
              </a:extLst>
            </p:cNvPr>
            <p:cNvGrpSpPr/>
            <p:nvPr/>
          </p:nvGrpSpPr>
          <p:grpSpPr>
            <a:xfrm>
              <a:off x="3894903" y="524654"/>
              <a:ext cx="1912048" cy="1168407"/>
              <a:chOff x="3894903" y="524654"/>
              <a:chExt cx="1912048" cy="1168407"/>
            </a:xfrm>
          </p:grpSpPr>
          <p:grpSp>
            <p:nvGrpSpPr>
              <p:cNvPr id="15" name="Group 4">
                <a:extLst>
                  <a:ext uri="{FF2B5EF4-FFF2-40B4-BE49-F238E27FC236}">
                    <a16:creationId xmlns:a16="http://schemas.microsoft.com/office/drawing/2014/main" id="{1BC99C3F-00A5-A415-B22C-8F88F8735EB6}"/>
                  </a:ext>
                </a:extLst>
              </p:cNvPr>
              <p:cNvGrpSpPr>
                <a:grpSpLocks/>
              </p:cNvGrpSpPr>
              <p:nvPr/>
            </p:nvGrpSpPr>
            <p:grpSpPr bwMode="auto">
              <a:xfrm>
                <a:off x="3894903" y="524654"/>
                <a:ext cx="1168407" cy="1168407"/>
                <a:chOff x="1774" y="1738"/>
                <a:chExt cx="828" cy="828"/>
              </a:xfrm>
              <a:solidFill>
                <a:schemeClr val="bg1"/>
              </a:solidFill>
            </p:grpSpPr>
            <p:sp>
              <p:nvSpPr>
                <p:cNvPr id="27" name="Oval 5">
                  <a:extLst>
                    <a:ext uri="{FF2B5EF4-FFF2-40B4-BE49-F238E27FC236}">
                      <a16:creationId xmlns:a16="http://schemas.microsoft.com/office/drawing/2014/main" id="{FBEC29FF-BB9B-5E41-A3B6-9518C8FC648E}"/>
                    </a:ext>
                  </a:extLst>
                </p:cNvPr>
                <p:cNvSpPr>
                  <a:spLocks noChangeArrowheads="1"/>
                </p:cNvSpPr>
                <p:nvPr/>
              </p:nvSpPr>
              <p:spPr bwMode="auto">
                <a:xfrm>
                  <a:off x="1774" y="1738"/>
                  <a:ext cx="828" cy="828"/>
                </a:xfrm>
                <a:prstGeom prst="ellipse">
                  <a:avLst/>
                </a:prstGeom>
                <a:grp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8" name="Group 6">
                  <a:extLst>
                    <a:ext uri="{FF2B5EF4-FFF2-40B4-BE49-F238E27FC236}">
                      <a16:creationId xmlns:a16="http://schemas.microsoft.com/office/drawing/2014/main" id="{CAAF7BCB-61E9-E1A4-03FB-16CB19452040}"/>
                    </a:ext>
                  </a:extLst>
                </p:cNvPr>
                <p:cNvGrpSpPr>
                  <a:grpSpLocks/>
                </p:cNvGrpSpPr>
                <p:nvPr/>
              </p:nvGrpSpPr>
              <p:grpSpPr bwMode="auto">
                <a:xfrm flipH="1">
                  <a:off x="1846" y="1955"/>
                  <a:ext cx="692" cy="377"/>
                  <a:chOff x="3840" y="3460"/>
                  <a:chExt cx="606" cy="235"/>
                </a:xfrm>
                <a:grpFill/>
              </p:grpSpPr>
              <p:grpSp>
                <p:nvGrpSpPr>
                  <p:cNvPr id="29" name="Group 7">
                    <a:extLst>
                      <a:ext uri="{FF2B5EF4-FFF2-40B4-BE49-F238E27FC236}">
                        <a16:creationId xmlns:a16="http://schemas.microsoft.com/office/drawing/2014/main" id="{C51ED82F-2F96-F722-3C79-00D1F6A0749E}"/>
                      </a:ext>
                    </a:extLst>
                  </p:cNvPr>
                  <p:cNvGrpSpPr>
                    <a:grpSpLocks/>
                  </p:cNvGrpSpPr>
                  <p:nvPr/>
                </p:nvGrpSpPr>
                <p:grpSpPr bwMode="auto">
                  <a:xfrm>
                    <a:off x="3840" y="3572"/>
                    <a:ext cx="302" cy="123"/>
                    <a:chOff x="3840" y="3572"/>
                    <a:chExt cx="302" cy="123"/>
                  </a:xfrm>
                  <a:grpFill/>
                </p:grpSpPr>
                <p:sp>
                  <p:nvSpPr>
                    <p:cNvPr id="33" name="Arc 8">
                      <a:extLst>
                        <a:ext uri="{FF2B5EF4-FFF2-40B4-BE49-F238E27FC236}">
                          <a16:creationId xmlns:a16="http://schemas.microsoft.com/office/drawing/2014/main" id="{0EA17B5F-6BBE-57CC-F895-012DD45A24A1}"/>
                        </a:ext>
                      </a:extLst>
                    </p:cNvPr>
                    <p:cNvSpPr>
                      <a:spLocks/>
                    </p:cNvSpPr>
                    <p:nvPr/>
                  </p:nvSpPr>
                  <p:spPr bwMode="auto">
                    <a:xfrm flipV="1">
                      <a:off x="3991"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Arc 9">
                      <a:extLst>
                        <a:ext uri="{FF2B5EF4-FFF2-40B4-BE49-F238E27FC236}">
                          <a16:creationId xmlns:a16="http://schemas.microsoft.com/office/drawing/2014/main" id="{570A98AD-CD0F-D3BC-6814-582FEA0B9DDD}"/>
                        </a:ext>
                      </a:extLst>
                    </p:cNvPr>
                    <p:cNvSpPr>
                      <a:spLocks/>
                    </p:cNvSpPr>
                    <p:nvPr/>
                  </p:nvSpPr>
                  <p:spPr bwMode="auto">
                    <a:xfrm flipH="1" flipV="1">
                      <a:off x="3840"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 name="Group 10">
                    <a:extLst>
                      <a:ext uri="{FF2B5EF4-FFF2-40B4-BE49-F238E27FC236}">
                        <a16:creationId xmlns:a16="http://schemas.microsoft.com/office/drawing/2014/main" id="{B1E19EFF-929B-4CCF-5CC1-67F0E06D0E50}"/>
                      </a:ext>
                    </a:extLst>
                  </p:cNvPr>
                  <p:cNvGrpSpPr>
                    <a:grpSpLocks/>
                  </p:cNvGrpSpPr>
                  <p:nvPr/>
                </p:nvGrpSpPr>
                <p:grpSpPr bwMode="auto">
                  <a:xfrm flipV="1">
                    <a:off x="4144" y="3460"/>
                    <a:ext cx="302" cy="123"/>
                    <a:chOff x="3846" y="3572"/>
                    <a:chExt cx="302" cy="123"/>
                  </a:xfrm>
                  <a:grpFill/>
                </p:grpSpPr>
                <p:sp>
                  <p:nvSpPr>
                    <p:cNvPr id="31" name="Arc 11">
                      <a:extLst>
                        <a:ext uri="{FF2B5EF4-FFF2-40B4-BE49-F238E27FC236}">
                          <a16:creationId xmlns:a16="http://schemas.microsoft.com/office/drawing/2014/main" id="{CEABF55A-2CBF-6B27-4BF9-4F214DECBF9B}"/>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Arc 12">
                      <a:extLst>
                        <a:ext uri="{FF2B5EF4-FFF2-40B4-BE49-F238E27FC236}">
                          <a16:creationId xmlns:a16="http://schemas.microsoft.com/office/drawing/2014/main" id="{E5D06B1E-DED7-F68B-F8F3-B0F4FE412A3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nvGrpSpPr>
              <p:cNvPr id="16" name="Group 15">
                <a:extLst>
                  <a:ext uri="{FF2B5EF4-FFF2-40B4-BE49-F238E27FC236}">
                    <a16:creationId xmlns:a16="http://schemas.microsoft.com/office/drawing/2014/main" id="{05209FBF-6153-C2AC-C0B6-DCED7441F73B}"/>
                  </a:ext>
                </a:extLst>
              </p:cNvPr>
              <p:cNvGrpSpPr/>
              <p:nvPr/>
            </p:nvGrpSpPr>
            <p:grpSpPr>
              <a:xfrm>
                <a:off x="5002723" y="872463"/>
                <a:ext cx="445677" cy="478894"/>
                <a:chOff x="5002723" y="872463"/>
                <a:chExt cx="445677" cy="478894"/>
              </a:xfrm>
            </p:grpSpPr>
            <p:cxnSp>
              <p:nvCxnSpPr>
                <p:cNvPr id="24" name="Straight Connector 23">
                  <a:extLst>
                    <a:ext uri="{FF2B5EF4-FFF2-40B4-BE49-F238E27FC236}">
                      <a16:creationId xmlns:a16="http://schemas.microsoft.com/office/drawing/2014/main" id="{A6E64840-02BA-77AE-1144-A56CCF739C25}"/>
                    </a:ext>
                  </a:extLst>
                </p:cNvPr>
                <p:cNvCxnSpPr>
                  <a:cxnSpLocks/>
                </p:cNvCxnSpPr>
                <p:nvPr/>
              </p:nvCxnSpPr>
              <p:spPr>
                <a:xfrm rot="5400000">
                  <a:off x="5255855" y="919365"/>
                  <a:ext cx="0" cy="38509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D0A16-72DF-D326-5C4D-6318790DF9E3}"/>
                    </a:ext>
                  </a:extLst>
                </p:cNvPr>
                <p:cNvCxnSpPr>
                  <a:cxnSpLocks/>
                </p:cNvCxnSpPr>
                <p:nvPr/>
              </p:nvCxnSpPr>
              <p:spPr>
                <a:xfrm flipH="1">
                  <a:off x="5002723" y="1351357"/>
                  <a:ext cx="4456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A10493-F009-7F03-52AD-F4C2D2B8327C}"/>
                    </a:ext>
                  </a:extLst>
                </p:cNvPr>
                <p:cNvCxnSpPr>
                  <a:cxnSpLocks/>
                </p:cNvCxnSpPr>
                <p:nvPr/>
              </p:nvCxnSpPr>
              <p:spPr>
                <a:xfrm flipH="1">
                  <a:off x="5002723" y="872463"/>
                  <a:ext cx="4456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FF8058DC-7EC9-DA2E-CB49-456D7FCAEFB6}"/>
                  </a:ext>
                </a:extLst>
              </p:cNvPr>
              <p:cNvCxnSpPr>
                <a:cxnSpLocks/>
              </p:cNvCxnSpPr>
              <p:nvPr/>
            </p:nvCxnSpPr>
            <p:spPr>
              <a:xfrm flipH="1">
                <a:off x="5440242" y="970090"/>
                <a:ext cx="361805" cy="1420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003DA1-E0FB-0EE6-A693-665D5C9910FC}"/>
                  </a:ext>
                </a:extLst>
              </p:cNvPr>
              <p:cNvCxnSpPr>
                <a:cxnSpLocks/>
              </p:cNvCxnSpPr>
              <p:nvPr/>
            </p:nvCxnSpPr>
            <p:spPr>
              <a:xfrm flipH="1">
                <a:off x="5440242" y="1209737"/>
                <a:ext cx="361805" cy="1420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3AB7F3-7F2F-6215-648B-348158CE8CFD}"/>
                  </a:ext>
                </a:extLst>
              </p:cNvPr>
              <p:cNvCxnSpPr>
                <a:cxnSpLocks/>
              </p:cNvCxnSpPr>
              <p:nvPr/>
            </p:nvCxnSpPr>
            <p:spPr>
              <a:xfrm flipH="1">
                <a:off x="5445146" y="730644"/>
                <a:ext cx="361805" cy="1420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58B71C9-D5C4-FA7B-1306-A36C102C2482}"/>
                  </a:ext>
                </a:extLst>
              </p:cNvPr>
              <p:cNvSpPr/>
              <p:nvPr/>
            </p:nvSpPr>
            <p:spPr>
              <a:xfrm>
                <a:off x="5413573" y="1298177"/>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1EC9B0DE-6220-774A-539B-C2E2599B8D45}"/>
                  </a:ext>
                </a:extLst>
              </p:cNvPr>
              <p:cNvSpPr/>
              <p:nvPr/>
            </p:nvSpPr>
            <p:spPr>
              <a:xfrm>
                <a:off x="5411583" y="1058084"/>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Oval 21">
                <a:extLst>
                  <a:ext uri="{FF2B5EF4-FFF2-40B4-BE49-F238E27FC236}">
                    <a16:creationId xmlns:a16="http://schemas.microsoft.com/office/drawing/2014/main" id="{E3F48F5B-D520-D3CC-B448-78362C422286}"/>
                  </a:ext>
                </a:extLst>
              </p:cNvPr>
              <p:cNvSpPr/>
              <p:nvPr/>
            </p:nvSpPr>
            <p:spPr>
              <a:xfrm>
                <a:off x="5409593" y="817109"/>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3" name="Straight Connector 22">
                <a:extLst>
                  <a:ext uri="{FF2B5EF4-FFF2-40B4-BE49-F238E27FC236}">
                    <a16:creationId xmlns:a16="http://schemas.microsoft.com/office/drawing/2014/main" id="{7762483D-8F40-8687-A2A6-181068E5D129}"/>
                  </a:ext>
                </a:extLst>
              </p:cNvPr>
              <p:cNvCxnSpPr/>
              <p:nvPr/>
            </p:nvCxnSpPr>
            <p:spPr>
              <a:xfrm>
                <a:off x="5633844" y="795304"/>
                <a:ext cx="0" cy="494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43878E9C-6C65-64CF-AC34-8A68EABCECC9}"/>
                </a:ext>
              </a:extLst>
            </p:cNvPr>
            <p:cNvSpPr txBox="1"/>
            <p:nvPr/>
          </p:nvSpPr>
          <p:spPr>
            <a:xfrm>
              <a:off x="5080787" y="617838"/>
              <a:ext cx="316112" cy="307777"/>
            </a:xfrm>
            <a:prstGeom prst="rect">
              <a:avLst/>
            </a:prstGeom>
            <a:noFill/>
          </p:spPr>
          <p:txBody>
            <a:bodyPr wrap="none" rtlCol="0">
              <a:spAutoFit/>
            </a:bodyPr>
            <a:lstStyle/>
            <a:p>
              <a:r>
                <a:rPr lang="en-US" sz="1400" dirty="0"/>
                <a:t>a’</a:t>
              </a:r>
            </a:p>
          </p:txBody>
        </p:sp>
        <p:sp>
          <p:nvSpPr>
            <p:cNvPr id="10" name="TextBox 9">
              <a:extLst>
                <a:ext uri="{FF2B5EF4-FFF2-40B4-BE49-F238E27FC236}">
                  <a16:creationId xmlns:a16="http://schemas.microsoft.com/office/drawing/2014/main" id="{714BE6F7-0EB2-BB52-74E7-E209C21E917D}"/>
                </a:ext>
              </a:extLst>
            </p:cNvPr>
            <p:cNvSpPr txBox="1"/>
            <p:nvPr/>
          </p:nvSpPr>
          <p:spPr>
            <a:xfrm>
              <a:off x="5080787" y="869092"/>
              <a:ext cx="324128" cy="307777"/>
            </a:xfrm>
            <a:prstGeom prst="rect">
              <a:avLst/>
            </a:prstGeom>
            <a:noFill/>
          </p:spPr>
          <p:txBody>
            <a:bodyPr wrap="none" rtlCol="0">
              <a:spAutoFit/>
            </a:bodyPr>
            <a:lstStyle/>
            <a:p>
              <a:r>
                <a:rPr lang="en-US" sz="1400" dirty="0"/>
                <a:t>b’</a:t>
              </a:r>
            </a:p>
          </p:txBody>
        </p:sp>
        <p:sp>
          <p:nvSpPr>
            <p:cNvPr id="11" name="TextBox 10">
              <a:extLst>
                <a:ext uri="{FF2B5EF4-FFF2-40B4-BE49-F238E27FC236}">
                  <a16:creationId xmlns:a16="http://schemas.microsoft.com/office/drawing/2014/main" id="{D743822A-7D56-7D32-6013-2CDA16DFAC8E}"/>
                </a:ext>
              </a:extLst>
            </p:cNvPr>
            <p:cNvSpPr txBox="1"/>
            <p:nvPr/>
          </p:nvSpPr>
          <p:spPr>
            <a:xfrm>
              <a:off x="5080787" y="1104559"/>
              <a:ext cx="304892" cy="307777"/>
            </a:xfrm>
            <a:prstGeom prst="rect">
              <a:avLst/>
            </a:prstGeom>
            <a:noFill/>
          </p:spPr>
          <p:txBody>
            <a:bodyPr wrap="none" rtlCol="0">
              <a:spAutoFit/>
            </a:bodyPr>
            <a:lstStyle/>
            <a:p>
              <a:r>
                <a:rPr lang="en-US" sz="1400" dirty="0"/>
                <a:t>c’</a:t>
              </a:r>
            </a:p>
          </p:txBody>
        </p:sp>
        <p:sp>
          <p:nvSpPr>
            <p:cNvPr id="12" name="TextBox 11">
              <a:extLst>
                <a:ext uri="{FF2B5EF4-FFF2-40B4-BE49-F238E27FC236}">
                  <a16:creationId xmlns:a16="http://schemas.microsoft.com/office/drawing/2014/main" id="{24931806-4310-DEA0-3D1D-376F5111561A}"/>
                </a:ext>
              </a:extLst>
            </p:cNvPr>
            <p:cNvSpPr txBox="1"/>
            <p:nvPr/>
          </p:nvSpPr>
          <p:spPr>
            <a:xfrm>
              <a:off x="5888507" y="625458"/>
              <a:ext cx="271228" cy="307777"/>
            </a:xfrm>
            <a:prstGeom prst="rect">
              <a:avLst/>
            </a:prstGeom>
            <a:noFill/>
          </p:spPr>
          <p:txBody>
            <a:bodyPr wrap="none" rtlCol="0">
              <a:spAutoFit/>
            </a:bodyPr>
            <a:lstStyle/>
            <a:p>
              <a:r>
                <a:rPr lang="en-US" sz="1400" dirty="0"/>
                <a:t>a</a:t>
              </a:r>
            </a:p>
          </p:txBody>
        </p:sp>
        <p:sp>
          <p:nvSpPr>
            <p:cNvPr id="13" name="TextBox 12">
              <a:extLst>
                <a:ext uri="{FF2B5EF4-FFF2-40B4-BE49-F238E27FC236}">
                  <a16:creationId xmlns:a16="http://schemas.microsoft.com/office/drawing/2014/main" id="{41540756-208F-012D-36B6-31EA4775DCB1}"/>
                </a:ext>
              </a:extLst>
            </p:cNvPr>
            <p:cNvSpPr txBox="1"/>
            <p:nvPr/>
          </p:nvSpPr>
          <p:spPr>
            <a:xfrm>
              <a:off x="5888507" y="869092"/>
              <a:ext cx="279244" cy="307777"/>
            </a:xfrm>
            <a:prstGeom prst="rect">
              <a:avLst/>
            </a:prstGeom>
            <a:noFill/>
          </p:spPr>
          <p:txBody>
            <a:bodyPr wrap="none" rtlCol="0">
              <a:spAutoFit/>
            </a:bodyPr>
            <a:lstStyle/>
            <a:p>
              <a:r>
                <a:rPr lang="en-US" sz="1400" dirty="0"/>
                <a:t>b</a:t>
              </a:r>
            </a:p>
          </p:txBody>
        </p:sp>
        <p:sp>
          <p:nvSpPr>
            <p:cNvPr id="14" name="TextBox 13">
              <a:extLst>
                <a:ext uri="{FF2B5EF4-FFF2-40B4-BE49-F238E27FC236}">
                  <a16:creationId xmlns:a16="http://schemas.microsoft.com/office/drawing/2014/main" id="{CAD3C59C-B356-64D6-2A9C-5CD9C55D71E9}"/>
                </a:ext>
              </a:extLst>
            </p:cNvPr>
            <p:cNvSpPr txBox="1"/>
            <p:nvPr/>
          </p:nvSpPr>
          <p:spPr>
            <a:xfrm>
              <a:off x="5888507" y="1104559"/>
              <a:ext cx="260008" cy="307777"/>
            </a:xfrm>
            <a:prstGeom prst="rect">
              <a:avLst/>
            </a:prstGeom>
            <a:noFill/>
          </p:spPr>
          <p:txBody>
            <a:bodyPr wrap="none" rtlCol="0">
              <a:spAutoFit/>
            </a:bodyPr>
            <a:lstStyle/>
            <a:p>
              <a:r>
                <a:rPr lang="en-US" sz="1400" dirty="0"/>
                <a:t>c</a:t>
              </a:r>
            </a:p>
          </p:txBody>
        </p:sp>
      </p:grpSp>
      <p:grpSp>
        <p:nvGrpSpPr>
          <p:cNvPr id="51" name="Group 50">
            <a:extLst>
              <a:ext uri="{FF2B5EF4-FFF2-40B4-BE49-F238E27FC236}">
                <a16:creationId xmlns:a16="http://schemas.microsoft.com/office/drawing/2014/main" id="{70A80B8E-1A30-1838-81CE-F1031390C8E6}"/>
              </a:ext>
            </a:extLst>
          </p:cNvPr>
          <p:cNvGrpSpPr/>
          <p:nvPr/>
        </p:nvGrpSpPr>
        <p:grpSpPr>
          <a:xfrm>
            <a:off x="1191196" y="3208412"/>
            <a:ext cx="3341737" cy="3278078"/>
            <a:chOff x="3740714" y="1849710"/>
            <a:chExt cx="3341737" cy="3278078"/>
          </a:xfrm>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6E37C036-B1AA-51B3-3422-894BF95F6242}"/>
                    </a:ext>
                  </a:extLst>
                </p:cNvPr>
                <p:cNvSpPr/>
                <p:nvPr/>
              </p:nvSpPr>
              <p:spPr>
                <a:xfrm>
                  <a:off x="5102721" y="2111859"/>
                  <a:ext cx="5369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sub>
                            </m:sSub>
                          </m:e>
                        </m:acc>
                      </m:oMath>
                    </m:oMathPara>
                  </a14:m>
                  <a:endParaRPr lang="en-US" dirty="0"/>
                </a:p>
              </p:txBody>
            </p:sp>
          </mc:Choice>
          <mc:Fallback xmlns="">
            <p:sp>
              <p:nvSpPr>
                <p:cNvPr id="69" name="Rectangle 68">
                  <a:extLst>
                    <a:ext uri="{FF2B5EF4-FFF2-40B4-BE49-F238E27FC236}">
                      <a16:creationId xmlns:a16="http://schemas.microsoft.com/office/drawing/2014/main" id="{C396BA0D-37A7-E44F-946D-F9AF8D45E417}"/>
                    </a:ext>
                  </a:extLst>
                </p:cNvPr>
                <p:cNvSpPr>
                  <a:spLocks noRot="1" noChangeAspect="1" noMove="1" noResize="1" noEditPoints="1" noAdjustHandles="1" noChangeArrowheads="1" noChangeShapeType="1" noTextEdit="1"/>
                </p:cNvSpPr>
                <p:nvPr/>
              </p:nvSpPr>
              <p:spPr>
                <a:xfrm>
                  <a:off x="5102721" y="2111859"/>
                  <a:ext cx="53694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0191AAD-1699-C8C1-BC2F-6DB096AB7642}"/>
                    </a:ext>
                  </a:extLst>
                </p:cNvPr>
                <p:cNvSpPr/>
                <p:nvPr/>
              </p:nvSpPr>
              <p:spPr>
                <a:xfrm>
                  <a:off x="4408048" y="4249439"/>
                  <a:ext cx="521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sub>
                            </m:sSub>
                          </m:e>
                        </m:acc>
                      </m:oMath>
                    </m:oMathPara>
                  </a14:m>
                  <a:endParaRPr lang="en-US" dirty="0"/>
                </a:p>
              </p:txBody>
            </p:sp>
          </mc:Choice>
          <mc:Fallback xmlns="">
            <p:sp>
              <p:nvSpPr>
                <p:cNvPr id="70" name="Rectangle 69">
                  <a:extLst>
                    <a:ext uri="{FF2B5EF4-FFF2-40B4-BE49-F238E27FC236}">
                      <a16:creationId xmlns:a16="http://schemas.microsoft.com/office/drawing/2014/main" id="{44798679-F9BE-6F48-96C8-D9021226DAFE}"/>
                    </a:ext>
                  </a:extLst>
                </p:cNvPr>
                <p:cNvSpPr>
                  <a:spLocks noRot="1" noChangeAspect="1" noMove="1" noResize="1" noEditPoints="1" noAdjustHandles="1" noChangeArrowheads="1" noChangeShapeType="1" noTextEdit="1"/>
                </p:cNvSpPr>
                <p:nvPr/>
              </p:nvSpPr>
              <p:spPr>
                <a:xfrm>
                  <a:off x="4408048" y="4249439"/>
                  <a:ext cx="52142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6B21C8E-5101-8409-DF97-05B9C0D0AE0E}"/>
                    </a:ext>
                  </a:extLst>
                </p:cNvPr>
                <p:cNvSpPr/>
                <p:nvPr/>
              </p:nvSpPr>
              <p:spPr>
                <a:xfrm>
                  <a:off x="6549934" y="3775500"/>
                  <a:ext cx="5325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sub>
                            </m:sSub>
                          </m:e>
                        </m:acc>
                      </m:oMath>
                    </m:oMathPara>
                  </a14:m>
                  <a:endParaRPr lang="en-US" dirty="0"/>
                </a:p>
              </p:txBody>
            </p:sp>
          </mc:Choice>
          <mc:Fallback xmlns="">
            <p:sp>
              <p:nvSpPr>
                <p:cNvPr id="71" name="Rectangle 70">
                  <a:extLst>
                    <a:ext uri="{FF2B5EF4-FFF2-40B4-BE49-F238E27FC236}">
                      <a16:creationId xmlns:a16="http://schemas.microsoft.com/office/drawing/2014/main" id="{B7430BFC-4B2E-1E42-8D53-87824A195172}"/>
                    </a:ext>
                  </a:extLst>
                </p:cNvPr>
                <p:cNvSpPr>
                  <a:spLocks noRot="1" noChangeAspect="1" noMove="1" noResize="1" noEditPoints="1" noAdjustHandles="1" noChangeArrowheads="1" noChangeShapeType="1" noTextEdit="1"/>
                </p:cNvSpPr>
                <p:nvPr/>
              </p:nvSpPr>
              <p:spPr>
                <a:xfrm>
                  <a:off x="6549934" y="3775500"/>
                  <a:ext cx="532517" cy="369332"/>
                </a:xfrm>
                <a:prstGeom prst="rect">
                  <a:avLst/>
                </a:prstGeom>
                <a:blipFill>
                  <a:blip r:embed="rId5"/>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7B62B0F7-028D-434D-8983-E42240D38F17}"/>
                </a:ext>
              </a:extLst>
            </p:cNvPr>
            <p:cNvGrpSpPr/>
            <p:nvPr/>
          </p:nvGrpSpPr>
          <p:grpSpPr>
            <a:xfrm>
              <a:off x="4389036" y="2059407"/>
              <a:ext cx="2659421" cy="2285654"/>
              <a:chOff x="3625866" y="2687274"/>
              <a:chExt cx="2659421" cy="2285654"/>
            </a:xfrm>
          </p:grpSpPr>
          <p:grpSp>
            <p:nvGrpSpPr>
              <p:cNvPr id="71" name="Group 70">
                <a:extLst>
                  <a:ext uri="{FF2B5EF4-FFF2-40B4-BE49-F238E27FC236}">
                    <a16:creationId xmlns:a16="http://schemas.microsoft.com/office/drawing/2014/main" id="{9A9E485E-CE12-0413-925A-9AB615F2FAA7}"/>
                  </a:ext>
                </a:extLst>
              </p:cNvPr>
              <p:cNvGrpSpPr/>
              <p:nvPr/>
            </p:nvGrpSpPr>
            <p:grpSpPr>
              <a:xfrm rot="17600731">
                <a:off x="3812750" y="2500390"/>
                <a:ext cx="2285654" cy="2659421"/>
                <a:chOff x="4371011" y="1897491"/>
                <a:chExt cx="2285654" cy="2659421"/>
              </a:xfrm>
            </p:grpSpPr>
            <p:cxnSp>
              <p:nvCxnSpPr>
                <p:cNvPr id="76" name="Straight Arrow Connector 75">
                  <a:extLst>
                    <a:ext uri="{FF2B5EF4-FFF2-40B4-BE49-F238E27FC236}">
                      <a16:creationId xmlns:a16="http://schemas.microsoft.com/office/drawing/2014/main" id="{9EEFF9E8-C524-ADD3-FD72-27F6BA5836F6}"/>
                    </a:ext>
                  </a:extLst>
                </p:cNvPr>
                <p:cNvCxnSpPr>
                  <a:cxnSpLocks/>
                </p:cNvCxnSpPr>
                <p:nvPr/>
              </p:nvCxnSpPr>
              <p:spPr>
                <a:xfrm flipV="1">
                  <a:off x="5140869" y="3220055"/>
                  <a:ext cx="1515796" cy="8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8E3D8C-D0BF-042C-F111-1EC564B7217E}"/>
                    </a:ext>
                  </a:extLst>
                </p:cNvPr>
                <p:cNvCxnSpPr>
                  <a:cxnSpLocks/>
                </p:cNvCxnSpPr>
                <p:nvPr/>
              </p:nvCxnSpPr>
              <p:spPr>
                <a:xfrm flipH="1" flipV="1">
                  <a:off x="4371501" y="1897491"/>
                  <a:ext cx="771386" cy="1330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A5BD860-D533-2ADD-72E5-316A8F5B8A2D}"/>
                    </a:ext>
                  </a:extLst>
                </p:cNvPr>
                <p:cNvCxnSpPr>
                  <a:cxnSpLocks/>
                </p:cNvCxnSpPr>
                <p:nvPr/>
              </p:nvCxnSpPr>
              <p:spPr>
                <a:xfrm flipH="1">
                  <a:off x="4371011" y="3226274"/>
                  <a:ext cx="771386" cy="1330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2346EC4-6FD0-A18E-9AB8-F526FEE5CC74}"/>
                  </a:ext>
                </a:extLst>
              </p:cNvPr>
              <p:cNvGrpSpPr/>
              <p:nvPr/>
            </p:nvGrpSpPr>
            <p:grpSpPr>
              <a:xfrm rot="15627103">
                <a:off x="3924326" y="2922744"/>
                <a:ext cx="1692291" cy="1969027"/>
                <a:chOff x="4371011" y="1897491"/>
                <a:chExt cx="2285654" cy="2659421"/>
              </a:xfrm>
            </p:grpSpPr>
            <p:cxnSp>
              <p:nvCxnSpPr>
                <p:cNvPr id="73" name="Straight Arrow Connector 72">
                  <a:extLst>
                    <a:ext uri="{FF2B5EF4-FFF2-40B4-BE49-F238E27FC236}">
                      <a16:creationId xmlns:a16="http://schemas.microsoft.com/office/drawing/2014/main" id="{1731D6BE-7163-B2B4-EFA7-1955A59B5965}"/>
                    </a:ext>
                  </a:extLst>
                </p:cNvPr>
                <p:cNvCxnSpPr>
                  <a:cxnSpLocks/>
                </p:cNvCxnSpPr>
                <p:nvPr/>
              </p:nvCxnSpPr>
              <p:spPr>
                <a:xfrm flipV="1">
                  <a:off x="5140869" y="3220055"/>
                  <a:ext cx="1515796" cy="807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AB0AD02-73B0-9512-E299-D55A57D21472}"/>
                    </a:ext>
                  </a:extLst>
                </p:cNvPr>
                <p:cNvCxnSpPr>
                  <a:cxnSpLocks/>
                </p:cNvCxnSpPr>
                <p:nvPr/>
              </p:nvCxnSpPr>
              <p:spPr>
                <a:xfrm flipH="1" flipV="1">
                  <a:off x="4371501" y="1897491"/>
                  <a:ext cx="771386" cy="1330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6E3248E-E1D3-7627-EE2C-FF2E6954B298}"/>
                    </a:ext>
                  </a:extLst>
                </p:cNvPr>
                <p:cNvCxnSpPr>
                  <a:cxnSpLocks/>
                </p:cNvCxnSpPr>
                <p:nvPr/>
              </p:nvCxnSpPr>
              <p:spPr>
                <a:xfrm flipH="1">
                  <a:off x="4371011" y="3226274"/>
                  <a:ext cx="771386" cy="1330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F37A36C9-FB02-89F0-453E-12A6D34E8D56}"/>
                </a:ext>
              </a:extLst>
            </p:cNvPr>
            <p:cNvGrpSpPr/>
            <p:nvPr/>
          </p:nvGrpSpPr>
          <p:grpSpPr>
            <a:xfrm>
              <a:off x="4567712" y="2533388"/>
              <a:ext cx="2011680" cy="2011680"/>
              <a:chOff x="3865502" y="3161255"/>
              <a:chExt cx="2011680" cy="2011680"/>
            </a:xfrm>
          </p:grpSpPr>
          <p:sp>
            <p:nvSpPr>
              <p:cNvPr id="69" name="Arc 68">
                <a:extLst>
                  <a:ext uri="{FF2B5EF4-FFF2-40B4-BE49-F238E27FC236}">
                    <a16:creationId xmlns:a16="http://schemas.microsoft.com/office/drawing/2014/main" id="{90D897A4-1CB7-7FEA-9667-2EC5D267918C}"/>
                  </a:ext>
                </a:extLst>
              </p:cNvPr>
              <p:cNvSpPr>
                <a:spLocks noChangeAspect="1"/>
              </p:cNvSpPr>
              <p:nvPr/>
            </p:nvSpPr>
            <p:spPr>
              <a:xfrm>
                <a:off x="3865502" y="3161255"/>
                <a:ext cx="2011680" cy="2011680"/>
              </a:xfrm>
              <a:prstGeom prst="arc">
                <a:avLst>
                  <a:gd name="adj1" fmla="val 16518235"/>
                  <a:gd name="adj2" fmla="val 18283875"/>
                </a:avLst>
              </a:prstGeom>
              <a:ln w="1270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Oval 69">
                <a:extLst>
                  <a:ext uri="{FF2B5EF4-FFF2-40B4-BE49-F238E27FC236}">
                    <a16:creationId xmlns:a16="http://schemas.microsoft.com/office/drawing/2014/main" id="{454771F5-35A8-74F4-E1FC-E710B3867D9A}"/>
                  </a:ext>
                </a:extLst>
              </p:cNvPr>
              <p:cNvSpPr/>
              <p:nvPr/>
            </p:nvSpPr>
            <p:spPr>
              <a:xfrm>
                <a:off x="4815160" y="4110913"/>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57" name="Group 56">
              <a:extLst>
                <a:ext uri="{FF2B5EF4-FFF2-40B4-BE49-F238E27FC236}">
                  <a16:creationId xmlns:a16="http://schemas.microsoft.com/office/drawing/2014/main" id="{DE410514-87C2-22F9-9585-A0E31AC4FED0}"/>
                </a:ext>
              </a:extLst>
            </p:cNvPr>
            <p:cNvGrpSpPr/>
            <p:nvPr/>
          </p:nvGrpSpPr>
          <p:grpSpPr>
            <a:xfrm>
              <a:off x="4717384" y="2687230"/>
              <a:ext cx="1710433" cy="1710433"/>
              <a:chOff x="3865502" y="3161255"/>
              <a:chExt cx="2011680" cy="2011680"/>
            </a:xfrm>
          </p:grpSpPr>
          <p:sp>
            <p:nvSpPr>
              <p:cNvPr id="67" name="Arc 66">
                <a:extLst>
                  <a:ext uri="{FF2B5EF4-FFF2-40B4-BE49-F238E27FC236}">
                    <a16:creationId xmlns:a16="http://schemas.microsoft.com/office/drawing/2014/main" id="{33F1E25F-8158-9563-2E97-6F371439CB99}"/>
                  </a:ext>
                </a:extLst>
              </p:cNvPr>
              <p:cNvSpPr>
                <a:spLocks noChangeAspect="1"/>
              </p:cNvSpPr>
              <p:nvPr/>
            </p:nvSpPr>
            <p:spPr>
              <a:xfrm>
                <a:off x="3865502" y="3161255"/>
                <a:ext cx="2011680" cy="2011680"/>
              </a:xfrm>
              <a:prstGeom prst="arc">
                <a:avLst>
                  <a:gd name="adj1" fmla="val 13746270"/>
                  <a:gd name="adj2" fmla="val 16416025"/>
                </a:avLst>
              </a:prstGeom>
              <a:ln w="1270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687E9AC1-A3E6-2E07-2F0F-D1A63BA4B324}"/>
                  </a:ext>
                </a:extLst>
              </p:cNvPr>
              <p:cNvSpPr/>
              <p:nvPr/>
            </p:nvSpPr>
            <p:spPr>
              <a:xfrm>
                <a:off x="4815160" y="4110913"/>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4DF8D919-5D70-B866-4444-0A8F73FD8EF7}"/>
                    </a:ext>
                  </a:extLst>
                </p:cNvPr>
                <p:cNvSpPr/>
                <p:nvPr/>
              </p:nvSpPr>
              <p:spPr>
                <a:xfrm>
                  <a:off x="3740714" y="3565940"/>
                  <a:ext cx="427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e>
                        </m:acc>
                      </m:oMath>
                    </m:oMathPara>
                  </a14:m>
                  <a:endParaRPr lang="en-US" dirty="0"/>
                </a:p>
              </p:txBody>
            </p:sp>
          </mc:Choice>
          <mc:Fallback xmlns="">
            <p:sp>
              <p:nvSpPr>
                <p:cNvPr id="110" name="Rectangle 109">
                  <a:extLst>
                    <a:ext uri="{FF2B5EF4-FFF2-40B4-BE49-F238E27FC236}">
                      <a16:creationId xmlns:a16="http://schemas.microsoft.com/office/drawing/2014/main" id="{80ABCF05-9C8C-3E4D-AB5E-BFBCCCBB8FC6}"/>
                    </a:ext>
                  </a:extLst>
                </p:cNvPr>
                <p:cNvSpPr>
                  <a:spLocks noRot="1" noChangeAspect="1" noMove="1" noResize="1" noEditPoints="1" noAdjustHandles="1" noChangeArrowheads="1" noChangeShapeType="1" noTextEdit="1"/>
                </p:cNvSpPr>
                <p:nvPr/>
              </p:nvSpPr>
              <p:spPr>
                <a:xfrm>
                  <a:off x="3740714" y="3565940"/>
                  <a:ext cx="42755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919E060-39E1-8DD5-EE94-72DD72B9A867}"/>
                    </a:ext>
                  </a:extLst>
                </p:cNvPr>
                <p:cNvSpPr/>
                <p:nvPr/>
              </p:nvSpPr>
              <p:spPr>
                <a:xfrm>
                  <a:off x="6308322" y="4758456"/>
                  <a:ext cx="4662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m:t>
                                </m:r>
                              </m:sub>
                            </m:sSub>
                          </m:e>
                        </m:acc>
                      </m:oMath>
                    </m:oMathPara>
                  </a14:m>
                  <a:endParaRPr lang="en-US" dirty="0"/>
                </a:p>
              </p:txBody>
            </p:sp>
          </mc:Choice>
          <mc:Fallback xmlns="">
            <p:sp>
              <p:nvSpPr>
                <p:cNvPr id="111" name="Rectangle 110">
                  <a:extLst>
                    <a:ext uri="{FF2B5EF4-FFF2-40B4-BE49-F238E27FC236}">
                      <a16:creationId xmlns:a16="http://schemas.microsoft.com/office/drawing/2014/main" id="{2A808F10-11F9-D840-837F-5E92CC9C341A}"/>
                    </a:ext>
                  </a:extLst>
                </p:cNvPr>
                <p:cNvSpPr>
                  <a:spLocks noRot="1" noChangeAspect="1" noMove="1" noResize="1" noEditPoints="1" noAdjustHandles="1" noChangeArrowheads="1" noChangeShapeType="1" noTextEdit="1"/>
                </p:cNvSpPr>
                <p:nvPr/>
              </p:nvSpPr>
              <p:spPr>
                <a:xfrm>
                  <a:off x="6308322" y="4758456"/>
                  <a:ext cx="4662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F4557EAD-BC93-02B5-3EA9-43A7A7FD4988}"/>
                    </a:ext>
                  </a:extLst>
                </p:cNvPr>
                <p:cNvSpPr/>
                <p:nvPr/>
              </p:nvSpPr>
              <p:spPr>
                <a:xfrm>
                  <a:off x="6028713" y="1849710"/>
                  <a:ext cx="4471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m:t>
                                </m:r>
                              </m:sub>
                            </m:sSub>
                          </m:e>
                        </m:acc>
                      </m:oMath>
                    </m:oMathPara>
                  </a14:m>
                  <a:endParaRPr lang="en-US" dirty="0"/>
                </a:p>
              </p:txBody>
            </p:sp>
          </mc:Choice>
          <mc:Fallback xmlns="">
            <p:sp>
              <p:nvSpPr>
                <p:cNvPr id="112" name="Rectangle 111">
                  <a:extLst>
                    <a:ext uri="{FF2B5EF4-FFF2-40B4-BE49-F238E27FC236}">
                      <a16:creationId xmlns:a16="http://schemas.microsoft.com/office/drawing/2014/main" id="{8C4D8FEE-836A-554D-8413-9543AAE2628F}"/>
                    </a:ext>
                  </a:extLst>
                </p:cNvPr>
                <p:cNvSpPr>
                  <a:spLocks noRot="1" noChangeAspect="1" noMove="1" noResize="1" noEditPoints="1" noAdjustHandles="1" noChangeArrowheads="1" noChangeShapeType="1" noTextEdit="1"/>
                </p:cNvSpPr>
                <p:nvPr/>
              </p:nvSpPr>
              <p:spPr>
                <a:xfrm>
                  <a:off x="6028713" y="1849710"/>
                  <a:ext cx="447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7A0F0DA-E442-ED07-5964-FC678AF6F460}"/>
                    </a:ext>
                  </a:extLst>
                </p:cNvPr>
                <p:cNvSpPr txBox="1"/>
                <p:nvPr/>
              </p:nvSpPr>
              <p:spPr>
                <a:xfrm>
                  <a:off x="5703170" y="2191013"/>
                  <a:ext cx="370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113" name="TextBox 112">
                  <a:extLst>
                    <a:ext uri="{FF2B5EF4-FFF2-40B4-BE49-F238E27FC236}">
                      <a16:creationId xmlns:a16="http://schemas.microsoft.com/office/drawing/2014/main" id="{D11561E9-3A00-B144-86AE-75CF34D5A21F}"/>
                    </a:ext>
                  </a:extLst>
                </p:cNvPr>
                <p:cNvSpPr txBox="1">
                  <a:spLocks noRot="1" noChangeAspect="1" noMove="1" noResize="1" noEditPoints="1" noAdjustHandles="1" noChangeArrowheads="1" noChangeShapeType="1" noTextEdit="1"/>
                </p:cNvSpPr>
                <p:nvPr/>
              </p:nvSpPr>
              <p:spPr>
                <a:xfrm>
                  <a:off x="5703170" y="2191013"/>
                  <a:ext cx="370935"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5EEA70E-108F-D323-0870-C1483395AE97}"/>
                    </a:ext>
                  </a:extLst>
                </p:cNvPr>
                <p:cNvSpPr txBox="1"/>
                <p:nvPr/>
              </p:nvSpPr>
              <p:spPr>
                <a:xfrm>
                  <a:off x="4953456" y="2453773"/>
                  <a:ext cx="4471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oMath>
                    </m:oMathPara>
                  </a14:m>
                  <a:endParaRPr lang="en-US" dirty="0"/>
                </a:p>
              </p:txBody>
            </p:sp>
          </mc:Choice>
          <mc:Fallback xmlns="">
            <p:sp>
              <p:nvSpPr>
                <p:cNvPr id="114" name="TextBox 113">
                  <a:extLst>
                    <a:ext uri="{FF2B5EF4-FFF2-40B4-BE49-F238E27FC236}">
                      <a16:creationId xmlns:a16="http://schemas.microsoft.com/office/drawing/2014/main" id="{FF925B2C-1F9B-E742-B9AC-64FE12C9DF86}"/>
                    </a:ext>
                  </a:extLst>
                </p:cNvPr>
                <p:cNvSpPr txBox="1">
                  <a:spLocks noRot="1" noChangeAspect="1" noMove="1" noResize="1" noEditPoints="1" noAdjustHandles="1" noChangeArrowheads="1" noChangeShapeType="1" noTextEdit="1"/>
                </p:cNvSpPr>
                <p:nvPr/>
              </p:nvSpPr>
              <p:spPr>
                <a:xfrm>
                  <a:off x="4953456" y="2453773"/>
                  <a:ext cx="447109" cy="369332"/>
                </a:xfrm>
                <a:prstGeom prst="rect">
                  <a:avLst/>
                </a:prstGeom>
                <a:blipFill>
                  <a:blip r:embed="rId10"/>
                  <a:stretch>
                    <a:fillRect b="-16667"/>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6C7A78BD-1CE1-684A-8DA0-F88C43255773}"/>
                </a:ext>
              </a:extLst>
            </p:cNvPr>
            <p:cNvGrpSpPr/>
            <p:nvPr/>
          </p:nvGrpSpPr>
          <p:grpSpPr>
            <a:xfrm>
              <a:off x="5010910" y="2963687"/>
              <a:ext cx="1129364" cy="1129364"/>
              <a:chOff x="3865502" y="3161255"/>
              <a:chExt cx="2011680" cy="2011680"/>
            </a:xfrm>
          </p:grpSpPr>
          <p:sp>
            <p:nvSpPr>
              <p:cNvPr id="65" name="Arc 64">
                <a:extLst>
                  <a:ext uri="{FF2B5EF4-FFF2-40B4-BE49-F238E27FC236}">
                    <a16:creationId xmlns:a16="http://schemas.microsoft.com/office/drawing/2014/main" id="{63242303-CB8C-D503-449B-E9330D2213B9}"/>
                  </a:ext>
                </a:extLst>
              </p:cNvPr>
              <p:cNvSpPr>
                <a:spLocks noChangeAspect="1"/>
              </p:cNvSpPr>
              <p:nvPr/>
            </p:nvSpPr>
            <p:spPr>
              <a:xfrm>
                <a:off x="3865502" y="3161255"/>
                <a:ext cx="2011680" cy="2011680"/>
              </a:xfrm>
              <a:prstGeom prst="arc">
                <a:avLst>
                  <a:gd name="adj1" fmla="val 15677379"/>
                  <a:gd name="adj2" fmla="val 17504039"/>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Oval 65">
                <a:extLst>
                  <a:ext uri="{FF2B5EF4-FFF2-40B4-BE49-F238E27FC236}">
                    <a16:creationId xmlns:a16="http://schemas.microsoft.com/office/drawing/2014/main" id="{287F00C7-D66C-9C47-038B-7E43466DC216}"/>
                  </a:ext>
                </a:extLst>
              </p:cNvPr>
              <p:cNvSpPr/>
              <p:nvPr/>
            </p:nvSpPr>
            <p:spPr>
              <a:xfrm>
                <a:off x="4815160" y="4110913"/>
                <a:ext cx="112365" cy="11236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4EC5653-BAAB-94D8-6063-0A9EE4E1CCD6}"/>
                    </a:ext>
                  </a:extLst>
                </p:cNvPr>
                <p:cNvSpPr txBox="1"/>
                <p:nvPr/>
              </p:nvSpPr>
              <p:spPr>
                <a:xfrm>
                  <a:off x="5428062" y="2887255"/>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9" name="TextBox 118">
                  <a:extLst>
                    <a:ext uri="{FF2B5EF4-FFF2-40B4-BE49-F238E27FC236}">
                      <a16:creationId xmlns:a16="http://schemas.microsoft.com/office/drawing/2014/main" id="{8B062B73-76E0-AA4A-82A9-CB060A62FBFC}"/>
                    </a:ext>
                  </a:extLst>
                </p:cNvPr>
                <p:cNvSpPr txBox="1">
                  <a:spLocks noRot="1" noChangeAspect="1" noMove="1" noResize="1" noEditPoints="1" noAdjustHandles="1" noChangeArrowheads="1" noChangeShapeType="1" noTextEdit="1"/>
                </p:cNvSpPr>
                <p:nvPr/>
              </p:nvSpPr>
              <p:spPr>
                <a:xfrm>
                  <a:off x="5428062" y="2887255"/>
                  <a:ext cx="382412" cy="369332"/>
                </a:xfrm>
                <a:prstGeom prst="rect">
                  <a:avLst/>
                </a:prstGeom>
                <a:blipFill>
                  <a:blip r:embed="rId11"/>
                  <a:stretch>
                    <a:fillRect/>
                  </a:stretch>
                </a:blipFill>
              </p:spPr>
              <p:txBody>
                <a:bodyPr/>
                <a:lstStyle/>
                <a:p>
                  <a:r>
                    <a:rPr lang="en-US">
                      <a:noFill/>
                    </a:rPr>
                    <a:t> </a:t>
                  </a:r>
                </a:p>
              </p:txBody>
            </p:sp>
          </mc:Fallback>
        </mc:AlternateContent>
      </p:grpSp>
      <p:sp>
        <p:nvSpPr>
          <p:cNvPr id="79" name="TextBox 78">
            <a:extLst>
              <a:ext uri="{FF2B5EF4-FFF2-40B4-BE49-F238E27FC236}">
                <a16:creationId xmlns:a16="http://schemas.microsoft.com/office/drawing/2014/main" id="{DECDF465-83AE-8EC8-4F38-566CB19DB143}"/>
              </a:ext>
            </a:extLst>
          </p:cNvPr>
          <p:cNvSpPr txBox="1"/>
          <p:nvPr/>
        </p:nvSpPr>
        <p:spPr>
          <a:xfrm>
            <a:off x="1416297" y="1448685"/>
            <a:ext cx="1143775" cy="369332"/>
          </a:xfrm>
          <a:prstGeom prst="rect">
            <a:avLst/>
          </a:prstGeom>
          <a:noFill/>
        </p:spPr>
        <p:txBody>
          <a:bodyPr wrap="none" rtlCol="0">
            <a:spAutoFit/>
          </a:bodyPr>
          <a:lstStyle/>
          <a:p>
            <a:r>
              <a:rPr lang="en-US" dirty="0"/>
              <a:t>Generator</a:t>
            </a:r>
          </a:p>
        </p:txBody>
      </p:sp>
      <p:sp>
        <p:nvSpPr>
          <p:cNvPr id="80" name="TextBox 79">
            <a:extLst>
              <a:ext uri="{FF2B5EF4-FFF2-40B4-BE49-F238E27FC236}">
                <a16:creationId xmlns:a16="http://schemas.microsoft.com/office/drawing/2014/main" id="{CDA9344E-B311-D1FF-C153-1CEF7B8AF959}"/>
              </a:ext>
            </a:extLst>
          </p:cNvPr>
          <p:cNvSpPr txBox="1"/>
          <p:nvPr/>
        </p:nvSpPr>
        <p:spPr>
          <a:xfrm>
            <a:off x="4013310" y="1454217"/>
            <a:ext cx="585417" cy="369332"/>
          </a:xfrm>
          <a:prstGeom prst="rect">
            <a:avLst/>
          </a:prstGeom>
          <a:noFill/>
        </p:spPr>
        <p:txBody>
          <a:bodyPr wrap="none" rtlCol="0">
            <a:spAutoFit/>
          </a:bodyPr>
          <a:lstStyle/>
          <a:p>
            <a:r>
              <a:rPr lang="en-US" dirty="0"/>
              <a:t>Grid</a:t>
            </a:r>
          </a:p>
        </p:txBody>
      </p:sp>
      <mc:AlternateContent xmlns:mc="http://schemas.openxmlformats.org/markup-compatibility/2006" xmlns:a14="http://schemas.microsoft.com/office/drawing/2010/main">
        <mc:Choice Requires="a14">
          <p:sp>
            <p:nvSpPr>
              <p:cNvPr id="81" name="Content Placeholder 4">
                <a:extLst>
                  <a:ext uri="{FF2B5EF4-FFF2-40B4-BE49-F238E27FC236}">
                    <a16:creationId xmlns:a16="http://schemas.microsoft.com/office/drawing/2014/main" id="{218C9B35-4F7E-188F-AAB2-E6CFCCE0E427}"/>
                  </a:ext>
                </a:extLst>
              </p:cNvPr>
              <p:cNvSpPr txBox="1">
                <a:spLocks/>
              </p:cNvSpPr>
              <p:nvPr/>
            </p:nvSpPr>
            <p:spPr>
              <a:xfrm>
                <a:off x="6570960" y="1649413"/>
                <a:ext cx="5032156" cy="4723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Before closing the switch:</a:t>
                </a:r>
              </a:p>
              <a:p>
                <a:r>
                  <a:rPr lang="en-US" sz="3200" dirty="0"/>
                  <a:t>Same phase sequence</a:t>
                </a:r>
              </a:p>
              <a:p>
                <a:r>
                  <a:rPr lang="en-US" sz="3200" dirty="0"/>
                  <a:t>Same frequency</a:t>
                </a:r>
              </a:p>
              <a:p>
                <a:r>
                  <a:rPr lang="en-US" sz="3200" dirty="0"/>
                  <a:t>Same voltage magnitude</a:t>
                </a:r>
              </a:p>
              <a:p>
                <a:r>
                  <a:rPr lang="en-US" sz="3200" dirty="0"/>
                  <a:t>Minimal phase angle difference (small </a:t>
                </a:r>
                <a14:m>
                  <m:oMath xmlns:m="http://schemas.openxmlformats.org/officeDocument/2006/math">
                    <m:r>
                      <a:rPr lang="en-US" sz="3200" i="1">
                        <a:latin typeface="Cambria Math" panose="02040503050406030204" pitchFamily="18" charset="0"/>
                        <a:ea typeface="Cambria Math" panose="02040503050406030204" pitchFamily="18" charset="0"/>
                      </a:rPr>
                      <m:t>𝛼</m:t>
                    </m:r>
                  </m:oMath>
                </a14:m>
                <a:r>
                  <a:rPr lang="en-US" sz="3200" dirty="0"/>
                  <a:t>)</a:t>
                </a:r>
              </a:p>
            </p:txBody>
          </p:sp>
        </mc:Choice>
        <mc:Fallback xmlns="">
          <p:sp>
            <p:nvSpPr>
              <p:cNvPr id="81" name="Content Placeholder 4">
                <a:extLst>
                  <a:ext uri="{FF2B5EF4-FFF2-40B4-BE49-F238E27FC236}">
                    <a16:creationId xmlns:a16="http://schemas.microsoft.com/office/drawing/2014/main" id="{218C9B35-4F7E-188F-AAB2-E6CFCCE0E427}"/>
                  </a:ext>
                </a:extLst>
              </p:cNvPr>
              <p:cNvSpPr txBox="1">
                <a:spLocks noRot="1" noChangeAspect="1" noMove="1" noResize="1" noEditPoints="1" noAdjustHandles="1" noChangeArrowheads="1" noChangeShapeType="1" noTextEdit="1"/>
              </p:cNvSpPr>
              <p:nvPr/>
            </p:nvSpPr>
            <p:spPr>
              <a:xfrm>
                <a:off x="6570960" y="1649413"/>
                <a:ext cx="5032156" cy="4723455"/>
              </a:xfrm>
              <a:prstGeom prst="rect">
                <a:avLst/>
              </a:prstGeom>
              <a:blipFill>
                <a:blip r:embed="rId12"/>
                <a:stretch>
                  <a:fillRect l="-3023" t="-2957"/>
                </a:stretch>
              </a:blipFill>
            </p:spPr>
            <p:txBody>
              <a:bodyPr/>
              <a:lstStyle/>
              <a:p>
                <a:r>
                  <a:rPr lang="en-US">
                    <a:noFill/>
                  </a:rPr>
                  <a:t> </a:t>
                </a:r>
              </a:p>
            </p:txBody>
          </p:sp>
        </mc:Fallback>
      </mc:AlternateContent>
    </p:spTree>
    <p:extLst>
      <p:ext uri="{BB962C8B-B14F-4D97-AF65-F5344CB8AC3E}">
        <p14:creationId xmlns:p14="http://schemas.microsoft.com/office/powerpoint/2010/main" val="24581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2DD-F9A4-AF3A-97BC-8CBE0D89FC72}"/>
              </a:ext>
            </a:extLst>
          </p:cNvPr>
          <p:cNvSpPr>
            <a:spLocks noGrp="1"/>
          </p:cNvSpPr>
          <p:nvPr>
            <p:ph type="title"/>
          </p:nvPr>
        </p:nvSpPr>
        <p:spPr/>
        <p:txBody>
          <a:bodyPr>
            <a:noAutofit/>
          </a:bodyPr>
          <a:lstStyle/>
          <a:p>
            <a:r>
              <a:rPr lang="en-US" sz="3600" dirty="0"/>
              <a:t>Operating a small generator synchronized to the grid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EA13EBF-90F6-D19C-3991-6A2226EAB39F}"/>
                  </a:ext>
                </a:extLst>
              </p:cNvPr>
              <p:cNvSpPr>
                <a:spLocks noGrp="1"/>
              </p:cNvSpPr>
              <p:nvPr>
                <p:ph sz="half" idx="2"/>
              </p:nvPr>
            </p:nvSpPr>
            <p:spPr/>
            <p:txBody>
              <a:bodyPr>
                <a:normAutofit lnSpcReduction="10000"/>
              </a:bodyPr>
              <a:lstStyle/>
              <a:p>
                <a:r>
                  <a:rPr lang="en-US" dirty="0"/>
                  <a:t>Assume that the rating of the generator is small compared to the rest of the grid</a:t>
                </a:r>
              </a:p>
              <a:p>
                <a:r>
                  <a:rPr lang="en-US" dirty="0"/>
                  <a:t>The grid then sets</a:t>
                </a:r>
              </a:p>
              <a:p>
                <a:pPr lvl="1"/>
                <a:r>
                  <a:rPr lang="en-US" dirty="0"/>
                  <a:t>The frequency (60 Hz)</a:t>
                </a:r>
              </a:p>
              <a:p>
                <a:pPr lvl="1"/>
                <a:r>
                  <a:rPr lang="en-US" dirty="0"/>
                  <a:t>The voltage at the terminal of the generator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oMath>
                </a14:m>
                <a:r>
                  <a:rPr lang="en-US" dirty="0"/>
                  <a:t>)</a:t>
                </a:r>
              </a:p>
              <a:p>
                <a:r>
                  <a:rPr lang="en-US" dirty="0"/>
                  <a:t>Model the grid as an ideal voltage source</a:t>
                </a:r>
              </a:p>
              <a:p>
                <a:r>
                  <a:rPr lang="en-US" dirty="0"/>
                  <a:t>We will consider more sophisticated grid models later</a:t>
                </a:r>
              </a:p>
            </p:txBody>
          </p:sp>
        </mc:Choice>
        <mc:Fallback xmlns="">
          <p:sp>
            <p:nvSpPr>
              <p:cNvPr id="5" name="Content Placeholder 4">
                <a:extLst>
                  <a:ext uri="{FF2B5EF4-FFF2-40B4-BE49-F238E27FC236}">
                    <a16:creationId xmlns:a16="http://schemas.microsoft.com/office/drawing/2014/main" id="{4EA13EBF-90F6-D19C-3991-6A2226EAB39F}"/>
                  </a:ext>
                </a:extLst>
              </p:cNvPr>
              <p:cNvSpPr>
                <a:spLocks noGrp="1" noRot="1" noChangeAspect="1" noMove="1" noResize="1" noEditPoints="1" noAdjustHandles="1" noChangeArrowheads="1" noChangeShapeType="1" noTextEdit="1"/>
              </p:cNvSpPr>
              <p:nvPr>
                <p:ph sz="half" idx="2"/>
              </p:nvPr>
            </p:nvSpPr>
            <p:spPr>
              <a:blipFill>
                <a:blip r:embed="rId2"/>
                <a:stretch>
                  <a:fillRect l="-2211" t="-3005" r="-24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2B7A388-1C83-CC6E-F8EA-26864A455742}"/>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DD6FF35-E3BE-8FD2-D248-3DB7382B7B2C}"/>
              </a:ext>
            </a:extLst>
          </p:cNvPr>
          <p:cNvSpPr>
            <a:spLocks noGrp="1"/>
          </p:cNvSpPr>
          <p:nvPr>
            <p:ph type="sldNum" sz="quarter" idx="12"/>
          </p:nvPr>
        </p:nvSpPr>
        <p:spPr/>
        <p:txBody>
          <a:bodyPr/>
          <a:lstStyle/>
          <a:p>
            <a:fld id="{697646A6-6B76-9347-9EA0-ECEE7D8FD72D}" type="slidenum">
              <a:rPr lang="en-US" smtClean="0"/>
              <a:t>87</a:t>
            </a:fld>
            <a:endParaRPr lang="en-US"/>
          </a:p>
        </p:txBody>
      </p:sp>
      <p:grpSp>
        <p:nvGrpSpPr>
          <p:cNvPr id="83" name="Group 82">
            <a:extLst>
              <a:ext uri="{FF2B5EF4-FFF2-40B4-BE49-F238E27FC236}">
                <a16:creationId xmlns:a16="http://schemas.microsoft.com/office/drawing/2014/main" id="{BE2D70FB-2AF9-748D-F678-E745E902886B}"/>
              </a:ext>
            </a:extLst>
          </p:cNvPr>
          <p:cNvGrpSpPr/>
          <p:nvPr/>
        </p:nvGrpSpPr>
        <p:grpSpPr>
          <a:xfrm>
            <a:off x="7106281" y="2586686"/>
            <a:ext cx="4466249" cy="3906189"/>
            <a:chOff x="7069111" y="2423535"/>
            <a:chExt cx="3684242" cy="3222244"/>
          </a:xfrm>
        </p:grpSpPr>
        <p:grpSp>
          <p:nvGrpSpPr>
            <p:cNvPr id="84" name="Group 83">
              <a:extLst>
                <a:ext uri="{FF2B5EF4-FFF2-40B4-BE49-F238E27FC236}">
                  <a16:creationId xmlns:a16="http://schemas.microsoft.com/office/drawing/2014/main" id="{944B862B-3595-4710-B3E7-BF4D8011EB12}"/>
                </a:ext>
              </a:extLst>
            </p:cNvPr>
            <p:cNvGrpSpPr/>
            <p:nvPr/>
          </p:nvGrpSpPr>
          <p:grpSpPr>
            <a:xfrm>
              <a:off x="7069111" y="2423535"/>
              <a:ext cx="3684242" cy="2757877"/>
              <a:chOff x="7069111" y="2423535"/>
              <a:chExt cx="3684242" cy="2757877"/>
            </a:xfrm>
          </p:grpSpPr>
          <p:grpSp>
            <p:nvGrpSpPr>
              <p:cNvPr id="87" name="Group 86">
                <a:extLst>
                  <a:ext uri="{FF2B5EF4-FFF2-40B4-BE49-F238E27FC236}">
                    <a16:creationId xmlns:a16="http://schemas.microsoft.com/office/drawing/2014/main" id="{731D3D8A-37C6-F8D6-6E42-103BCFFF3483}"/>
                  </a:ext>
                </a:extLst>
              </p:cNvPr>
              <p:cNvGrpSpPr/>
              <p:nvPr/>
            </p:nvGrpSpPr>
            <p:grpSpPr>
              <a:xfrm>
                <a:off x="7069111" y="2423535"/>
                <a:ext cx="3564387" cy="2010930"/>
                <a:chOff x="2222791" y="1580653"/>
                <a:chExt cx="3564387" cy="2010930"/>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98CF907-39ED-2B51-F5EC-B9EA7CFC3220}"/>
                        </a:ext>
                      </a:extLst>
                    </p:cNvPr>
                    <p:cNvSpPr txBox="1"/>
                    <p:nvPr/>
                  </p:nvSpPr>
                  <p:spPr>
                    <a:xfrm>
                      <a:off x="3666362" y="1588863"/>
                      <a:ext cx="291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p>
                  </p:txBody>
                </p:sp>
              </mc:Choice>
              <mc:Fallback xmlns="">
                <p:sp>
                  <p:nvSpPr>
                    <p:cNvPr id="7" name="TextBox 6">
                      <a:extLst>
                        <a:ext uri="{FF2B5EF4-FFF2-40B4-BE49-F238E27FC236}">
                          <a16:creationId xmlns:a16="http://schemas.microsoft.com/office/drawing/2014/main" id="{44378880-F5AC-874F-A429-A642822FF8E3}"/>
                        </a:ext>
                      </a:extLst>
                    </p:cNvPr>
                    <p:cNvSpPr txBox="1">
                      <a:spLocks noRot="1" noChangeAspect="1" noMove="1" noResize="1" noEditPoints="1" noAdjustHandles="1" noChangeArrowheads="1" noChangeShapeType="1" noTextEdit="1"/>
                    </p:cNvSpPr>
                    <p:nvPr/>
                  </p:nvSpPr>
                  <p:spPr>
                    <a:xfrm>
                      <a:off x="3666362" y="1588863"/>
                      <a:ext cx="291105" cy="276999"/>
                    </a:xfrm>
                    <a:prstGeom prst="rect">
                      <a:avLst/>
                    </a:prstGeom>
                    <a:blipFill>
                      <a:blip r:embed="rId3"/>
                      <a:stretch>
                        <a:fillRect l="-16667" r="-4167" b="-13043"/>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2C99F058-4A17-A0EF-EE71-93738FFFBE1F}"/>
                    </a:ext>
                  </a:extLst>
                </p:cNvPr>
                <p:cNvGrpSpPr/>
                <p:nvPr/>
              </p:nvGrpSpPr>
              <p:grpSpPr>
                <a:xfrm>
                  <a:off x="2720199" y="2191350"/>
                  <a:ext cx="555625" cy="1325805"/>
                  <a:chOff x="2713849" y="2191350"/>
                  <a:chExt cx="555625" cy="1325805"/>
                </a:xfrm>
              </p:grpSpPr>
              <p:grpSp>
                <p:nvGrpSpPr>
                  <p:cNvPr id="134" name="Group 4">
                    <a:extLst>
                      <a:ext uri="{FF2B5EF4-FFF2-40B4-BE49-F238E27FC236}">
                        <a16:creationId xmlns:a16="http://schemas.microsoft.com/office/drawing/2014/main" id="{D47C2B8F-9B0B-9B2C-C489-C49FF9563C2F}"/>
                      </a:ext>
                    </a:extLst>
                  </p:cNvPr>
                  <p:cNvGrpSpPr>
                    <a:grpSpLocks/>
                  </p:cNvGrpSpPr>
                  <p:nvPr/>
                </p:nvGrpSpPr>
                <p:grpSpPr bwMode="auto">
                  <a:xfrm>
                    <a:off x="2713849" y="2576440"/>
                    <a:ext cx="555625" cy="555625"/>
                    <a:chOff x="1774" y="1738"/>
                    <a:chExt cx="828" cy="828"/>
                  </a:xfrm>
                  <a:solidFill>
                    <a:schemeClr val="bg1"/>
                  </a:solidFill>
                </p:grpSpPr>
                <p:sp>
                  <p:nvSpPr>
                    <p:cNvPr id="137" name="Oval 5">
                      <a:extLst>
                        <a:ext uri="{FF2B5EF4-FFF2-40B4-BE49-F238E27FC236}">
                          <a16:creationId xmlns:a16="http://schemas.microsoft.com/office/drawing/2014/main" id="{633FB119-F36D-BC94-5869-71AF187F4462}"/>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8" name="Group 6">
                      <a:extLst>
                        <a:ext uri="{FF2B5EF4-FFF2-40B4-BE49-F238E27FC236}">
                          <a16:creationId xmlns:a16="http://schemas.microsoft.com/office/drawing/2014/main" id="{2EC3C327-A079-47C0-FAD0-99BBFDABDD15}"/>
                        </a:ext>
                      </a:extLst>
                    </p:cNvPr>
                    <p:cNvGrpSpPr>
                      <a:grpSpLocks/>
                    </p:cNvGrpSpPr>
                    <p:nvPr/>
                  </p:nvGrpSpPr>
                  <p:grpSpPr bwMode="auto">
                    <a:xfrm flipH="1">
                      <a:off x="1847" y="1955"/>
                      <a:ext cx="685" cy="377"/>
                      <a:chOff x="3846" y="3460"/>
                      <a:chExt cx="600" cy="235"/>
                    </a:xfrm>
                    <a:grpFill/>
                  </p:grpSpPr>
                  <p:grpSp>
                    <p:nvGrpSpPr>
                      <p:cNvPr id="139" name="Group 7">
                        <a:extLst>
                          <a:ext uri="{FF2B5EF4-FFF2-40B4-BE49-F238E27FC236}">
                            <a16:creationId xmlns:a16="http://schemas.microsoft.com/office/drawing/2014/main" id="{EC511C91-3AC7-86F8-94EA-EA0D525CDD34}"/>
                          </a:ext>
                        </a:extLst>
                      </p:cNvPr>
                      <p:cNvGrpSpPr>
                        <a:grpSpLocks/>
                      </p:cNvGrpSpPr>
                      <p:nvPr/>
                    </p:nvGrpSpPr>
                    <p:grpSpPr bwMode="auto">
                      <a:xfrm>
                        <a:off x="3846" y="3572"/>
                        <a:ext cx="302" cy="123"/>
                        <a:chOff x="3846" y="3572"/>
                        <a:chExt cx="302" cy="123"/>
                      </a:xfrm>
                      <a:grpFill/>
                    </p:grpSpPr>
                    <p:sp>
                      <p:nvSpPr>
                        <p:cNvPr id="143" name="Arc 8">
                          <a:extLst>
                            <a:ext uri="{FF2B5EF4-FFF2-40B4-BE49-F238E27FC236}">
                              <a16:creationId xmlns:a16="http://schemas.microsoft.com/office/drawing/2014/main" id="{B80E1927-0153-7AB8-0768-D1E33D369682}"/>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 name="Arc 9">
                          <a:extLst>
                            <a:ext uri="{FF2B5EF4-FFF2-40B4-BE49-F238E27FC236}">
                              <a16:creationId xmlns:a16="http://schemas.microsoft.com/office/drawing/2014/main" id="{F3E3D81B-ED6A-B8C3-61DB-B5FF1C76462C}"/>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0" name="Group 10">
                        <a:extLst>
                          <a:ext uri="{FF2B5EF4-FFF2-40B4-BE49-F238E27FC236}">
                            <a16:creationId xmlns:a16="http://schemas.microsoft.com/office/drawing/2014/main" id="{2EBD5531-7F60-DA65-2C52-8E35AA041379}"/>
                          </a:ext>
                        </a:extLst>
                      </p:cNvPr>
                      <p:cNvGrpSpPr>
                        <a:grpSpLocks/>
                      </p:cNvGrpSpPr>
                      <p:nvPr/>
                    </p:nvGrpSpPr>
                    <p:grpSpPr bwMode="auto">
                      <a:xfrm flipV="1">
                        <a:off x="4144" y="3460"/>
                        <a:ext cx="302" cy="123"/>
                        <a:chOff x="3846" y="3572"/>
                        <a:chExt cx="302" cy="123"/>
                      </a:xfrm>
                      <a:grpFill/>
                    </p:grpSpPr>
                    <p:sp>
                      <p:nvSpPr>
                        <p:cNvPr id="141" name="Arc 11">
                          <a:extLst>
                            <a:ext uri="{FF2B5EF4-FFF2-40B4-BE49-F238E27FC236}">
                              <a16:creationId xmlns:a16="http://schemas.microsoft.com/office/drawing/2014/main" id="{EF3C0964-40A4-0632-A8E3-0BC20DC3B445}"/>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 name="Arc 12">
                          <a:extLst>
                            <a:ext uri="{FF2B5EF4-FFF2-40B4-BE49-F238E27FC236}">
                              <a16:creationId xmlns:a16="http://schemas.microsoft.com/office/drawing/2014/main" id="{498FDF62-F756-106E-89D9-FC5FBB3973D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35" name="Straight Connector 134">
                    <a:extLst>
                      <a:ext uri="{FF2B5EF4-FFF2-40B4-BE49-F238E27FC236}">
                        <a16:creationId xmlns:a16="http://schemas.microsoft.com/office/drawing/2014/main" id="{45472E90-2DFF-3E37-5DD9-83DC90FD70C5}"/>
                      </a:ext>
                    </a:extLst>
                  </p:cNvPr>
                  <p:cNvCxnSpPr>
                    <a:endCxn id="137"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194685E-DC86-6764-3457-8F64FBDB5303}"/>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Straight Connector 91">
                  <a:extLst>
                    <a:ext uri="{FF2B5EF4-FFF2-40B4-BE49-F238E27FC236}">
                      <a16:creationId xmlns:a16="http://schemas.microsoft.com/office/drawing/2014/main" id="{11626626-BADD-D720-50C7-18FCD6297E05}"/>
                    </a:ext>
                  </a:extLst>
                </p:cNvPr>
                <p:cNvCxnSpPr>
                  <a:cxnSpLocks/>
                </p:cNvCxnSpPr>
                <p:nvPr/>
              </p:nvCxnSpPr>
              <p:spPr>
                <a:xfrm>
                  <a:off x="2984786" y="3517155"/>
                  <a:ext cx="25397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BE60AE06-4E51-84CD-D414-D436643741D3}"/>
                    </a:ext>
                  </a:extLst>
                </p:cNvPr>
                <p:cNvGrpSpPr/>
                <p:nvPr/>
              </p:nvGrpSpPr>
              <p:grpSpPr>
                <a:xfrm>
                  <a:off x="2988962" y="1903076"/>
                  <a:ext cx="1890912" cy="294615"/>
                  <a:chOff x="4755808" y="1903076"/>
                  <a:chExt cx="1890912" cy="294615"/>
                </a:xfrm>
              </p:grpSpPr>
              <p:grpSp>
                <p:nvGrpSpPr>
                  <p:cNvPr id="115" name="Group 229">
                    <a:extLst>
                      <a:ext uri="{FF2B5EF4-FFF2-40B4-BE49-F238E27FC236}">
                        <a16:creationId xmlns:a16="http://schemas.microsoft.com/office/drawing/2014/main" id="{F292BC7B-3FDB-19EA-D8BE-49CA00B26D89}"/>
                      </a:ext>
                    </a:extLst>
                  </p:cNvPr>
                  <p:cNvGrpSpPr>
                    <a:grpSpLocks/>
                  </p:cNvGrpSpPr>
                  <p:nvPr/>
                </p:nvGrpSpPr>
                <p:grpSpPr bwMode="auto">
                  <a:xfrm rot="16200000">
                    <a:off x="5453286" y="1546538"/>
                    <a:ext cx="294615" cy="1007692"/>
                    <a:chOff x="2788" y="1935"/>
                    <a:chExt cx="216" cy="843"/>
                  </a:xfrm>
                </p:grpSpPr>
                <p:sp>
                  <p:nvSpPr>
                    <p:cNvPr id="118" name="Freeform 67">
                      <a:extLst>
                        <a:ext uri="{FF2B5EF4-FFF2-40B4-BE49-F238E27FC236}">
                          <a16:creationId xmlns:a16="http://schemas.microsoft.com/office/drawing/2014/main" id="{7DC899CF-2C55-44F1-B867-2E4215E32C6C}"/>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Freeform 68">
                      <a:extLst>
                        <a:ext uri="{FF2B5EF4-FFF2-40B4-BE49-F238E27FC236}">
                          <a16:creationId xmlns:a16="http://schemas.microsoft.com/office/drawing/2014/main" id="{CA49B9CE-859F-79D5-83A4-A7901D9F1ECE}"/>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69">
                      <a:extLst>
                        <a:ext uri="{FF2B5EF4-FFF2-40B4-BE49-F238E27FC236}">
                          <a16:creationId xmlns:a16="http://schemas.microsoft.com/office/drawing/2014/main" id="{60949F0B-475E-6E51-744F-5196280146F1}"/>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Freeform 70">
                      <a:extLst>
                        <a:ext uri="{FF2B5EF4-FFF2-40B4-BE49-F238E27FC236}">
                          <a16:creationId xmlns:a16="http://schemas.microsoft.com/office/drawing/2014/main" id="{B1E5038F-7B33-AB9D-E732-7DC05E37780F}"/>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 name="Freeform 71">
                      <a:extLst>
                        <a:ext uri="{FF2B5EF4-FFF2-40B4-BE49-F238E27FC236}">
                          <a16:creationId xmlns:a16="http://schemas.microsoft.com/office/drawing/2014/main" id="{2C16D5FB-F742-E3C5-9FED-8CC1B1E19A85}"/>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Freeform 72">
                      <a:extLst>
                        <a:ext uri="{FF2B5EF4-FFF2-40B4-BE49-F238E27FC236}">
                          <a16:creationId xmlns:a16="http://schemas.microsoft.com/office/drawing/2014/main" id="{1044EDA8-4F33-76C1-3AB3-D649DAB638F3}"/>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 name="Freeform 73">
                      <a:extLst>
                        <a:ext uri="{FF2B5EF4-FFF2-40B4-BE49-F238E27FC236}">
                          <a16:creationId xmlns:a16="http://schemas.microsoft.com/office/drawing/2014/main" id="{E71401E4-812E-4F01-47FC-955A65A8AB79}"/>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Freeform 74">
                      <a:extLst>
                        <a:ext uri="{FF2B5EF4-FFF2-40B4-BE49-F238E27FC236}">
                          <a16:creationId xmlns:a16="http://schemas.microsoft.com/office/drawing/2014/main" id="{57055BB0-E1E7-5CF0-B505-038398F6E7A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 name="Freeform 105">
                      <a:extLst>
                        <a:ext uri="{FF2B5EF4-FFF2-40B4-BE49-F238E27FC236}">
                          <a16:creationId xmlns:a16="http://schemas.microsoft.com/office/drawing/2014/main" id="{33FB4A50-BFAF-2B96-F28A-29D3F5212AC3}"/>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Freeform 106">
                      <a:extLst>
                        <a:ext uri="{FF2B5EF4-FFF2-40B4-BE49-F238E27FC236}">
                          <a16:creationId xmlns:a16="http://schemas.microsoft.com/office/drawing/2014/main" id="{0702E833-154B-45E0-C0FA-41C5119BF513}"/>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Freeform 107">
                      <a:extLst>
                        <a:ext uri="{FF2B5EF4-FFF2-40B4-BE49-F238E27FC236}">
                          <a16:creationId xmlns:a16="http://schemas.microsoft.com/office/drawing/2014/main" id="{D67BC8CF-5E60-18ED-A4C3-E216D597BC70}"/>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Freeform 108">
                      <a:extLst>
                        <a:ext uri="{FF2B5EF4-FFF2-40B4-BE49-F238E27FC236}">
                          <a16:creationId xmlns:a16="http://schemas.microsoft.com/office/drawing/2014/main" id="{71EEA946-EE37-A748-BF58-8C01E2CC9296}"/>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0" name="Freeform 109">
                      <a:extLst>
                        <a:ext uri="{FF2B5EF4-FFF2-40B4-BE49-F238E27FC236}">
                          <a16:creationId xmlns:a16="http://schemas.microsoft.com/office/drawing/2014/main" id="{B52E1368-B68D-5BD3-A37C-03E51E9E2614}"/>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Freeform 110">
                      <a:extLst>
                        <a:ext uri="{FF2B5EF4-FFF2-40B4-BE49-F238E27FC236}">
                          <a16:creationId xmlns:a16="http://schemas.microsoft.com/office/drawing/2014/main" id="{D55D8392-A2E8-AA79-AAD3-B76C0B04BF85}"/>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Freeform 111">
                      <a:extLst>
                        <a:ext uri="{FF2B5EF4-FFF2-40B4-BE49-F238E27FC236}">
                          <a16:creationId xmlns:a16="http://schemas.microsoft.com/office/drawing/2014/main" id="{283482F8-1695-EBF4-3100-BB103F11D75D}"/>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Freeform 112">
                      <a:extLst>
                        <a:ext uri="{FF2B5EF4-FFF2-40B4-BE49-F238E27FC236}">
                          <a16:creationId xmlns:a16="http://schemas.microsoft.com/office/drawing/2014/main" id="{ED5FEF46-0664-EF94-16A3-9BEA58D8A57F}"/>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8988694E-A6D2-0B38-9D68-4C446B455E2A}"/>
                      </a:ext>
                    </a:extLst>
                  </p:cNvPr>
                  <p:cNvCxnSpPr>
                    <a:cxnSpLocks/>
                  </p:cNvCxnSpPr>
                  <p:nvPr/>
                </p:nvCxnSpPr>
                <p:spPr>
                  <a:xfrm>
                    <a:off x="6103252" y="2187191"/>
                    <a:ext cx="543468" cy="1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7F2CCE1-F562-B783-0850-CCB6F251B739}"/>
                      </a:ext>
                    </a:extLst>
                  </p:cNvPr>
                  <p:cNvCxnSpPr>
                    <a:cxnSpLocks/>
                  </p:cNvCxnSpPr>
                  <p:nvPr/>
                </p:nvCxnSpPr>
                <p:spPr>
                  <a:xfrm>
                    <a:off x="475580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62B42C7F-8ABB-BBFD-8760-A16993A70EA0}"/>
                    </a:ext>
                  </a:extLst>
                </p:cNvPr>
                <p:cNvSpPr/>
                <p:nvPr/>
              </p:nvSpPr>
              <p:spPr>
                <a:xfrm>
                  <a:off x="4815326" y="2113886"/>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33B544B-B3E5-42BB-2073-AED88FD955BF}"/>
                    </a:ext>
                  </a:extLst>
                </p:cNvPr>
                <p:cNvSpPr/>
                <p:nvPr/>
              </p:nvSpPr>
              <p:spPr>
                <a:xfrm>
                  <a:off x="4815326" y="3442727"/>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3C564DE-0E9E-B249-06D2-37DE6F80FEB0}"/>
                    </a:ext>
                  </a:extLst>
                </p:cNvPr>
                <p:cNvCxnSpPr/>
                <p:nvPr/>
              </p:nvCxnSpPr>
              <p:spPr>
                <a:xfrm>
                  <a:off x="4552818" y="1976314"/>
                  <a:ext cx="4276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8A71F00-D795-56BB-F577-317823C4C570}"/>
                        </a:ext>
                      </a:extLst>
                    </p:cNvPr>
                    <p:cNvSpPr txBox="1"/>
                    <p:nvPr/>
                  </p:nvSpPr>
                  <p:spPr>
                    <a:xfrm>
                      <a:off x="4600102" y="1580653"/>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14" name="TextBox 13">
                      <a:extLst>
                        <a:ext uri="{FF2B5EF4-FFF2-40B4-BE49-F238E27FC236}">
                          <a16:creationId xmlns:a16="http://schemas.microsoft.com/office/drawing/2014/main" id="{DD185DF4-B5E1-7A48-8DE6-BC5535194AE9}"/>
                        </a:ext>
                      </a:extLst>
                    </p:cNvPr>
                    <p:cNvSpPr txBox="1">
                      <a:spLocks noRot="1" noChangeAspect="1" noMove="1" noResize="1" noEditPoints="1" noAdjustHandles="1" noChangeArrowheads="1" noChangeShapeType="1" noTextEdit="1"/>
                    </p:cNvSpPr>
                    <p:nvPr/>
                  </p:nvSpPr>
                  <p:spPr>
                    <a:xfrm>
                      <a:off x="4600102" y="1580653"/>
                      <a:ext cx="333040" cy="369332"/>
                    </a:xfrm>
                    <a:prstGeom prst="rect">
                      <a:avLst/>
                    </a:prstGeom>
                    <a:blipFill>
                      <a:blip r:embed="rId4"/>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354118FA-D59D-6BF5-3D44-AE80B3363421}"/>
                    </a:ext>
                  </a:extLst>
                </p:cNvPr>
                <p:cNvCxnSpPr>
                  <a:cxnSpLocks/>
                </p:cNvCxnSpPr>
                <p:nvPr/>
              </p:nvCxnSpPr>
              <p:spPr>
                <a:xfrm flipV="1">
                  <a:off x="4889754" y="2352576"/>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9ADBE3D-AEDA-60A5-2E83-B8998B4876C3}"/>
                        </a:ext>
                      </a:extLst>
                    </p:cNvPr>
                    <p:cNvSpPr txBox="1"/>
                    <p:nvPr/>
                  </p:nvSpPr>
                  <p:spPr>
                    <a:xfrm>
                      <a:off x="4879712" y="266384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16" name="TextBox 15">
                      <a:extLst>
                        <a:ext uri="{FF2B5EF4-FFF2-40B4-BE49-F238E27FC236}">
                          <a16:creationId xmlns:a16="http://schemas.microsoft.com/office/drawing/2014/main" id="{B5C9248C-6D45-7E4A-86C8-5054931765DD}"/>
                        </a:ext>
                      </a:extLst>
                    </p:cNvPr>
                    <p:cNvSpPr txBox="1">
                      <a:spLocks noRot="1" noChangeAspect="1" noMove="1" noResize="1" noEditPoints="1" noAdjustHandles="1" noChangeArrowheads="1" noChangeShapeType="1" noTextEdit="1"/>
                    </p:cNvSpPr>
                    <p:nvPr/>
                  </p:nvSpPr>
                  <p:spPr>
                    <a:xfrm>
                      <a:off x="4879712" y="2663849"/>
                      <a:ext cx="389144" cy="369332"/>
                    </a:xfrm>
                    <a:prstGeom prst="rect">
                      <a:avLst/>
                    </a:prstGeom>
                    <a:blipFill>
                      <a:blip r:embed="rId5"/>
                      <a:stretch>
                        <a:fillRect/>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10156A6A-73B8-22C2-7384-74822EBD87D9}"/>
                    </a:ext>
                  </a:extLst>
                </p:cNvPr>
                <p:cNvCxnSpPr>
                  <a:cxnSpLocks/>
                </p:cNvCxnSpPr>
                <p:nvPr/>
              </p:nvCxnSpPr>
              <p:spPr>
                <a:xfrm flipV="1">
                  <a:off x="2595804" y="2346689"/>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834472E-4E20-2FD6-D79B-00E43D66EC6F}"/>
                        </a:ext>
                      </a:extLst>
                    </p:cNvPr>
                    <p:cNvSpPr txBox="1"/>
                    <p:nvPr/>
                  </p:nvSpPr>
                  <p:spPr>
                    <a:xfrm>
                      <a:off x="2222791" y="2657962"/>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18" name="TextBox 17">
                      <a:extLst>
                        <a:ext uri="{FF2B5EF4-FFF2-40B4-BE49-F238E27FC236}">
                          <a16:creationId xmlns:a16="http://schemas.microsoft.com/office/drawing/2014/main" id="{B1B983FF-3E35-FD48-AB60-4B4EADCD9DA7}"/>
                        </a:ext>
                      </a:extLst>
                    </p:cNvPr>
                    <p:cNvSpPr txBox="1">
                      <a:spLocks noRot="1" noChangeAspect="1" noMove="1" noResize="1" noEditPoints="1" noAdjustHandles="1" noChangeArrowheads="1" noChangeShapeType="1" noTextEdit="1"/>
                    </p:cNvSpPr>
                    <p:nvPr/>
                  </p:nvSpPr>
                  <p:spPr>
                    <a:xfrm>
                      <a:off x="2222791" y="2657962"/>
                      <a:ext cx="390876" cy="369332"/>
                    </a:xfrm>
                    <a:prstGeom prst="rect">
                      <a:avLst/>
                    </a:prstGeom>
                    <a:blipFill>
                      <a:blip r:embed="rId6"/>
                      <a:stretch>
                        <a:fillRect/>
                      </a:stretch>
                    </a:blipFill>
                  </p:spPr>
                  <p:txBody>
                    <a:bodyPr/>
                    <a:lstStyle/>
                    <a:p>
                      <a:r>
                        <a:rPr lang="en-US">
                          <a:noFill/>
                        </a:rPr>
                        <a:t> </a:t>
                      </a:r>
                    </a:p>
                  </p:txBody>
                </p:sp>
              </mc:Fallback>
            </mc:AlternateContent>
            <p:grpSp>
              <p:nvGrpSpPr>
                <p:cNvPr id="102" name="Group 101">
                  <a:extLst>
                    <a:ext uri="{FF2B5EF4-FFF2-40B4-BE49-F238E27FC236}">
                      <a16:creationId xmlns:a16="http://schemas.microsoft.com/office/drawing/2014/main" id="{A87EFECE-CA8F-BFAE-4C1A-D5CB0E5C55F9}"/>
                    </a:ext>
                  </a:extLst>
                </p:cNvPr>
                <p:cNvGrpSpPr/>
                <p:nvPr/>
              </p:nvGrpSpPr>
              <p:grpSpPr>
                <a:xfrm>
                  <a:off x="5231553" y="2197691"/>
                  <a:ext cx="555625" cy="1325805"/>
                  <a:chOff x="2713849" y="2191350"/>
                  <a:chExt cx="555625" cy="1325805"/>
                </a:xfrm>
              </p:grpSpPr>
              <p:grpSp>
                <p:nvGrpSpPr>
                  <p:cNvPr id="104" name="Group 4">
                    <a:extLst>
                      <a:ext uri="{FF2B5EF4-FFF2-40B4-BE49-F238E27FC236}">
                        <a16:creationId xmlns:a16="http://schemas.microsoft.com/office/drawing/2014/main" id="{562026FE-77EF-DFE9-5932-E5D85BD4FB2F}"/>
                      </a:ext>
                    </a:extLst>
                  </p:cNvPr>
                  <p:cNvGrpSpPr>
                    <a:grpSpLocks/>
                  </p:cNvGrpSpPr>
                  <p:nvPr/>
                </p:nvGrpSpPr>
                <p:grpSpPr bwMode="auto">
                  <a:xfrm>
                    <a:off x="2713849" y="2576440"/>
                    <a:ext cx="555625" cy="555625"/>
                    <a:chOff x="1774" y="1738"/>
                    <a:chExt cx="828" cy="828"/>
                  </a:xfrm>
                  <a:solidFill>
                    <a:schemeClr val="bg1"/>
                  </a:solidFill>
                </p:grpSpPr>
                <p:sp>
                  <p:nvSpPr>
                    <p:cNvPr id="107" name="Oval 5">
                      <a:extLst>
                        <a:ext uri="{FF2B5EF4-FFF2-40B4-BE49-F238E27FC236}">
                          <a16:creationId xmlns:a16="http://schemas.microsoft.com/office/drawing/2014/main" id="{B1375F5C-3A56-49DF-3E1F-0034BF07EB4F}"/>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08" name="Group 6">
                      <a:extLst>
                        <a:ext uri="{FF2B5EF4-FFF2-40B4-BE49-F238E27FC236}">
                          <a16:creationId xmlns:a16="http://schemas.microsoft.com/office/drawing/2014/main" id="{388A49A5-EBCD-94E0-FD70-C2FF6DC3D5DA}"/>
                        </a:ext>
                      </a:extLst>
                    </p:cNvPr>
                    <p:cNvGrpSpPr>
                      <a:grpSpLocks/>
                    </p:cNvGrpSpPr>
                    <p:nvPr/>
                  </p:nvGrpSpPr>
                  <p:grpSpPr bwMode="auto">
                    <a:xfrm flipH="1">
                      <a:off x="1847" y="1955"/>
                      <a:ext cx="685" cy="377"/>
                      <a:chOff x="3846" y="3460"/>
                      <a:chExt cx="600" cy="235"/>
                    </a:xfrm>
                    <a:grpFill/>
                  </p:grpSpPr>
                  <p:grpSp>
                    <p:nvGrpSpPr>
                      <p:cNvPr id="109" name="Group 7">
                        <a:extLst>
                          <a:ext uri="{FF2B5EF4-FFF2-40B4-BE49-F238E27FC236}">
                            <a16:creationId xmlns:a16="http://schemas.microsoft.com/office/drawing/2014/main" id="{1BE0BFFC-7EBA-2FE6-33E6-39B30217523F}"/>
                          </a:ext>
                        </a:extLst>
                      </p:cNvPr>
                      <p:cNvGrpSpPr>
                        <a:grpSpLocks/>
                      </p:cNvGrpSpPr>
                      <p:nvPr/>
                    </p:nvGrpSpPr>
                    <p:grpSpPr bwMode="auto">
                      <a:xfrm>
                        <a:off x="3846" y="3572"/>
                        <a:ext cx="302" cy="123"/>
                        <a:chOff x="3846" y="3572"/>
                        <a:chExt cx="302" cy="123"/>
                      </a:xfrm>
                      <a:grpFill/>
                    </p:grpSpPr>
                    <p:sp>
                      <p:nvSpPr>
                        <p:cNvPr id="113" name="Arc 8">
                          <a:extLst>
                            <a:ext uri="{FF2B5EF4-FFF2-40B4-BE49-F238E27FC236}">
                              <a16:creationId xmlns:a16="http://schemas.microsoft.com/office/drawing/2014/main" id="{3047C87C-CD71-7FF0-20D7-9A27EE388C2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Arc 9">
                          <a:extLst>
                            <a:ext uri="{FF2B5EF4-FFF2-40B4-BE49-F238E27FC236}">
                              <a16:creationId xmlns:a16="http://schemas.microsoft.com/office/drawing/2014/main" id="{04634760-618C-0835-E271-869E40B46BE7}"/>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0" name="Group 10">
                        <a:extLst>
                          <a:ext uri="{FF2B5EF4-FFF2-40B4-BE49-F238E27FC236}">
                            <a16:creationId xmlns:a16="http://schemas.microsoft.com/office/drawing/2014/main" id="{E6BC5049-B770-E262-9B6F-D6BDE4DB2659}"/>
                          </a:ext>
                        </a:extLst>
                      </p:cNvPr>
                      <p:cNvGrpSpPr>
                        <a:grpSpLocks/>
                      </p:cNvGrpSpPr>
                      <p:nvPr/>
                    </p:nvGrpSpPr>
                    <p:grpSpPr bwMode="auto">
                      <a:xfrm flipV="1">
                        <a:off x="4144" y="3460"/>
                        <a:ext cx="302" cy="123"/>
                        <a:chOff x="3846" y="3572"/>
                        <a:chExt cx="302" cy="123"/>
                      </a:xfrm>
                      <a:grpFill/>
                    </p:grpSpPr>
                    <p:sp>
                      <p:nvSpPr>
                        <p:cNvPr id="111" name="Arc 11">
                          <a:extLst>
                            <a:ext uri="{FF2B5EF4-FFF2-40B4-BE49-F238E27FC236}">
                              <a16:creationId xmlns:a16="http://schemas.microsoft.com/office/drawing/2014/main" id="{29DFE1D6-6061-570B-82BC-77D89E9961B7}"/>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 name="Arc 12">
                          <a:extLst>
                            <a:ext uri="{FF2B5EF4-FFF2-40B4-BE49-F238E27FC236}">
                              <a16:creationId xmlns:a16="http://schemas.microsoft.com/office/drawing/2014/main" id="{6A56F841-9A57-4747-BB98-F904B6429EFC}"/>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05" name="Straight Connector 104">
                    <a:extLst>
                      <a:ext uri="{FF2B5EF4-FFF2-40B4-BE49-F238E27FC236}">
                        <a16:creationId xmlns:a16="http://schemas.microsoft.com/office/drawing/2014/main" id="{8D90F7F5-E25A-DD45-2F8D-276DE41D4F8B}"/>
                      </a:ext>
                    </a:extLst>
                  </p:cNvPr>
                  <p:cNvCxnSpPr>
                    <a:endCxn id="107"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EB9460-C66C-CC69-450E-82E9BF0C2EA7}"/>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C978DC1D-A99F-713D-4BFD-F4C21DAFCC5A}"/>
                    </a:ext>
                  </a:extLst>
                </p:cNvPr>
                <p:cNvCxnSpPr>
                  <a:cxnSpLocks/>
                </p:cNvCxnSpPr>
                <p:nvPr/>
              </p:nvCxnSpPr>
              <p:spPr>
                <a:xfrm>
                  <a:off x="4861572" y="2186068"/>
                  <a:ext cx="6629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a:extLst>
                  <a:ext uri="{FF2B5EF4-FFF2-40B4-BE49-F238E27FC236}">
                    <a16:creationId xmlns:a16="http://schemas.microsoft.com/office/drawing/2014/main" id="{D2C806A2-F58F-75AE-7D44-63228C8368E4}"/>
                  </a:ext>
                </a:extLst>
              </p:cNvPr>
              <p:cNvSpPr/>
              <p:nvPr/>
            </p:nvSpPr>
            <p:spPr>
              <a:xfrm rot="16200000">
                <a:off x="8370314" y="3842200"/>
                <a:ext cx="393192" cy="2281963"/>
              </a:xfrm>
              <a:prstGeom prst="leftBrace">
                <a:avLst>
                  <a:gd name="adj1" fmla="val 3158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Left Brace 88">
                <a:extLst>
                  <a:ext uri="{FF2B5EF4-FFF2-40B4-BE49-F238E27FC236}">
                    <a16:creationId xmlns:a16="http://schemas.microsoft.com/office/drawing/2014/main" id="{FB84DA6E-374D-1595-2C92-24866B658B02}"/>
                  </a:ext>
                </a:extLst>
              </p:cNvPr>
              <p:cNvSpPr/>
              <p:nvPr/>
            </p:nvSpPr>
            <p:spPr>
              <a:xfrm rot="16200000">
                <a:off x="10085332" y="4513390"/>
                <a:ext cx="393192" cy="942851"/>
              </a:xfrm>
              <a:prstGeom prst="leftBrace">
                <a:avLst>
                  <a:gd name="adj1" fmla="val 3158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5" name="TextBox 84">
              <a:extLst>
                <a:ext uri="{FF2B5EF4-FFF2-40B4-BE49-F238E27FC236}">
                  <a16:creationId xmlns:a16="http://schemas.microsoft.com/office/drawing/2014/main" id="{1F0CAAE7-64FF-E76E-3521-93E034D7F116}"/>
                </a:ext>
              </a:extLst>
            </p:cNvPr>
            <p:cNvSpPr txBox="1"/>
            <p:nvPr/>
          </p:nvSpPr>
          <p:spPr>
            <a:xfrm>
              <a:off x="7987648" y="5276447"/>
              <a:ext cx="1143775" cy="369332"/>
            </a:xfrm>
            <a:prstGeom prst="rect">
              <a:avLst/>
            </a:prstGeom>
            <a:noFill/>
          </p:spPr>
          <p:txBody>
            <a:bodyPr wrap="none" rtlCol="0">
              <a:spAutoFit/>
            </a:bodyPr>
            <a:lstStyle/>
            <a:p>
              <a:r>
                <a:rPr lang="en-US" dirty="0"/>
                <a:t>Generator</a:t>
              </a:r>
            </a:p>
          </p:txBody>
        </p:sp>
        <p:sp>
          <p:nvSpPr>
            <p:cNvPr id="86" name="TextBox 85">
              <a:extLst>
                <a:ext uri="{FF2B5EF4-FFF2-40B4-BE49-F238E27FC236}">
                  <a16:creationId xmlns:a16="http://schemas.microsoft.com/office/drawing/2014/main" id="{EBF5F3C8-270B-5521-AF3F-EFD5A8E9364C}"/>
                </a:ext>
              </a:extLst>
            </p:cNvPr>
            <p:cNvSpPr txBox="1"/>
            <p:nvPr/>
          </p:nvSpPr>
          <p:spPr>
            <a:xfrm>
              <a:off x="9989219" y="5276447"/>
              <a:ext cx="585417" cy="369332"/>
            </a:xfrm>
            <a:prstGeom prst="rect">
              <a:avLst/>
            </a:prstGeom>
            <a:noFill/>
          </p:spPr>
          <p:txBody>
            <a:bodyPr wrap="none" rtlCol="0">
              <a:spAutoFit/>
            </a:bodyPr>
            <a:lstStyle/>
            <a:p>
              <a:r>
                <a:rPr lang="en-US" dirty="0"/>
                <a:t>Grid</a:t>
              </a:r>
            </a:p>
          </p:txBody>
        </p:sp>
      </p:grpSp>
    </p:spTree>
    <p:extLst>
      <p:ext uri="{BB962C8B-B14F-4D97-AF65-F5344CB8AC3E}">
        <p14:creationId xmlns:p14="http://schemas.microsoft.com/office/powerpoint/2010/main" val="364054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2DD-F9A4-AF3A-97BC-8CBE0D89FC72}"/>
              </a:ext>
            </a:extLst>
          </p:cNvPr>
          <p:cNvSpPr>
            <a:spLocks noGrp="1"/>
          </p:cNvSpPr>
          <p:nvPr>
            <p:ph type="title"/>
          </p:nvPr>
        </p:nvSpPr>
        <p:spPr/>
        <p:txBody>
          <a:bodyPr>
            <a:noAutofit/>
          </a:bodyPr>
          <a:lstStyle/>
          <a:p>
            <a:r>
              <a:rPr lang="en-US" sz="3600" dirty="0"/>
              <a:t>Operating a small generator synchronized to the grid</a:t>
            </a:r>
          </a:p>
        </p:txBody>
      </p:sp>
      <p:sp>
        <p:nvSpPr>
          <p:cNvPr id="3" name="Date Placeholder 2">
            <a:extLst>
              <a:ext uri="{FF2B5EF4-FFF2-40B4-BE49-F238E27FC236}">
                <a16:creationId xmlns:a16="http://schemas.microsoft.com/office/drawing/2014/main" id="{52B7A388-1C83-CC6E-F8EA-26864A455742}"/>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0DD6FF35-E3BE-8FD2-D248-3DB7382B7B2C}"/>
              </a:ext>
            </a:extLst>
          </p:cNvPr>
          <p:cNvSpPr>
            <a:spLocks noGrp="1"/>
          </p:cNvSpPr>
          <p:nvPr>
            <p:ph type="sldNum" sz="quarter" idx="12"/>
          </p:nvPr>
        </p:nvSpPr>
        <p:spPr/>
        <p:txBody>
          <a:bodyPr/>
          <a:lstStyle/>
          <a:p>
            <a:fld id="{697646A6-6B76-9347-9EA0-ECEE7D8FD72D}" type="slidenum">
              <a:rPr lang="en-US" smtClean="0"/>
              <a:t>88</a:t>
            </a:fld>
            <a:endParaRPr lang="en-US"/>
          </a:p>
        </p:txBody>
      </p:sp>
      <p:grpSp>
        <p:nvGrpSpPr>
          <p:cNvPr id="83" name="Group 82">
            <a:extLst>
              <a:ext uri="{FF2B5EF4-FFF2-40B4-BE49-F238E27FC236}">
                <a16:creationId xmlns:a16="http://schemas.microsoft.com/office/drawing/2014/main" id="{BE2D70FB-2AF9-748D-F678-E745E902886B}"/>
              </a:ext>
            </a:extLst>
          </p:cNvPr>
          <p:cNvGrpSpPr/>
          <p:nvPr/>
        </p:nvGrpSpPr>
        <p:grpSpPr>
          <a:xfrm>
            <a:off x="7106281" y="2586686"/>
            <a:ext cx="4466249" cy="3906189"/>
            <a:chOff x="7069111" y="2423535"/>
            <a:chExt cx="3684242" cy="3222244"/>
          </a:xfrm>
        </p:grpSpPr>
        <p:grpSp>
          <p:nvGrpSpPr>
            <p:cNvPr id="84" name="Group 83">
              <a:extLst>
                <a:ext uri="{FF2B5EF4-FFF2-40B4-BE49-F238E27FC236}">
                  <a16:creationId xmlns:a16="http://schemas.microsoft.com/office/drawing/2014/main" id="{944B862B-3595-4710-B3E7-BF4D8011EB12}"/>
                </a:ext>
              </a:extLst>
            </p:cNvPr>
            <p:cNvGrpSpPr/>
            <p:nvPr/>
          </p:nvGrpSpPr>
          <p:grpSpPr>
            <a:xfrm>
              <a:off x="7069111" y="2423535"/>
              <a:ext cx="3684242" cy="2757877"/>
              <a:chOff x="7069111" y="2423535"/>
              <a:chExt cx="3684242" cy="2757877"/>
            </a:xfrm>
          </p:grpSpPr>
          <p:grpSp>
            <p:nvGrpSpPr>
              <p:cNvPr id="87" name="Group 86">
                <a:extLst>
                  <a:ext uri="{FF2B5EF4-FFF2-40B4-BE49-F238E27FC236}">
                    <a16:creationId xmlns:a16="http://schemas.microsoft.com/office/drawing/2014/main" id="{731D3D8A-37C6-F8D6-6E42-103BCFFF3483}"/>
                  </a:ext>
                </a:extLst>
              </p:cNvPr>
              <p:cNvGrpSpPr/>
              <p:nvPr/>
            </p:nvGrpSpPr>
            <p:grpSpPr>
              <a:xfrm>
                <a:off x="7069111" y="2423535"/>
                <a:ext cx="3564387" cy="2010930"/>
                <a:chOff x="2222791" y="1580653"/>
                <a:chExt cx="3564387" cy="2010930"/>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98CF907-39ED-2B51-F5EC-B9EA7CFC3220}"/>
                        </a:ext>
                      </a:extLst>
                    </p:cNvPr>
                    <p:cNvSpPr txBox="1"/>
                    <p:nvPr/>
                  </p:nvSpPr>
                  <p:spPr>
                    <a:xfrm>
                      <a:off x="3666362" y="1588863"/>
                      <a:ext cx="291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p>
                  </p:txBody>
                </p:sp>
              </mc:Choice>
              <mc:Fallback xmlns="">
                <p:sp>
                  <p:nvSpPr>
                    <p:cNvPr id="90" name="TextBox 89">
                      <a:extLst>
                        <a:ext uri="{FF2B5EF4-FFF2-40B4-BE49-F238E27FC236}">
                          <a16:creationId xmlns:a16="http://schemas.microsoft.com/office/drawing/2014/main" id="{198CF907-39ED-2B51-F5EC-B9EA7CFC3220}"/>
                        </a:ext>
                      </a:extLst>
                    </p:cNvPr>
                    <p:cNvSpPr txBox="1">
                      <a:spLocks noRot="1" noChangeAspect="1" noMove="1" noResize="1" noEditPoints="1" noAdjustHandles="1" noChangeArrowheads="1" noChangeShapeType="1" noTextEdit="1"/>
                    </p:cNvSpPr>
                    <p:nvPr/>
                  </p:nvSpPr>
                  <p:spPr>
                    <a:xfrm>
                      <a:off x="3666362" y="1588863"/>
                      <a:ext cx="291105" cy="276999"/>
                    </a:xfrm>
                    <a:prstGeom prst="rect">
                      <a:avLst/>
                    </a:prstGeom>
                    <a:blipFill>
                      <a:blip r:embed="rId2"/>
                      <a:stretch>
                        <a:fillRect l="-6897"/>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2C99F058-4A17-A0EF-EE71-93738FFFBE1F}"/>
                    </a:ext>
                  </a:extLst>
                </p:cNvPr>
                <p:cNvGrpSpPr/>
                <p:nvPr/>
              </p:nvGrpSpPr>
              <p:grpSpPr>
                <a:xfrm>
                  <a:off x="2720199" y="2191350"/>
                  <a:ext cx="555625" cy="1325805"/>
                  <a:chOff x="2713849" y="2191350"/>
                  <a:chExt cx="555625" cy="1325805"/>
                </a:xfrm>
              </p:grpSpPr>
              <p:grpSp>
                <p:nvGrpSpPr>
                  <p:cNvPr id="134" name="Group 4">
                    <a:extLst>
                      <a:ext uri="{FF2B5EF4-FFF2-40B4-BE49-F238E27FC236}">
                        <a16:creationId xmlns:a16="http://schemas.microsoft.com/office/drawing/2014/main" id="{D47C2B8F-9B0B-9B2C-C489-C49FF9563C2F}"/>
                      </a:ext>
                    </a:extLst>
                  </p:cNvPr>
                  <p:cNvGrpSpPr>
                    <a:grpSpLocks/>
                  </p:cNvGrpSpPr>
                  <p:nvPr/>
                </p:nvGrpSpPr>
                <p:grpSpPr bwMode="auto">
                  <a:xfrm>
                    <a:off x="2713849" y="2576440"/>
                    <a:ext cx="555625" cy="555625"/>
                    <a:chOff x="1774" y="1738"/>
                    <a:chExt cx="828" cy="828"/>
                  </a:xfrm>
                  <a:solidFill>
                    <a:schemeClr val="bg1"/>
                  </a:solidFill>
                </p:grpSpPr>
                <p:sp>
                  <p:nvSpPr>
                    <p:cNvPr id="137" name="Oval 5">
                      <a:extLst>
                        <a:ext uri="{FF2B5EF4-FFF2-40B4-BE49-F238E27FC236}">
                          <a16:creationId xmlns:a16="http://schemas.microsoft.com/office/drawing/2014/main" id="{633FB119-F36D-BC94-5869-71AF187F4462}"/>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8" name="Group 6">
                      <a:extLst>
                        <a:ext uri="{FF2B5EF4-FFF2-40B4-BE49-F238E27FC236}">
                          <a16:creationId xmlns:a16="http://schemas.microsoft.com/office/drawing/2014/main" id="{2EC3C327-A079-47C0-FAD0-99BBFDABDD15}"/>
                        </a:ext>
                      </a:extLst>
                    </p:cNvPr>
                    <p:cNvGrpSpPr>
                      <a:grpSpLocks/>
                    </p:cNvGrpSpPr>
                    <p:nvPr/>
                  </p:nvGrpSpPr>
                  <p:grpSpPr bwMode="auto">
                    <a:xfrm flipH="1">
                      <a:off x="1847" y="1955"/>
                      <a:ext cx="685" cy="377"/>
                      <a:chOff x="3846" y="3460"/>
                      <a:chExt cx="600" cy="235"/>
                    </a:xfrm>
                    <a:grpFill/>
                  </p:grpSpPr>
                  <p:grpSp>
                    <p:nvGrpSpPr>
                      <p:cNvPr id="139" name="Group 7">
                        <a:extLst>
                          <a:ext uri="{FF2B5EF4-FFF2-40B4-BE49-F238E27FC236}">
                            <a16:creationId xmlns:a16="http://schemas.microsoft.com/office/drawing/2014/main" id="{EC511C91-3AC7-86F8-94EA-EA0D525CDD34}"/>
                          </a:ext>
                        </a:extLst>
                      </p:cNvPr>
                      <p:cNvGrpSpPr>
                        <a:grpSpLocks/>
                      </p:cNvGrpSpPr>
                      <p:nvPr/>
                    </p:nvGrpSpPr>
                    <p:grpSpPr bwMode="auto">
                      <a:xfrm>
                        <a:off x="3846" y="3572"/>
                        <a:ext cx="302" cy="123"/>
                        <a:chOff x="3846" y="3572"/>
                        <a:chExt cx="302" cy="123"/>
                      </a:xfrm>
                      <a:grpFill/>
                    </p:grpSpPr>
                    <p:sp>
                      <p:nvSpPr>
                        <p:cNvPr id="143" name="Arc 8">
                          <a:extLst>
                            <a:ext uri="{FF2B5EF4-FFF2-40B4-BE49-F238E27FC236}">
                              <a16:creationId xmlns:a16="http://schemas.microsoft.com/office/drawing/2014/main" id="{B80E1927-0153-7AB8-0768-D1E33D369682}"/>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 name="Arc 9">
                          <a:extLst>
                            <a:ext uri="{FF2B5EF4-FFF2-40B4-BE49-F238E27FC236}">
                              <a16:creationId xmlns:a16="http://schemas.microsoft.com/office/drawing/2014/main" id="{F3E3D81B-ED6A-B8C3-61DB-B5FF1C76462C}"/>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0" name="Group 10">
                        <a:extLst>
                          <a:ext uri="{FF2B5EF4-FFF2-40B4-BE49-F238E27FC236}">
                            <a16:creationId xmlns:a16="http://schemas.microsoft.com/office/drawing/2014/main" id="{2EBD5531-7F60-DA65-2C52-8E35AA041379}"/>
                          </a:ext>
                        </a:extLst>
                      </p:cNvPr>
                      <p:cNvGrpSpPr>
                        <a:grpSpLocks/>
                      </p:cNvGrpSpPr>
                      <p:nvPr/>
                    </p:nvGrpSpPr>
                    <p:grpSpPr bwMode="auto">
                      <a:xfrm flipV="1">
                        <a:off x="4144" y="3460"/>
                        <a:ext cx="302" cy="123"/>
                        <a:chOff x="3846" y="3572"/>
                        <a:chExt cx="302" cy="123"/>
                      </a:xfrm>
                      <a:grpFill/>
                    </p:grpSpPr>
                    <p:sp>
                      <p:nvSpPr>
                        <p:cNvPr id="141" name="Arc 11">
                          <a:extLst>
                            <a:ext uri="{FF2B5EF4-FFF2-40B4-BE49-F238E27FC236}">
                              <a16:creationId xmlns:a16="http://schemas.microsoft.com/office/drawing/2014/main" id="{EF3C0964-40A4-0632-A8E3-0BC20DC3B445}"/>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 name="Arc 12">
                          <a:extLst>
                            <a:ext uri="{FF2B5EF4-FFF2-40B4-BE49-F238E27FC236}">
                              <a16:creationId xmlns:a16="http://schemas.microsoft.com/office/drawing/2014/main" id="{498FDF62-F756-106E-89D9-FC5FBB3973D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35" name="Straight Connector 134">
                    <a:extLst>
                      <a:ext uri="{FF2B5EF4-FFF2-40B4-BE49-F238E27FC236}">
                        <a16:creationId xmlns:a16="http://schemas.microsoft.com/office/drawing/2014/main" id="{45472E90-2DFF-3E37-5DD9-83DC90FD70C5}"/>
                      </a:ext>
                    </a:extLst>
                  </p:cNvPr>
                  <p:cNvCxnSpPr>
                    <a:endCxn id="137"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194685E-DC86-6764-3457-8F64FBDB5303}"/>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Straight Connector 91">
                  <a:extLst>
                    <a:ext uri="{FF2B5EF4-FFF2-40B4-BE49-F238E27FC236}">
                      <a16:creationId xmlns:a16="http://schemas.microsoft.com/office/drawing/2014/main" id="{11626626-BADD-D720-50C7-18FCD6297E05}"/>
                    </a:ext>
                  </a:extLst>
                </p:cNvPr>
                <p:cNvCxnSpPr>
                  <a:cxnSpLocks/>
                </p:cNvCxnSpPr>
                <p:nvPr/>
              </p:nvCxnSpPr>
              <p:spPr>
                <a:xfrm>
                  <a:off x="2984786" y="3517155"/>
                  <a:ext cx="25397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BE60AE06-4E51-84CD-D414-D436643741D3}"/>
                    </a:ext>
                  </a:extLst>
                </p:cNvPr>
                <p:cNvGrpSpPr/>
                <p:nvPr/>
              </p:nvGrpSpPr>
              <p:grpSpPr>
                <a:xfrm>
                  <a:off x="2988962" y="1903076"/>
                  <a:ext cx="1890912" cy="294615"/>
                  <a:chOff x="4755808" y="1903076"/>
                  <a:chExt cx="1890912" cy="294615"/>
                </a:xfrm>
              </p:grpSpPr>
              <p:grpSp>
                <p:nvGrpSpPr>
                  <p:cNvPr id="115" name="Group 229">
                    <a:extLst>
                      <a:ext uri="{FF2B5EF4-FFF2-40B4-BE49-F238E27FC236}">
                        <a16:creationId xmlns:a16="http://schemas.microsoft.com/office/drawing/2014/main" id="{F292BC7B-3FDB-19EA-D8BE-49CA00B26D89}"/>
                      </a:ext>
                    </a:extLst>
                  </p:cNvPr>
                  <p:cNvGrpSpPr>
                    <a:grpSpLocks/>
                  </p:cNvGrpSpPr>
                  <p:nvPr/>
                </p:nvGrpSpPr>
                <p:grpSpPr bwMode="auto">
                  <a:xfrm rot="16200000">
                    <a:off x="5453286" y="1546538"/>
                    <a:ext cx="294615" cy="1007692"/>
                    <a:chOff x="2788" y="1935"/>
                    <a:chExt cx="216" cy="843"/>
                  </a:xfrm>
                </p:grpSpPr>
                <p:sp>
                  <p:nvSpPr>
                    <p:cNvPr id="118" name="Freeform 67">
                      <a:extLst>
                        <a:ext uri="{FF2B5EF4-FFF2-40B4-BE49-F238E27FC236}">
                          <a16:creationId xmlns:a16="http://schemas.microsoft.com/office/drawing/2014/main" id="{7DC899CF-2C55-44F1-B867-2E4215E32C6C}"/>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Freeform 68">
                      <a:extLst>
                        <a:ext uri="{FF2B5EF4-FFF2-40B4-BE49-F238E27FC236}">
                          <a16:creationId xmlns:a16="http://schemas.microsoft.com/office/drawing/2014/main" id="{CA49B9CE-859F-79D5-83A4-A7901D9F1ECE}"/>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69">
                      <a:extLst>
                        <a:ext uri="{FF2B5EF4-FFF2-40B4-BE49-F238E27FC236}">
                          <a16:creationId xmlns:a16="http://schemas.microsoft.com/office/drawing/2014/main" id="{60949F0B-475E-6E51-744F-5196280146F1}"/>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Freeform 70">
                      <a:extLst>
                        <a:ext uri="{FF2B5EF4-FFF2-40B4-BE49-F238E27FC236}">
                          <a16:creationId xmlns:a16="http://schemas.microsoft.com/office/drawing/2014/main" id="{B1E5038F-7B33-AB9D-E732-7DC05E37780F}"/>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 name="Freeform 71">
                      <a:extLst>
                        <a:ext uri="{FF2B5EF4-FFF2-40B4-BE49-F238E27FC236}">
                          <a16:creationId xmlns:a16="http://schemas.microsoft.com/office/drawing/2014/main" id="{2C16D5FB-F742-E3C5-9FED-8CC1B1E19A85}"/>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 name="Freeform 72">
                      <a:extLst>
                        <a:ext uri="{FF2B5EF4-FFF2-40B4-BE49-F238E27FC236}">
                          <a16:creationId xmlns:a16="http://schemas.microsoft.com/office/drawing/2014/main" id="{1044EDA8-4F33-76C1-3AB3-D649DAB638F3}"/>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 name="Freeform 73">
                      <a:extLst>
                        <a:ext uri="{FF2B5EF4-FFF2-40B4-BE49-F238E27FC236}">
                          <a16:creationId xmlns:a16="http://schemas.microsoft.com/office/drawing/2014/main" id="{E71401E4-812E-4F01-47FC-955A65A8AB79}"/>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Freeform 74">
                      <a:extLst>
                        <a:ext uri="{FF2B5EF4-FFF2-40B4-BE49-F238E27FC236}">
                          <a16:creationId xmlns:a16="http://schemas.microsoft.com/office/drawing/2014/main" id="{57055BB0-E1E7-5CF0-B505-038398F6E7A0}"/>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 name="Freeform 105">
                      <a:extLst>
                        <a:ext uri="{FF2B5EF4-FFF2-40B4-BE49-F238E27FC236}">
                          <a16:creationId xmlns:a16="http://schemas.microsoft.com/office/drawing/2014/main" id="{33FB4A50-BFAF-2B96-F28A-29D3F5212AC3}"/>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Freeform 106">
                      <a:extLst>
                        <a:ext uri="{FF2B5EF4-FFF2-40B4-BE49-F238E27FC236}">
                          <a16:creationId xmlns:a16="http://schemas.microsoft.com/office/drawing/2014/main" id="{0702E833-154B-45E0-C0FA-41C5119BF513}"/>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Freeform 107">
                      <a:extLst>
                        <a:ext uri="{FF2B5EF4-FFF2-40B4-BE49-F238E27FC236}">
                          <a16:creationId xmlns:a16="http://schemas.microsoft.com/office/drawing/2014/main" id="{D67BC8CF-5E60-18ED-A4C3-E216D597BC70}"/>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9" name="Freeform 108">
                      <a:extLst>
                        <a:ext uri="{FF2B5EF4-FFF2-40B4-BE49-F238E27FC236}">
                          <a16:creationId xmlns:a16="http://schemas.microsoft.com/office/drawing/2014/main" id="{71EEA946-EE37-A748-BF58-8C01E2CC9296}"/>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0" name="Freeform 109">
                      <a:extLst>
                        <a:ext uri="{FF2B5EF4-FFF2-40B4-BE49-F238E27FC236}">
                          <a16:creationId xmlns:a16="http://schemas.microsoft.com/office/drawing/2014/main" id="{B52E1368-B68D-5BD3-A37C-03E51E9E2614}"/>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Freeform 110">
                      <a:extLst>
                        <a:ext uri="{FF2B5EF4-FFF2-40B4-BE49-F238E27FC236}">
                          <a16:creationId xmlns:a16="http://schemas.microsoft.com/office/drawing/2014/main" id="{D55D8392-A2E8-AA79-AAD3-B76C0B04BF85}"/>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Freeform 111">
                      <a:extLst>
                        <a:ext uri="{FF2B5EF4-FFF2-40B4-BE49-F238E27FC236}">
                          <a16:creationId xmlns:a16="http://schemas.microsoft.com/office/drawing/2014/main" id="{283482F8-1695-EBF4-3100-BB103F11D75D}"/>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Freeform 112">
                      <a:extLst>
                        <a:ext uri="{FF2B5EF4-FFF2-40B4-BE49-F238E27FC236}">
                          <a16:creationId xmlns:a16="http://schemas.microsoft.com/office/drawing/2014/main" id="{ED5FEF46-0664-EF94-16A3-9BEA58D8A57F}"/>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8988694E-A6D2-0B38-9D68-4C446B455E2A}"/>
                      </a:ext>
                    </a:extLst>
                  </p:cNvPr>
                  <p:cNvCxnSpPr>
                    <a:cxnSpLocks/>
                  </p:cNvCxnSpPr>
                  <p:nvPr/>
                </p:nvCxnSpPr>
                <p:spPr>
                  <a:xfrm>
                    <a:off x="6103252" y="2187191"/>
                    <a:ext cx="543468" cy="1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7F2CCE1-F562-B783-0850-CCB6F251B739}"/>
                      </a:ext>
                    </a:extLst>
                  </p:cNvPr>
                  <p:cNvCxnSpPr>
                    <a:cxnSpLocks/>
                  </p:cNvCxnSpPr>
                  <p:nvPr/>
                </p:nvCxnSpPr>
                <p:spPr>
                  <a:xfrm>
                    <a:off x="475580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62B42C7F-8ABB-BBFD-8760-A16993A70EA0}"/>
                    </a:ext>
                  </a:extLst>
                </p:cNvPr>
                <p:cNvSpPr/>
                <p:nvPr/>
              </p:nvSpPr>
              <p:spPr>
                <a:xfrm>
                  <a:off x="4815326" y="2113886"/>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33B544B-B3E5-42BB-2073-AED88FD955BF}"/>
                    </a:ext>
                  </a:extLst>
                </p:cNvPr>
                <p:cNvSpPr/>
                <p:nvPr/>
              </p:nvSpPr>
              <p:spPr>
                <a:xfrm>
                  <a:off x="4815326" y="3442727"/>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C3C564DE-0E9E-B249-06D2-37DE6F80FEB0}"/>
                    </a:ext>
                  </a:extLst>
                </p:cNvPr>
                <p:cNvCxnSpPr/>
                <p:nvPr/>
              </p:nvCxnSpPr>
              <p:spPr>
                <a:xfrm>
                  <a:off x="4552818" y="1976314"/>
                  <a:ext cx="4276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8A71F00-D795-56BB-F577-317823C4C570}"/>
                        </a:ext>
                      </a:extLst>
                    </p:cNvPr>
                    <p:cNvSpPr txBox="1"/>
                    <p:nvPr/>
                  </p:nvSpPr>
                  <p:spPr>
                    <a:xfrm>
                      <a:off x="4600102" y="1580653"/>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97" name="TextBox 96">
                      <a:extLst>
                        <a:ext uri="{FF2B5EF4-FFF2-40B4-BE49-F238E27FC236}">
                          <a16:creationId xmlns:a16="http://schemas.microsoft.com/office/drawing/2014/main" id="{88A71F00-D795-56BB-F577-317823C4C570}"/>
                        </a:ext>
                      </a:extLst>
                    </p:cNvPr>
                    <p:cNvSpPr txBox="1">
                      <a:spLocks noRot="1" noChangeAspect="1" noMove="1" noResize="1" noEditPoints="1" noAdjustHandles="1" noChangeArrowheads="1" noChangeShapeType="1" noTextEdit="1"/>
                    </p:cNvSpPr>
                    <p:nvPr/>
                  </p:nvSpPr>
                  <p:spPr>
                    <a:xfrm>
                      <a:off x="4600102" y="1580653"/>
                      <a:ext cx="333040" cy="369332"/>
                    </a:xfrm>
                    <a:prstGeom prst="rect">
                      <a:avLst/>
                    </a:prstGeom>
                    <a:blipFill>
                      <a:blip r:embed="rId3"/>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354118FA-D59D-6BF5-3D44-AE80B3363421}"/>
                    </a:ext>
                  </a:extLst>
                </p:cNvPr>
                <p:cNvCxnSpPr>
                  <a:cxnSpLocks/>
                </p:cNvCxnSpPr>
                <p:nvPr/>
              </p:nvCxnSpPr>
              <p:spPr>
                <a:xfrm flipV="1">
                  <a:off x="4889754" y="2352576"/>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9ADBE3D-AEDA-60A5-2E83-B8998B4876C3}"/>
                        </a:ext>
                      </a:extLst>
                    </p:cNvPr>
                    <p:cNvSpPr txBox="1"/>
                    <p:nvPr/>
                  </p:nvSpPr>
                  <p:spPr>
                    <a:xfrm>
                      <a:off x="4879712" y="266384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99" name="TextBox 98">
                      <a:extLst>
                        <a:ext uri="{FF2B5EF4-FFF2-40B4-BE49-F238E27FC236}">
                          <a16:creationId xmlns:a16="http://schemas.microsoft.com/office/drawing/2014/main" id="{69ADBE3D-AEDA-60A5-2E83-B8998B4876C3}"/>
                        </a:ext>
                      </a:extLst>
                    </p:cNvPr>
                    <p:cNvSpPr txBox="1">
                      <a:spLocks noRot="1" noChangeAspect="1" noMove="1" noResize="1" noEditPoints="1" noAdjustHandles="1" noChangeArrowheads="1" noChangeShapeType="1" noTextEdit="1"/>
                    </p:cNvSpPr>
                    <p:nvPr/>
                  </p:nvSpPr>
                  <p:spPr>
                    <a:xfrm>
                      <a:off x="4879712" y="2663849"/>
                      <a:ext cx="389144" cy="369332"/>
                    </a:xfrm>
                    <a:prstGeom prst="rect">
                      <a:avLst/>
                    </a:prstGeom>
                    <a:blipFill>
                      <a:blip r:embed="rId4"/>
                      <a:stretch>
                        <a:fillRect/>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10156A6A-73B8-22C2-7384-74822EBD87D9}"/>
                    </a:ext>
                  </a:extLst>
                </p:cNvPr>
                <p:cNvCxnSpPr>
                  <a:cxnSpLocks/>
                </p:cNvCxnSpPr>
                <p:nvPr/>
              </p:nvCxnSpPr>
              <p:spPr>
                <a:xfrm flipV="1">
                  <a:off x="2595804" y="2346689"/>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834472E-4E20-2FD6-D79B-00E43D66EC6F}"/>
                        </a:ext>
                      </a:extLst>
                    </p:cNvPr>
                    <p:cNvSpPr txBox="1"/>
                    <p:nvPr/>
                  </p:nvSpPr>
                  <p:spPr>
                    <a:xfrm>
                      <a:off x="2222791" y="2657962"/>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101" name="TextBox 100">
                      <a:extLst>
                        <a:ext uri="{FF2B5EF4-FFF2-40B4-BE49-F238E27FC236}">
                          <a16:creationId xmlns:a16="http://schemas.microsoft.com/office/drawing/2014/main" id="{7834472E-4E20-2FD6-D79B-00E43D66EC6F}"/>
                        </a:ext>
                      </a:extLst>
                    </p:cNvPr>
                    <p:cNvSpPr txBox="1">
                      <a:spLocks noRot="1" noChangeAspect="1" noMove="1" noResize="1" noEditPoints="1" noAdjustHandles="1" noChangeArrowheads="1" noChangeShapeType="1" noTextEdit="1"/>
                    </p:cNvSpPr>
                    <p:nvPr/>
                  </p:nvSpPr>
                  <p:spPr>
                    <a:xfrm>
                      <a:off x="2222791" y="2657962"/>
                      <a:ext cx="390876" cy="369332"/>
                    </a:xfrm>
                    <a:prstGeom prst="rect">
                      <a:avLst/>
                    </a:prstGeom>
                    <a:blipFill>
                      <a:blip r:embed="rId5"/>
                      <a:stretch>
                        <a:fillRect/>
                      </a:stretch>
                    </a:blipFill>
                  </p:spPr>
                  <p:txBody>
                    <a:bodyPr/>
                    <a:lstStyle/>
                    <a:p>
                      <a:r>
                        <a:rPr lang="en-US">
                          <a:noFill/>
                        </a:rPr>
                        <a:t> </a:t>
                      </a:r>
                    </a:p>
                  </p:txBody>
                </p:sp>
              </mc:Fallback>
            </mc:AlternateContent>
            <p:grpSp>
              <p:nvGrpSpPr>
                <p:cNvPr id="102" name="Group 101">
                  <a:extLst>
                    <a:ext uri="{FF2B5EF4-FFF2-40B4-BE49-F238E27FC236}">
                      <a16:creationId xmlns:a16="http://schemas.microsoft.com/office/drawing/2014/main" id="{A87EFECE-CA8F-BFAE-4C1A-D5CB0E5C55F9}"/>
                    </a:ext>
                  </a:extLst>
                </p:cNvPr>
                <p:cNvGrpSpPr/>
                <p:nvPr/>
              </p:nvGrpSpPr>
              <p:grpSpPr>
                <a:xfrm>
                  <a:off x="5231553" y="2197691"/>
                  <a:ext cx="555625" cy="1325805"/>
                  <a:chOff x="2713849" y="2191350"/>
                  <a:chExt cx="555625" cy="1325805"/>
                </a:xfrm>
              </p:grpSpPr>
              <p:grpSp>
                <p:nvGrpSpPr>
                  <p:cNvPr id="104" name="Group 4">
                    <a:extLst>
                      <a:ext uri="{FF2B5EF4-FFF2-40B4-BE49-F238E27FC236}">
                        <a16:creationId xmlns:a16="http://schemas.microsoft.com/office/drawing/2014/main" id="{562026FE-77EF-DFE9-5932-E5D85BD4FB2F}"/>
                      </a:ext>
                    </a:extLst>
                  </p:cNvPr>
                  <p:cNvGrpSpPr>
                    <a:grpSpLocks/>
                  </p:cNvGrpSpPr>
                  <p:nvPr/>
                </p:nvGrpSpPr>
                <p:grpSpPr bwMode="auto">
                  <a:xfrm>
                    <a:off x="2713849" y="2576440"/>
                    <a:ext cx="555625" cy="555625"/>
                    <a:chOff x="1774" y="1738"/>
                    <a:chExt cx="828" cy="828"/>
                  </a:xfrm>
                  <a:solidFill>
                    <a:schemeClr val="bg1"/>
                  </a:solidFill>
                </p:grpSpPr>
                <p:sp>
                  <p:nvSpPr>
                    <p:cNvPr id="107" name="Oval 5">
                      <a:extLst>
                        <a:ext uri="{FF2B5EF4-FFF2-40B4-BE49-F238E27FC236}">
                          <a16:creationId xmlns:a16="http://schemas.microsoft.com/office/drawing/2014/main" id="{B1375F5C-3A56-49DF-3E1F-0034BF07EB4F}"/>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08" name="Group 6">
                      <a:extLst>
                        <a:ext uri="{FF2B5EF4-FFF2-40B4-BE49-F238E27FC236}">
                          <a16:creationId xmlns:a16="http://schemas.microsoft.com/office/drawing/2014/main" id="{388A49A5-EBCD-94E0-FD70-C2FF6DC3D5DA}"/>
                        </a:ext>
                      </a:extLst>
                    </p:cNvPr>
                    <p:cNvGrpSpPr>
                      <a:grpSpLocks/>
                    </p:cNvGrpSpPr>
                    <p:nvPr/>
                  </p:nvGrpSpPr>
                  <p:grpSpPr bwMode="auto">
                    <a:xfrm flipH="1">
                      <a:off x="1847" y="1955"/>
                      <a:ext cx="685" cy="377"/>
                      <a:chOff x="3846" y="3460"/>
                      <a:chExt cx="600" cy="235"/>
                    </a:xfrm>
                    <a:grpFill/>
                  </p:grpSpPr>
                  <p:grpSp>
                    <p:nvGrpSpPr>
                      <p:cNvPr id="109" name="Group 7">
                        <a:extLst>
                          <a:ext uri="{FF2B5EF4-FFF2-40B4-BE49-F238E27FC236}">
                            <a16:creationId xmlns:a16="http://schemas.microsoft.com/office/drawing/2014/main" id="{1BE0BFFC-7EBA-2FE6-33E6-39B30217523F}"/>
                          </a:ext>
                        </a:extLst>
                      </p:cNvPr>
                      <p:cNvGrpSpPr>
                        <a:grpSpLocks/>
                      </p:cNvGrpSpPr>
                      <p:nvPr/>
                    </p:nvGrpSpPr>
                    <p:grpSpPr bwMode="auto">
                      <a:xfrm>
                        <a:off x="3846" y="3572"/>
                        <a:ext cx="302" cy="123"/>
                        <a:chOff x="3846" y="3572"/>
                        <a:chExt cx="302" cy="123"/>
                      </a:xfrm>
                      <a:grpFill/>
                    </p:grpSpPr>
                    <p:sp>
                      <p:nvSpPr>
                        <p:cNvPr id="113" name="Arc 8">
                          <a:extLst>
                            <a:ext uri="{FF2B5EF4-FFF2-40B4-BE49-F238E27FC236}">
                              <a16:creationId xmlns:a16="http://schemas.microsoft.com/office/drawing/2014/main" id="{3047C87C-CD71-7FF0-20D7-9A27EE388C2C}"/>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4" name="Arc 9">
                          <a:extLst>
                            <a:ext uri="{FF2B5EF4-FFF2-40B4-BE49-F238E27FC236}">
                              <a16:creationId xmlns:a16="http://schemas.microsoft.com/office/drawing/2014/main" id="{04634760-618C-0835-E271-869E40B46BE7}"/>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0" name="Group 10">
                        <a:extLst>
                          <a:ext uri="{FF2B5EF4-FFF2-40B4-BE49-F238E27FC236}">
                            <a16:creationId xmlns:a16="http://schemas.microsoft.com/office/drawing/2014/main" id="{E6BC5049-B770-E262-9B6F-D6BDE4DB2659}"/>
                          </a:ext>
                        </a:extLst>
                      </p:cNvPr>
                      <p:cNvGrpSpPr>
                        <a:grpSpLocks/>
                      </p:cNvGrpSpPr>
                      <p:nvPr/>
                    </p:nvGrpSpPr>
                    <p:grpSpPr bwMode="auto">
                      <a:xfrm flipV="1">
                        <a:off x="4144" y="3460"/>
                        <a:ext cx="302" cy="123"/>
                        <a:chOff x="3846" y="3572"/>
                        <a:chExt cx="302" cy="123"/>
                      </a:xfrm>
                      <a:grpFill/>
                    </p:grpSpPr>
                    <p:sp>
                      <p:nvSpPr>
                        <p:cNvPr id="111" name="Arc 11">
                          <a:extLst>
                            <a:ext uri="{FF2B5EF4-FFF2-40B4-BE49-F238E27FC236}">
                              <a16:creationId xmlns:a16="http://schemas.microsoft.com/office/drawing/2014/main" id="{29DFE1D6-6061-570B-82BC-77D89E9961B7}"/>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 name="Arc 12">
                          <a:extLst>
                            <a:ext uri="{FF2B5EF4-FFF2-40B4-BE49-F238E27FC236}">
                              <a16:creationId xmlns:a16="http://schemas.microsoft.com/office/drawing/2014/main" id="{6A56F841-9A57-4747-BB98-F904B6429EFC}"/>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105" name="Straight Connector 104">
                    <a:extLst>
                      <a:ext uri="{FF2B5EF4-FFF2-40B4-BE49-F238E27FC236}">
                        <a16:creationId xmlns:a16="http://schemas.microsoft.com/office/drawing/2014/main" id="{8D90F7F5-E25A-DD45-2F8D-276DE41D4F8B}"/>
                      </a:ext>
                    </a:extLst>
                  </p:cNvPr>
                  <p:cNvCxnSpPr>
                    <a:endCxn id="107"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EB9460-C66C-CC69-450E-82E9BF0C2EA7}"/>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C978DC1D-A99F-713D-4BFD-F4C21DAFCC5A}"/>
                    </a:ext>
                  </a:extLst>
                </p:cNvPr>
                <p:cNvCxnSpPr>
                  <a:cxnSpLocks/>
                </p:cNvCxnSpPr>
                <p:nvPr/>
              </p:nvCxnSpPr>
              <p:spPr>
                <a:xfrm>
                  <a:off x="4861572" y="2186068"/>
                  <a:ext cx="6629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Left Brace 87">
                <a:extLst>
                  <a:ext uri="{FF2B5EF4-FFF2-40B4-BE49-F238E27FC236}">
                    <a16:creationId xmlns:a16="http://schemas.microsoft.com/office/drawing/2014/main" id="{D2C806A2-F58F-75AE-7D44-63228C8368E4}"/>
                  </a:ext>
                </a:extLst>
              </p:cNvPr>
              <p:cNvSpPr/>
              <p:nvPr/>
            </p:nvSpPr>
            <p:spPr>
              <a:xfrm rot="16200000">
                <a:off x="8370314" y="3842200"/>
                <a:ext cx="393192" cy="2281963"/>
              </a:xfrm>
              <a:prstGeom prst="leftBrace">
                <a:avLst>
                  <a:gd name="adj1" fmla="val 3158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Left Brace 88">
                <a:extLst>
                  <a:ext uri="{FF2B5EF4-FFF2-40B4-BE49-F238E27FC236}">
                    <a16:creationId xmlns:a16="http://schemas.microsoft.com/office/drawing/2014/main" id="{FB84DA6E-374D-1595-2C92-24866B658B02}"/>
                  </a:ext>
                </a:extLst>
              </p:cNvPr>
              <p:cNvSpPr/>
              <p:nvPr/>
            </p:nvSpPr>
            <p:spPr>
              <a:xfrm rot="16200000">
                <a:off x="10085332" y="4513390"/>
                <a:ext cx="393192" cy="942851"/>
              </a:xfrm>
              <a:prstGeom prst="leftBrace">
                <a:avLst>
                  <a:gd name="adj1" fmla="val 3158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5" name="TextBox 84">
              <a:extLst>
                <a:ext uri="{FF2B5EF4-FFF2-40B4-BE49-F238E27FC236}">
                  <a16:creationId xmlns:a16="http://schemas.microsoft.com/office/drawing/2014/main" id="{1F0CAAE7-64FF-E76E-3521-93E034D7F116}"/>
                </a:ext>
              </a:extLst>
            </p:cNvPr>
            <p:cNvSpPr txBox="1"/>
            <p:nvPr/>
          </p:nvSpPr>
          <p:spPr>
            <a:xfrm>
              <a:off x="7987648" y="5276447"/>
              <a:ext cx="1143775" cy="369332"/>
            </a:xfrm>
            <a:prstGeom prst="rect">
              <a:avLst/>
            </a:prstGeom>
            <a:noFill/>
          </p:spPr>
          <p:txBody>
            <a:bodyPr wrap="none" rtlCol="0">
              <a:spAutoFit/>
            </a:bodyPr>
            <a:lstStyle/>
            <a:p>
              <a:r>
                <a:rPr lang="en-US" dirty="0"/>
                <a:t>Generator</a:t>
              </a:r>
            </a:p>
          </p:txBody>
        </p:sp>
        <p:sp>
          <p:nvSpPr>
            <p:cNvPr id="86" name="TextBox 85">
              <a:extLst>
                <a:ext uri="{FF2B5EF4-FFF2-40B4-BE49-F238E27FC236}">
                  <a16:creationId xmlns:a16="http://schemas.microsoft.com/office/drawing/2014/main" id="{EBF5F3C8-270B-5521-AF3F-EFD5A8E9364C}"/>
                </a:ext>
              </a:extLst>
            </p:cNvPr>
            <p:cNvSpPr txBox="1"/>
            <p:nvPr/>
          </p:nvSpPr>
          <p:spPr>
            <a:xfrm>
              <a:off x="9989219" y="5276447"/>
              <a:ext cx="585417" cy="369332"/>
            </a:xfrm>
            <a:prstGeom prst="rect">
              <a:avLst/>
            </a:prstGeom>
            <a:noFill/>
          </p:spPr>
          <p:txBody>
            <a:bodyPr wrap="none" rtlCol="0">
              <a:spAutoFit/>
            </a:bodyPr>
            <a:lstStyle/>
            <a:p>
              <a:r>
                <a:rPr lang="en-US" dirty="0"/>
                <a:t>Grid</a:t>
              </a:r>
            </a:p>
          </p:txBody>
        </p:sp>
      </p:gr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AD0BB3-0798-116C-CFA9-FA90A9BCD9CC}"/>
                  </a:ext>
                </a:extLst>
              </p:cNvPr>
              <p:cNvSpPr/>
              <p:nvPr/>
            </p:nvSpPr>
            <p:spPr>
              <a:xfrm>
                <a:off x="7603350" y="1498869"/>
                <a:ext cx="3672420" cy="707886"/>
              </a:xfrm>
              <a:prstGeom prst="rect">
                <a:avLst/>
              </a:prstGeom>
            </p:spPr>
            <p:txBody>
              <a:bodyPr wrap="square">
                <a:spAutoFit/>
              </a:bodyPr>
              <a:lstStyle/>
              <a:p>
                <a14:m>
                  <m:oMath xmlns:m="http://schemas.openxmlformats.org/officeDocument/2006/math">
                    <m:acc>
                      <m:accPr>
                        <m:chr m:val="̅"/>
                        <m:ctrlPr>
                          <a:rPr lang="en-US" sz="2000" i="1" smtClean="0">
                            <a:latin typeface="Cambria Math" panose="02040503050406030204" pitchFamily="18" charset="0"/>
                            <a:ea typeface="Calibri" panose="020F0502020204030204" pitchFamily="34" charset="0"/>
                            <a:cs typeface="Times New Roman" panose="02020603050405020304" pitchFamily="18" charset="0"/>
                          </a:rPr>
                        </m:ctrlPr>
                      </m:accPr>
                      <m:e>
                        <m:r>
                          <a:rPr lang="en-US" sz="2000" i="1">
                            <a:latin typeface="Cambria Math" panose="02040503050406030204" pitchFamily="18" charset="0"/>
                            <a:ea typeface="Times New Roman" panose="02020603050405020304" pitchFamily="18" charset="0"/>
                          </a:rPr>
                          <m:t>𝑉</m:t>
                        </m:r>
                      </m:e>
                    </m:acc>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𝑉</m:t>
                    </m:r>
                    <m:r>
                      <a:rPr lang="en-US" sz="2000" i="1">
                        <a:latin typeface="Cambria Math" panose="02040503050406030204" pitchFamily="18" charset="0"/>
                        <a:ea typeface="Times New Roman" panose="02020603050405020304" pitchFamily="18" charset="0"/>
                      </a:rPr>
                      <m:t>∠0°=</m:t>
                    </m:r>
                    <m:r>
                      <a:rPr lang="en-US" sz="2000" i="1">
                        <a:latin typeface="Cambria Math" panose="02040503050406030204" pitchFamily="18" charset="0"/>
                        <a:ea typeface="Times New Roman" panose="02020603050405020304" pitchFamily="18" charset="0"/>
                      </a:rPr>
                      <m:t>𝑉</m:t>
                    </m:r>
                  </m:oMath>
                </a14:m>
                <a:r>
                  <a:rPr lang="en-US" sz="2000" dirty="0">
                    <a:latin typeface="Times New Roman" panose="02020603050405020304" pitchFamily="18" charset="0"/>
                    <a:ea typeface="Times New Roman" panose="02020603050405020304" pitchFamily="18" charset="0"/>
                  </a:rPr>
                  <a:t> </a:t>
                </a:r>
              </a:p>
              <a:p>
                <a14:m>
                  <m:oMath xmlns:m="http://schemas.openxmlformats.org/officeDocument/2006/math">
                    <m:acc>
                      <m:acc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accPr>
                      <m:e>
                        <m:r>
                          <a:rPr lang="en-US" sz="2000" i="1">
                            <a:latin typeface="Cambria Math" panose="02040503050406030204" pitchFamily="18" charset="0"/>
                            <a:ea typeface="Times New Roman" panose="02020603050405020304" pitchFamily="18" charset="0"/>
                          </a:rPr>
                          <m:t>𝐸</m:t>
                        </m:r>
                      </m:e>
                    </m:acc>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𝐸</m:t>
                    </m:r>
                    <m:r>
                      <a:rPr lang="en-US" sz="2000" i="1">
                        <a:latin typeface="Cambria Math" panose="02040503050406030204" pitchFamily="18" charset="0"/>
                        <a:ea typeface="Times New Roman" panose="02020603050405020304" pitchFamily="18" charset="0"/>
                      </a:rPr>
                      <m:t>∠</m:t>
                    </m:r>
                    <m:r>
                      <a:rPr lang="en-US" sz="2000" i="1">
                        <a:latin typeface="Cambria Math" panose="02040503050406030204" pitchFamily="18" charset="0"/>
                        <a:ea typeface="Times New Roman" panose="02020603050405020304" pitchFamily="18" charset="0"/>
                      </a:rPr>
                      <m:t>𝛿</m:t>
                    </m:r>
                  </m:oMath>
                </a14:m>
                <a:r>
                  <a:rPr lang="en-US" sz="2000" dirty="0">
                    <a:latin typeface="Times New Roman" panose="02020603050405020304" pitchFamily="18" charset="0"/>
                    <a:ea typeface="Times New Roman" panose="02020603050405020304" pitchFamily="18" charset="0"/>
                  </a:rPr>
                  <a:t>=</a:t>
                </a:r>
                <a:r>
                  <a:rPr lang="en-US" sz="2000" dirty="0"/>
                  <a:t> </a:t>
                </a:r>
                <a14:m>
                  <m:oMath xmlns:m="http://schemas.openxmlformats.org/officeDocument/2006/math">
                    <m:r>
                      <a:rPr lang="en-US" sz="2000" i="1">
                        <a:latin typeface="Cambria Math" panose="02040503050406030204" pitchFamily="18" charset="0"/>
                      </a:rPr>
                      <m:t>𝐸</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𝛿</m:t>
                        </m:r>
                      </m:e>
                    </m:func>
                    <m:r>
                      <a:rPr lang="en-US" sz="2000" b="0" i="1" smtClean="0">
                        <a:latin typeface="Cambria Math" panose="02040503050406030204" pitchFamily="18" charset="0"/>
                      </a:rPr>
                      <m:t>+</m:t>
                    </m:r>
                    <m:r>
                      <a:rPr lang="en-US" sz="2000" i="1">
                        <a:latin typeface="Cambria Math" panose="02040503050406030204" pitchFamily="18" charset="0"/>
                      </a:rPr>
                      <m:t>𝑗𝐸</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𝛿</m:t>
                        </m:r>
                      </m:e>
                    </m:func>
                  </m:oMath>
                </a14:m>
                <a:r>
                  <a:rPr lang="en-US" sz="2000" dirty="0">
                    <a:latin typeface="Times New Roman" panose="02020603050405020304" pitchFamily="18" charset="0"/>
                    <a:ea typeface="Times New Roman" panose="02020603050405020304" pitchFamily="18" charset="0"/>
                  </a:rPr>
                  <a:t> </a:t>
                </a:r>
              </a:p>
            </p:txBody>
          </p:sp>
        </mc:Choice>
        <mc:Fallback xmlns="">
          <p:sp>
            <p:nvSpPr>
              <p:cNvPr id="6" name="Rectangle 5">
                <a:extLst>
                  <a:ext uri="{FF2B5EF4-FFF2-40B4-BE49-F238E27FC236}">
                    <a16:creationId xmlns:a16="http://schemas.microsoft.com/office/drawing/2014/main" id="{D6AD0BB3-0798-116C-CFA9-FA90A9BCD9CC}"/>
                  </a:ext>
                </a:extLst>
              </p:cNvPr>
              <p:cNvSpPr>
                <a:spLocks noRot="1" noChangeAspect="1" noMove="1" noResize="1" noEditPoints="1" noAdjustHandles="1" noChangeArrowheads="1" noChangeShapeType="1" noTextEdit="1"/>
              </p:cNvSpPr>
              <p:nvPr/>
            </p:nvSpPr>
            <p:spPr>
              <a:xfrm>
                <a:off x="7603350" y="1498869"/>
                <a:ext cx="3672420" cy="707886"/>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80FAF30-BE50-B261-A28C-7B7AFB3AD587}"/>
                  </a:ext>
                </a:extLst>
              </p:cNvPr>
              <p:cNvSpPr/>
              <p:nvPr/>
            </p:nvSpPr>
            <p:spPr>
              <a:xfrm>
                <a:off x="989056" y="1576395"/>
                <a:ext cx="1215013" cy="6962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𝐼</m:t>
                          </m:r>
                        </m:e>
                      </m:acc>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𝐸</m:t>
                              </m:r>
                            </m:e>
                          </m:acc>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𝑉</m:t>
                              </m:r>
                            </m:e>
                          </m:acc>
                        </m:num>
                        <m:den>
                          <m:r>
                            <a:rPr lang="en-US" i="1">
                              <a:latin typeface="Cambria Math" panose="02040503050406030204" pitchFamily="18" charset="0"/>
                            </a:rPr>
                            <m:t>𝑗</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7" name="Rectangle 6">
                <a:extLst>
                  <a:ext uri="{FF2B5EF4-FFF2-40B4-BE49-F238E27FC236}">
                    <a16:creationId xmlns:a16="http://schemas.microsoft.com/office/drawing/2014/main" id="{C80FAF30-BE50-B261-A28C-7B7AFB3AD587}"/>
                  </a:ext>
                </a:extLst>
              </p:cNvPr>
              <p:cNvSpPr>
                <a:spLocks noRot="1" noChangeAspect="1" noMove="1" noResize="1" noEditPoints="1" noAdjustHandles="1" noChangeArrowheads="1" noChangeShapeType="1" noTextEdit="1"/>
              </p:cNvSpPr>
              <p:nvPr/>
            </p:nvSpPr>
            <p:spPr>
              <a:xfrm>
                <a:off x="989056" y="1576395"/>
                <a:ext cx="1215013" cy="696216"/>
              </a:xfrm>
              <a:prstGeom prst="rect">
                <a:avLst/>
              </a:prstGeom>
              <a:blipFill>
                <a:blip r:embed="rId7"/>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BF72F4-59C0-0105-C353-533BF43E9DAF}"/>
                  </a:ext>
                </a:extLst>
              </p:cNvPr>
              <p:cNvSpPr/>
              <p:nvPr/>
            </p:nvSpPr>
            <p:spPr>
              <a:xfrm>
                <a:off x="989056" y="2445629"/>
                <a:ext cx="2366224" cy="6962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𝐼</m:t>
                              </m:r>
                            </m:e>
                          </m:acc>
                        </m:e>
                        <m:sup>
                          <m:r>
                            <a:rPr lang="en-US" i="0">
                              <a:latin typeface="Cambria Math" panose="02040503050406030204" pitchFamily="18" charset="0"/>
                            </a:rPr>
                            <m:t>∗</m:t>
                          </m:r>
                        </m:sup>
                      </m:sSup>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𝐸</m:t>
                                  </m:r>
                                </m:e>
                              </m:acc>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𝑉</m:t>
                                  </m:r>
                                </m:e>
                              </m:acc>
                            </m:e>
                            <m:sup>
                              <m:r>
                                <a:rPr lang="en-US" i="0">
                                  <a:latin typeface="Cambria Math" panose="02040503050406030204" pitchFamily="18" charset="0"/>
                                </a:rPr>
                                <m:t>∗</m:t>
                              </m:r>
                            </m:sup>
                          </m:sSup>
                        </m:num>
                        <m:den>
                          <m:r>
                            <a:rPr lang="en-US" i="0">
                              <a:latin typeface="Cambria Math" panose="02040503050406030204" pitchFamily="18" charset="0"/>
                            </a:rPr>
                            <m:t>−</m:t>
                          </m:r>
                          <m:r>
                            <a:rPr lang="en-US" i="1">
                              <a:latin typeface="Cambria Math" panose="02040503050406030204" pitchFamily="18" charset="0"/>
                            </a:rPr>
                            <m:t>𝑗</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8" name="Rectangle 7">
                <a:extLst>
                  <a:ext uri="{FF2B5EF4-FFF2-40B4-BE49-F238E27FC236}">
                    <a16:creationId xmlns:a16="http://schemas.microsoft.com/office/drawing/2014/main" id="{F2BF72F4-59C0-0105-C353-533BF43E9DAF}"/>
                  </a:ext>
                </a:extLst>
              </p:cNvPr>
              <p:cNvSpPr>
                <a:spLocks noRot="1" noChangeAspect="1" noMove="1" noResize="1" noEditPoints="1" noAdjustHandles="1" noChangeArrowheads="1" noChangeShapeType="1" noTextEdit="1"/>
              </p:cNvSpPr>
              <p:nvPr/>
            </p:nvSpPr>
            <p:spPr>
              <a:xfrm>
                <a:off x="989056" y="2445629"/>
                <a:ext cx="2366224" cy="696216"/>
              </a:xfrm>
              <a:prstGeom prst="rect">
                <a:avLst/>
              </a:prstGeom>
              <a:blipFill>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A3215F6-C4D3-1933-9FD3-B388F70E511A}"/>
                  </a:ext>
                </a:extLst>
              </p:cNvPr>
              <p:cNvSpPr/>
              <p:nvPr/>
            </p:nvSpPr>
            <p:spPr>
              <a:xfrm>
                <a:off x="989056" y="3314863"/>
                <a:ext cx="3298211" cy="696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𝑆</m:t>
                          </m:r>
                        </m:e>
                      </m:acc>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𝐸</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𝛿</m:t>
                                  </m:r>
                                </m:e>
                              </m:func>
                              <m:r>
                                <a:rPr lang="en-US" i="0">
                                  <a:latin typeface="Cambria Math" panose="02040503050406030204" pitchFamily="18" charset="0"/>
                                </a:rPr>
                                <m:t>−</m:t>
                              </m:r>
                              <m:r>
                                <a:rPr lang="en-US" i="1">
                                  <a:latin typeface="Cambria Math" panose="02040503050406030204" pitchFamily="18" charset="0"/>
                                </a:rPr>
                                <m:t>𝑗𝐸</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𝛿</m:t>
                                  </m:r>
                                </m:e>
                              </m:func>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𝑉</m:t>
                              </m:r>
                            </m:e>
                            <m:sup>
                              <m:r>
                                <a:rPr lang="en-US" i="0">
                                  <a:latin typeface="Cambria Math" panose="02040503050406030204" pitchFamily="18" charset="0"/>
                                </a:rPr>
                                <m:t>2</m:t>
                              </m:r>
                            </m:sup>
                          </m:sSup>
                        </m:num>
                        <m:den>
                          <m:r>
                            <a:rPr lang="en-US" i="0">
                              <a:latin typeface="Cambria Math" panose="02040503050406030204" pitchFamily="18" charset="0"/>
                            </a:rPr>
                            <m:t>−</m:t>
                          </m:r>
                          <m:r>
                            <a:rPr lang="en-US" i="1">
                              <a:latin typeface="Cambria Math" panose="02040503050406030204" pitchFamily="18" charset="0"/>
                            </a:rPr>
                            <m:t>𝑗</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9" name="Rectangle 8">
                <a:extLst>
                  <a:ext uri="{FF2B5EF4-FFF2-40B4-BE49-F238E27FC236}">
                    <a16:creationId xmlns:a16="http://schemas.microsoft.com/office/drawing/2014/main" id="{CA3215F6-C4D3-1933-9FD3-B388F70E511A}"/>
                  </a:ext>
                </a:extLst>
              </p:cNvPr>
              <p:cNvSpPr>
                <a:spLocks noRot="1" noChangeAspect="1" noMove="1" noResize="1" noEditPoints="1" noAdjustHandles="1" noChangeArrowheads="1" noChangeShapeType="1" noTextEdit="1"/>
              </p:cNvSpPr>
              <p:nvPr/>
            </p:nvSpPr>
            <p:spPr>
              <a:xfrm>
                <a:off x="989056" y="3314863"/>
                <a:ext cx="3298211" cy="696666"/>
              </a:xfrm>
              <a:prstGeom prst="rect">
                <a:avLst/>
              </a:prstGeom>
              <a:blipFill>
                <a:blip r:embed="rId9"/>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C2A3032-5C36-3B57-E4C8-853D9AD7BAFA}"/>
                  </a:ext>
                </a:extLst>
              </p:cNvPr>
              <p:cNvSpPr/>
              <p:nvPr/>
            </p:nvSpPr>
            <p:spPr>
              <a:xfrm>
                <a:off x="989056" y="4184547"/>
                <a:ext cx="4255267" cy="695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𝑆</m:t>
                          </m:r>
                        </m:e>
                      </m:acc>
                      <m:r>
                        <a:rPr lang="en-US" i="0">
                          <a:latin typeface="Cambria Math" panose="02040503050406030204" pitchFamily="18" charset="0"/>
                        </a:rPr>
                        <m:t>=</m:t>
                      </m:r>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𝑗𝑄</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𝐸𝑉</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𝛿</m:t>
                              </m:r>
                            </m:e>
                          </m:func>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r>
                        <a:rPr lang="en-US" i="0">
                          <a:latin typeface="Cambria Math" panose="02040503050406030204" pitchFamily="18" charset="0"/>
                        </a:rPr>
                        <m:t>+</m:t>
                      </m:r>
                      <m:r>
                        <a:rPr lang="en-US" i="1">
                          <a:latin typeface="Cambria Math" panose="02040503050406030204" pitchFamily="18" charset="0"/>
                        </a:rPr>
                        <m:t>𝑗</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𝑉𝐸</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𝛿</m:t>
                              </m:r>
                            </m:e>
                          </m:func>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𝑉</m:t>
                              </m:r>
                            </m:e>
                            <m:sup>
                              <m:r>
                                <a:rPr lang="en-US" i="0">
                                  <a:latin typeface="Cambria Math" panose="02040503050406030204" pitchFamily="18" charset="0"/>
                                </a:rPr>
                                <m:t>2</m:t>
                              </m:r>
                            </m:sup>
                          </m:sSup>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10" name="Rectangle 9">
                <a:extLst>
                  <a:ext uri="{FF2B5EF4-FFF2-40B4-BE49-F238E27FC236}">
                    <a16:creationId xmlns:a16="http://schemas.microsoft.com/office/drawing/2014/main" id="{0C2A3032-5C36-3B57-E4C8-853D9AD7BAFA}"/>
                  </a:ext>
                </a:extLst>
              </p:cNvPr>
              <p:cNvSpPr>
                <a:spLocks noRot="1" noChangeAspect="1" noMove="1" noResize="1" noEditPoints="1" noAdjustHandles="1" noChangeArrowheads="1" noChangeShapeType="1" noTextEdit="1"/>
              </p:cNvSpPr>
              <p:nvPr/>
            </p:nvSpPr>
            <p:spPr>
              <a:xfrm>
                <a:off x="989056" y="4184547"/>
                <a:ext cx="4255267" cy="69525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3376C55-3E65-C21F-E30F-63473E938779}"/>
                  </a:ext>
                </a:extLst>
              </p:cNvPr>
              <p:cNvSpPr/>
              <p:nvPr/>
            </p:nvSpPr>
            <p:spPr>
              <a:xfrm>
                <a:off x="989056" y="5052820"/>
                <a:ext cx="1484252" cy="658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𝐸𝑉</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𝛿</m:t>
                          </m:r>
                        </m:e>
                      </m:func>
                    </m:oMath>
                  </m:oMathPara>
                </a14:m>
                <a:endParaRPr lang="en-US" dirty="0"/>
              </a:p>
            </p:txBody>
          </p:sp>
        </mc:Choice>
        <mc:Fallback xmlns="">
          <p:sp>
            <p:nvSpPr>
              <p:cNvPr id="11" name="Rectangle 10">
                <a:extLst>
                  <a:ext uri="{FF2B5EF4-FFF2-40B4-BE49-F238E27FC236}">
                    <a16:creationId xmlns:a16="http://schemas.microsoft.com/office/drawing/2014/main" id="{13376C55-3E65-C21F-E30F-63473E938779}"/>
                  </a:ext>
                </a:extLst>
              </p:cNvPr>
              <p:cNvSpPr>
                <a:spLocks noRot="1" noChangeAspect="1" noMove="1" noResize="1" noEditPoints="1" noAdjustHandles="1" noChangeArrowheads="1" noChangeShapeType="1" noTextEdit="1"/>
              </p:cNvSpPr>
              <p:nvPr/>
            </p:nvSpPr>
            <p:spPr>
              <a:xfrm>
                <a:off x="989056" y="5052820"/>
                <a:ext cx="1484252" cy="65800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EC9E8AB-281C-3702-54F0-72E7D21EE938}"/>
                  </a:ext>
                </a:extLst>
              </p:cNvPr>
              <p:cNvSpPr/>
              <p:nvPr/>
            </p:nvSpPr>
            <p:spPr>
              <a:xfrm>
                <a:off x="989056" y="5883840"/>
                <a:ext cx="2119939" cy="695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𝐸𝑉</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𝛿</m:t>
                              </m:r>
                            </m:e>
                          </m:func>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𝑉</m:t>
                              </m:r>
                            </m:e>
                            <m:sup>
                              <m:r>
                                <a:rPr lang="en-US" i="0">
                                  <a:latin typeface="Cambria Math" panose="02040503050406030204" pitchFamily="18" charset="0"/>
                                </a:rPr>
                                <m:t>2</m:t>
                              </m:r>
                            </m:sup>
                          </m:sSup>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12" name="Rectangle 11">
                <a:extLst>
                  <a:ext uri="{FF2B5EF4-FFF2-40B4-BE49-F238E27FC236}">
                    <a16:creationId xmlns:a16="http://schemas.microsoft.com/office/drawing/2014/main" id="{9EC9E8AB-281C-3702-54F0-72E7D21EE938}"/>
                  </a:ext>
                </a:extLst>
              </p:cNvPr>
              <p:cNvSpPr>
                <a:spLocks noRot="1" noChangeAspect="1" noMove="1" noResize="1" noEditPoints="1" noAdjustHandles="1" noChangeArrowheads="1" noChangeShapeType="1" noTextEdit="1"/>
              </p:cNvSpPr>
              <p:nvPr/>
            </p:nvSpPr>
            <p:spPr>
              <a:xfrm>
                <a:off x="989056" y="5883840"/>
                <a:ext cx="2119939" cy="69525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86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5D09-0B5A-D6C6-78FC-4CB8D0BF14EF}"/>
              </a:ext>
            </a:extLst>
          </p:cNvPr>
          <p:cNvSpPr>
            <a:spLocks noGrp="1"/>
          </p:cNvSpPr>
          <p:nvPr>
            <p:ph type="title"/>
          </p:nvPr>
        </p:nvSpPr>
        <p:spPr/>
        <p:txBody>
          <a:bodyPr/>
          <a:lstStyle/>
          <a:p>
            <a:r>
              <a:rPr lang="en-US" dirty="0"/>
              <a:t>Power angle curve</a:t>
            </a:r>
          </a:p>
        </p:txBody>
      </p:sp>
      <p:sp>
        <p:nvSpPr>
          <p:cNvPr id="3" name="Date Placeholder 2">
            <a:extLst>
              <a:ext uri="{FF2B5EF4-FFF2-40B4-BE49-F238E27FC236}">
                <a16:creationId xmlns:a16="http://schemas.microsoft.com/office/drawing/2014/main" id="{1588DC84-D2F5-E801-DC35-8571A7E59601}"/>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792C9015-5C2B-7C07-BEB4-5A9DFE5529B9}"/>
              </a:ext>
            </a:extLst>
          </p:cNvPr>
          <p:cNvSpPr>
            <a:spLocks noGrp="1"/>
          </p:cNvSpPr>
          <p:nvPr>
            <p:ph type="sldNum" sz="quarter" idx="12"/>
          </p:nvPr>
        </p:nvSpPr>
        <p:spPr/>
        <p:txBody>
          <a:bodyPr/>
          <a:lstStyle/>
          <a:p>
            <a:fld id="{697646A6-6B76-9347-9EA0-ECEE7D8FD72D}" type="slidenum">
              <a:rPr lang="en-US" smtClean="0"/>
              <a:t>89</a:t>
            </a:fld>
            <a:endParaRPr lang="en-US"/>
          </a:p>
        </p:txBody>
      </p:sp>
      <p:grpSp>
        <p:nvGrpSpPr>
          <p:cNvPr id="6" name="Group 5">
            <a:extLst>
              <a:ext uri="{FF2B5EF4-FFF2-40B4-BE49-F238E27FC236}">
                <a16:creationId xmlns:a16="http://schemas.microsoft.com/office/drawing/2014/main" id="{D8E2B5F0-6B82-408D-159D-C16E57BF879F}"/>
              </a:ext>
            </a:extLst>
          </p:cNvPr>
          <p:cNvGrpSpPr/>
          <p:nvPr/>
        </p:nvGrpSpPr>
        <p:grpSpPr>
          <a:xfrm>
            <a:off x="94408" y="1479201"/>
            <a:ext cx="8463920" cy="5286786"/>
            <a:chOff x="822954" y="437002"/>
            <a:chExt cx="8463920" cy="5286786"/>
          </a:xfrm>
        </p:grpSpPr>
        <mc:AlternateContent xmlns:mc="http://schemas.openxmlformats.org/markup-compatibility/2006" xmlns:a14="http://schemas.microsoft.com/office/drawing/2010/main">
          <mc:Choice Requires="a14">
            <p:graphicFrame>
              <p:nvGraphicFramePr>
                <p:cNvPr id="7" name="Chart 6">
                  <a:extLst>
                    <a:ext uri="{FF2B5EF4-FFF2-40B4-BE49-F238E27FC236}">
                      <a16:creationId xmlns:a16="http://schemas.microsoft.com/office/drawing/2014/main" id="{937544DF-5A79-5B03-CB29-A092987BE8EA}"/>
                    </a:ext>
                  </a:extLst>
                </p:cNvPr>
                <p:cNvGraphicFramePr>
                  <a:graphicFrameLocks/>
                </p:cNvGraphicFramePr>
                <p:nvPr>
                  <p:extLst>
                    <p:ext uri="{D42A27DB-BD31-4B8C-83A1-F6EECF244321}">
                      <p14:modId xmlns:p14="http://schemas.microsoft.com/office/powerpoint/2010/main" val="126782493"/>
                    </p:ext>
                  </p:extLst>
                </p:nvPr>
              </p:nvGraphicFramePr>
              <p:xfrm>
                <a:off x="1977389" y="594360"/>
                <a:ext cx="7309485" cy="4880610"/>
              </p:xfrm>
              <a:graphic>
                <a:graphicData uri="http://schemas.openxmlformats.org/drawingml/2006/chart">
                  <c:chart xmlns:c="http://schemas.openxmlformats.org/drawingml/2006/chart" xmlns:r="http://schemas.openxmlformats.org/officeDocument/2006/relationships" r:id="rId2"/>
                </a:graphicData>
              </a:graphic>
            </p:graphicFrame>
          </mc:Choice>
          <mc:Fallback xmlns="">
            <p:graphicFrame>
              <p:nvGraphicFramePr>
                <p:cNvPr id="7" name="Chart 6">
                  <a:extLst>
                    <a:ext uri="{FF2B5EF4-FFF2-40B4-BE49-F238E27FC236}">
                      <a16:creationId xmlns:a16="http://schemas.microsoft.com/office/drawing/2014/main" id="{937544DF-5A79-5B03-CB29-A092987BE8EA}"/>
                    </a:ext>
                  </a:extLst>
                </p:cNvPr>
                <p:cNvGraphicFramePr>
                  <a:graphicFrameLocks/>
                </p:cNvGraphicFramePr>
                <p:nvPr>
                  <p:extLst>
                    <p:ext uri="{D42A27DB-BD31-4B8C-83A1-F6EECF244321}">
                      <p14:modId xmlns:p14="http://schemas.microsoft.com/office/powerpoint/2010/main" val="126782493"/>
                    </p:ext>
                  </p:extLst>
                </p:nvPr>
              </p:nvGraphicFramePr>
              <p:xfrm>
                <a:off x="1977389" y="594360"/>
                <a:ext cx="7309485" cy="4880610"/>
              </p:xfrm>
              <a:graphic>
                <a:graphicData uri="http://schemas.openxmlformats.org/drawingml/2006/chart">
                  <c:chart xmlns:c="http://schemas.openxmlformats.org/drawingml/2006/chart" xmlns:r="http://schemas.openxmlformats.org/officeDocument/2006/relationships" r:id="rId3"/>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700CBC-B850-A9F8-130F-675CE9272F64}"/>
                    </a:ext>
                  </a:extLst>
                </p:cNvPr>
                <p:cNvSpPr txBox="1"/>
                <p:nvPr/>
              </p:nvSpPr>
              <p:spPr>
                <a:xfrm>
                  <a:off x="8068133" y="5446789"/>
                  <a:ext cx="1070421"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(degrees)</a:t>
                  </a:r>
                </a:p>
              </p:txBody>
            </p:sp>
          </mc:Choice>
          <mc:Fallback xmlns="">
            <p:sp>
              <p:nvSpPr>
                <p:cNvPr id="8" name="TextBox 7">
                  <a:extLst>
                    <a:ext uri="{FF2B5EF4-FFF2-40B4-BE49-F238E27FC236}">
                      <a16:creationId xmlns:a16="http://schemas.microsoft.com/office/drawing/2014/main" id="{6B700CBC-B850-A9F8-130F-675CE9272F64}"/>
                    </a:ext>
                  </a:extLst>
                </p:cNvPr>
                <p:cNvSpPr txBox="1">
                  <a:spLocks noRot="1" noChangeAspect="1" noMove="1" noResize="1" noEditPoints="1" noAdjustHandles="1" noChangeArrowheads="1" noChangeShapeType="1" noTextEdit="1"/>
                </p:cNvSpPr>
                <p:nvPr/>
              </p:nvSpPr>
              <p:spPr>
                <a:xfrm>
                  <a:off x="8068133" y="5446789"/>
                  <a:ext cx="1070421" cy="276999"/>
                </a:xfrm>
                <a:prstGeom prst="rect">
                  <a:avLst/>
                </a:prstGeom>
                <a:blipFill>
                  <a:blip r:embed="rId4"/>
                  <a:stretch>
                    <a:fillRect l="-6977" t="-21739" r="-11628"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88F049-BAF8-3547-8266-9A502998C965}"/>
                    </a:ext>
                  </a:extLst>
                </p:cNvPr>
                <p:cNvSpPr txBox="1"/>
                <p:nvPr/>
              </p:nvSpPr>
              <p:spPr>
                <a:xfrm>
                  <a:off x="822954" y="437002"/>
                  <a:ext cx="1308692" cy="6576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𝐸𝑉</m:t>
                            </m:r>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𝑆</m:t>
                                </m:r>
                              </m:sub>
                            </m:sSub>
                          </m:den>
                        </m:f>
                      </m:oMath>
                    </m:oMathPara>
                  </a14:m>
                  <a:endParaRPr lang="en-US" dirty="0"/>
                </a:p>
              </p:txBody>
            </p:sp>
          </mc:Choice>
          <mc:Fallback xmlns="">
            <p:sp>
              <p:nvSpPr>
                <p:cNvPr id="9" name="TextBox 8">
                  <a:extLst>
                    <a:ext uri="{FF2B5EF4-FFF2-40B4-BE49-F238E27FC236}">
                      <a16:creationId xmlns:a16="http://schemas.microsoft.com/office/drawing/2014/main" id="{9C88F049-BAF8-3547-8266-9A502998C965}"/>
                    </a:ext>
                  </a:extLst>
                </p:cNvPr>
                <p:cNvSpPr txBox="1">
                  <a:spLocks noRot="1" noChangeAspect="1" noMove="1" noResize="1" noEditPoints="1" noAdjustHandles="1" noChangeArrowheads="1" noChangeShapeType="1" noTextEdit="1"/>
                </p:cNvSpPr>
                <p:nvPr/>
              </p:nvSpPr>
              <p:spPr>
                <a:xfrm>
                  <a:off x="822954" y="437002"/>
                  <a:ext cx="1308692" cy="657616"/>
                </a:xfrm>
                <a:prstGeom prst="rect">
                  <a:avLst/>
                </a:prstGeom>
                <a:blipFill>
                  <a:blip r:embed="rId5"/>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375DA7E-6EFD-DB65-BE14-4520864E84B4}"/>
                </a:ext>
              </a:extLst>
            </p:cNvPr>
            <p:cNvCxnSpPr>
              <a:cxnSpLocks/>
            </p:cNvCxnSpPr>
            <p:nvPr/>
          </p:nvCxnSpPr>
          <p:spPr>
            <a:xfrm flipV="1">
              <a:off x="5586411" y="765810"/>
              <a:ext cx="0" cy="429768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5D0657F-AA07-048D-F166-FFB7157CE073}"/>
                    </a:ext>
                  </a:extLst>
                </p:cNvPr>
                <p:cNvSpPr/>
                <p:nvPr/>
              </p:nvSpPr>
              <p:spPr>
                <a:xfrm>
                  <a:off x="1633604" y="3829550"/>
                  <a:ext cx="504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m:t>
                            </m:r>
                          </m:sub>
                        </m:sSub>
                      </m:oMath>
                    </m:oMathPara>
                  </a14:m>
                  <a:endParaRPr lang="en-US" dirty="0"/>
                </a:p>
              </p:txBody>
            </p:sp>
          </mc:Choice>
          <mc:Fallback xmlns="">
            <p:sp>
              <p:nvSpPr>
                <p:cNvPr id="11" name="Rectangle 10">
                  <a:extLst>
                    <a:ext uri="{FF2B5EF4-FFF2-40B4-BE49-F238E27FC236}">
                      <a16:creationId xmlns:a16="http://schemas.microsoft.com/office/drawing/2014/main" id="{A5D0657F-AA07-048D-F166-FFB7157CE073}"/>
                    </a:ext>
                  </a:extLst>
                </p:cNvPr>
                <p:cNvSpPr>
                  <a:spLocks noRot="1" noChangeAspect="1" noMove="1" noResize="1" noEditPoints="1" noAdjustHandles="1" noChangeArrowheads="1" noChangeShapeType="1" noTextEdit="1"/>
                </p:cNvSpPr>
                <p:nvPr/>
              </p:nvSpPr>
              <p:spPr>
                <a:xfrm>
                  <a:off x="1633604" y="3829550"/>
                  <a:ext cx="504689" cy="369332"/>
                </a:xfrm>
                <a:prstGeom prst="rect">
                  <a:avLst/>
                </a:prstGeom>
                <a:blipFill>
                  <a:blip r:embed="rId6"/>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46DFB67A-5987-F499-F5B2-6624A92E10FD}"/>
                </a:ext>
              </a:extLst>
            </p:cNvPr>
            <p:cNvCxnSpPr/>
            <p:nvPr/>
          </p:nvCxnSpPr>
          <p:spPr>
            <a:xfrm>
              <a:off x="2148840" y="4023360"/>
              <a:ext cx="545895" cy="0"/>
            </a:xfrm>
            <a:prstGeom prst="line">
              <a:avLst/>
            </a:prstGeom>
            <a:ln w="1905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C1EB78-8AFE-E880-1708-49A9D6840FD5}"/>
                </a:ext>
              </a:extLst>
            </p:cNvPr>
            <p:cNvCxnSpPr>
              <a:cxnSpLocks/>
            </p:cNvCxnSpPr>
            <p:nvPr/>
          </p:nvCxnSpPr>
          <p:spPr>
            <a:xfrm>
              <a:off x="2694735" y="4023360"/>
              <a:ext cx="0" cy="1040130"/>
            </a:xfrm>
            <a:prstGeom prst="line">
              <a:avLst/>
            </a:prstGeom>
            <a:ln w="19050">
              <a:solidFill>
                <a:srgbClr val="00B05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139F7E-E973-300E-ECB3-82EE9E27F9C6}"/>
                    </a:ext>
                  </a:extLst>
                </p:cNvPr>
                <p:cNvSpPr txBox="1"/>
                <p:nvPr/>
              </p:nvSpPr>
              <p:spPr>
                <a:xfrm>
                  <a:off x="2556267" y="5140820"/>
                  <a:ext cx="2769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4" name="TextBox 13">
                  <a:extLst>
                    <a:ext uri="{FF2B5EF4-FFF2-40B4-BE49-F238E27FC236}">
                      <a16:creationId xmlns:a16="http://schemas.microsoft.com/office/drawing/2014/main" id="{AF139F7E-E973-300E-ECB3-82EE9E27F9C6}"/>
                    </a:ext>
                  </a:extLst>
                </p:cNvPr>
                <p:cNvSpPr txBox="1">
                  <a:spLocks noRot="1" noChangeAspect="1" noMove="1" noResize="1" noEditPoints="1" noAdjustHandles="1" noChangeArrowheads="1" noChangeShapeType="1" noTextEdit="1"/>
                </p:cNvSpPr>
                <p:nvPr/>
              </p:nvSpPr>
              <p:spPr>
                <a:xfrm>
                  <a:off x="2556267" y="5140820"/>
                  <a:ext cx="276935" cy="276999"/>
                </a:xfrm>
                <a:prstGeom prst="rect">
                  <a:avLst/>
                </a:prstGeom>
                <a:blipFill>
                  <a:blip r:embed="rId7"/>
                  <a:stretch>
                    <a:fillRect l="-22727" r="-9091" b="-1304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D031BCB-E9C8-71FB-54BB-51523760B988}"/>
                </a:ext>
              </a:extLst>
            </p:cNvPr>
            <p:cNvCxnSpPr>
              <a:cxnSpLocks/>
            </p:cNvCxnSpPr>
            <p:nvPr/>
          </p:nvCxnSpPr>
          <p:spPr>
            <a:xfrm>
              <a:off x="2148839" y="765810"/>
              <a:ext cx="3437572"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BCD5BA1-0ADA-8E47-768E-2DE359161B4A}"/>
                  </a:ext>
                </a:extLst>
              </p:cNvPr>
              <p:cNvSpPr/>
              <p:nvPr/>
            </p:nvSpPr>
            <p:spPr>
              <a:xfrm>
                <a:off x="8767622" y="1206344"/>
                <a:ext cx="1915781" cy="846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𝐸𝑉</m:t>
                          </m:r>
                        </m:num>
                        <m:den>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𝑆</m:t>
                              </m:r>
                            </m:sub>
                          </m:sSub>
                        </m:den>
                      </m:f>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sin</m:t>
                          </m:r>
                        </m:fName>
                        <m:e>
                          <m:r>
                            <a:rPr lang="en-US" sz="2400" i="1">
                              <a:latin typeface="Cambria Math" panose="02040503050406030204" pitchFamily="18" charset="0"/>
                            </a:rPr>
                            <m:t>𝛿</m:t>
                          </m:r>
                        </m:e>
                      </m:func>
                    </m:oMath>
                  </m:oMathPara>
                </a14:m>
                <a:endParaRPr lang="en-US" sz="2400" dirty="0"/>
              </a:p>
            </p:txBody>
          </p:sp>
        </mc:Choice>
        <mc:Fallback xmlns="">
          <p:sp>
            <p:nvSpPr>
              <p:cNvPr id="16" name="Rectangle 15">
                <a:extLst>
                  <a:ext uri="{FF2B5EF4-FFF2-40B4-BE49-F238E27FC236}">
                    <a16:creationId xmlns:a16="http://schemas.microsoft.com/office/drawing/2014/main" id="{3BCD5BA1-0ADA-8E47-768E-2DE359161B4A}"/>
                  </a:ext>
                </a:extLst>
              </p:cNvPr>
              <p:cNvSpPr>
                <a:spLocks noRot="1" noChangeAspect="1" noMove="1" noResize="1" noEditPoints="1" noAdjustHandles="1" noChangeArrowheads="1" noChangeShapeType="1" noTextEdit="1"/>
              </p:cNvSpPr>
              <p:nvPr/>
            </p:nvSpPr>
            <p:spPr>
              <a:xfrm>
                <a:off x="8767622" y="1206344"/>
                <a:ext cx="1915781" cy="846578"/>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BFB7CC-D125-E88B-C2B2-00ED01330A11}"/>
                  </a:ext>
                </a:extLst>
              </p:cNvPr>
              <p:cNvSpPr txBox="1"/>
              <p:nvPr/>
            </p:nvSpPr>
            <p:spPr>
              <a:xfrm>
                <a:off x="7949747" y="2318651"/>
                <a:ext cx="38558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 &amp; </m:t>
                      </m:r>
                      <m:r>
                        <a:rPr lang="en-US" sz="2400" b="0" i="1" smtClean="0">
                          <a:latin typeface="Cambria Math" panose="02040503050406030204" pitchFamily="18" charset="0"/>
                        </a:rPr>
                        <m:t>𝑉</m:t>
                      </m:r>
                      <m:r>
                        <a:rPr lang="en-US" sz="2400" b="0" i="1" smtClean="0">
                          <a:latin typeface="Cambria Math" panose="02040503050406030204" pitchFamily="18" charset="0"/>
                        </a:rPr>
                        <m:t> </m:t>
                      </m:r>
                      <m:r>
                        <a:rPr lang="en-US" sz="2400" b="0" i="1" smtClean="0">
                          <a:latin typeface="Cambria Math" panose="02040503050406030204" pitchFamily="18" charset="0"/>
                        </a:rPr>
                        <m:t>𝑐𝑜𝑛𝑠𝑡𝑎𝑛𝑡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B1BFB7CC-D125-E88B-C2B2-00ED01330A11}"/>
                  </a:ext>
                </a:extLst>
              </p:cNvPr>
              <p:cNvSpPr txBox="1">
                <a:spLocks noRot="1" noChangeAspect="1" noMove="1" noResize="1" noEditPoints="1" noAdjustHandles="1" noChangeArrowheads="1" noChangeShapeType="1" noTextEdit="1"/>
              </p:cNvSpPr>
              <p:nvPr/>
            </p:nvSpPr>
            <p:spPr>
              <a:xfrm>
                <a:off x="7949747" y="2318651"/>
                <a:ext cx="3855864" cy="369332"/>
              </a:xfrm>
              <a:prstGeom prst="rect">
                <a:avLst/>
              </a:prstGeom>
              <a:blipFill>
                <a:blip r:embed="rId9"/>
                <a:stretch>
                  <a:fillRect l="-1311" t="-6667" r="-2295"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C99C8D4-E854-BD4E-7841-46C1D7E7D7DE}"/>
                  </a:ext>
                </a:extLst>
              </p:cNvPr>
              <p:cNvSpPr/>
              <p:nvPr/>
            </p:nvSpPr>
            <p:spPr>
              <a:xfrm>
                <a:off x="9323747" y="3296810"/>
                <a:ext cx="2362313" cy="720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sub>
                      </m:sSub>
                      <m:r>
                        <a:rPr lang="en-US" sz="2000" i="0">
                          <a:latin typeface="Cambria Math" panose="02040503050406030204" pitchFamily="18" charset="0"/>
                        </a:rPr>
                        <m:t>=</m:t>
                      </m:r>
                      <m:r>
                        <a:rPr lang="en-US" sz="2000" i="1">
                          <a:latin typeface="Cambria Math" panose="02040503050406030204" pitchFamily="18" charset="0"/>
                        </a:rPr>
                        <m:t>𝑃</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𝐸𝑉</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den>
                      </m:f>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sin</m:t>
                          </m:r>
                        </m:fName>
                        <m:e>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𝛿</m:t>
                              </m:r>
                            </m:e>
                            <m:sub>
                              <m:r>
                                <a:rPr lang="en-US" sz="2000" i="0">
                                  <a:latin typeface="Cambria Math" panose="02040503050406030204" pitchFamily="18" charset="0"/>
                                </a:rPr>
                                <m:t>0</m:t>
                              </m:r>
                            </m:sub>
                          </m:sSub>
                        </m:e>
                      </m:func>
                    </m:oMath>
                  </m:oMathPara>
                </a14:m>
                <a:endParaRPr lang="en-US" sz="2000" dirty="0"/>
              </a:p>
            </p:txBody>
          </p:sp>
        </mc:Choice>
        <mc:Fallback xmlns="">
          <p:sp>
            <p:nvSpPr>
              <p:cNvPr id="18" name="Rectangle 17">
                <a:extLst>
                  <a:ext uri="{FF2B5EF4-FFF2-40B4-BE49-F238E27FC236}">
                    <a16:creationId xmlns:a16="http://schemas.microsoft.com/office/drawing/2014/main" id="{6C99C8D4-E854-BD4E-7841-46C1D7E7D7DE}"/>
                  </a:ext>
                </a:extLst>
              </p:cNvPr>
              <p:cNvSpPr>
                <a:spLocks noRot="1" noChangeAspect="1" noMove="1" noResize="1" noEditPoints="1" noAdjustHandles="1" noChangeArrowheads="1" noChangeShapeType="1" noTextEdit="1"/>
              </p:cNvSpPr>
              <p:nvPr/>
            </p:nvSpPr>
            <p:spPr>
              <a:xfrm>
                <a:off x="9323747" y="3296810"/>
                <a:ext cx="2362313" cy="720903"/>
              </a:xfrm>
              <a:prstGeom prst="rect">
                <a:avLst/>
              </a:prstGeom>
              <a:blipFill>
                <a:blip r:embed="rId10"/>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207730AD-8B6F-87DA-F831-B1D98F76E542}"/>
              </a:ext>
            </a:extLst>
          </p:cNvPr>
          <p:cNvGrpSpPr/>
          <p:nvPr/>
        </p:nvGrpSpPr>
        <p:grpSpPr>
          <a:xfrm>
            <a:off x="9208155" y="3926170"/>
            <a:ext cx="2555034" cy="1414409"/>
            <a:chOff x="9208155" y="3926170"/>
            <a:chExt cx="2555034" cy="1414409"/>
          </a:xfrm>
        </p:grpSpPr>
        <p:sp>
          <p:nvSpPr>
            <p:cNvPr id="20" name="TextBox 19">
              <a:extLst>
                <a:ext uri="{FF2B5EF4-FFF2-40B4-BE49-F238E27FC236}">
                  <a16:creationId xmlns:a16="http://schemas.microsoft.com/office/drawing/2014/main" id="{4E593F11-2C45-F7FB-EF21-5E5042303F70}"/>
                </a:ext>
              </a:extLst>
            </p:cNvPr>
            <p:cNvSpPr txBox="1"/>
            <p:nvPr/>
          </p:nvSpPr>
          <p:spPr>
            <a:xfrm>
              <a:off x="9208155" y="4417249"/>
              <a:ext cx="2555034" cy="923330"/>
            </a:xfrm>
            <a:prstGeom prst="rect">
              <a:avLst/>
            </a:prstGeom>
            <a:noFill/>
            <a:ln w="28575">
              <a:solidFill>
                <a:srgbClr val="0070C0"/>
              </a:solidFill>
            </a:ln>
          </p:spPr>
          <p:txBody>
            <a:bodyPr wrap="square" rtlCol="0">
              <a:spAutoFit/>
            </a:bodyPr>
            <a:lstStyle/>
            <a:p>
              <a:r>
                <a:rPr lang="en-US" dirty="0"/>
                <a:t>Mechanical power </a:t>
              </a:r>
              <a:br>
                <a:rPr lang="en-US" dirty="0"/>
              </a:br>
              <a:r>
                <a:rPr lang="en-US" dirty="0"/>
                <a:t>supplied by the prime </a:t>
              </a:r>
            </a:p>
            <a:p>
              <a:r>
                <a:rPr lang="en-US" dirty="0"/>
                <a:t>mover</a:t>
              </a:r>
            </a:p>
          </p:txBody>
        </p:sp>
        <p:cxnSp>
          <p:nvCxnSpPr>
            <p:cNvPr id="21" name="Straight Arrow Connector 20">
              <a:extLst>
                <a:ext uri="{FF2B5EF4-FFF2-40B4-BE49-F238E27FC236}">
                  <a16:creationId xmlns:a16="http://schemas.microsoft.com/office/drawing/2014/main" id="{768953D9-4A2E-71D1-83B1-9C35B2A9E348}"/>
                </a:ext>
              </a:extLst>
            </p:cNvPr>
            <p:cNvCxnSpPr/>
            <p:nvPr/>
          </p:nvCxnSpPr>
          <p:spPr>
            <a:xfrm flipV="1">
              <a:off x="9527918" y="3926170"/>
              <a:ext cx="0" cy="491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42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 name="Group 250">
            <a:extLst>
              <a:ext uri="{FF2B5EF4-FFF2-40B4-BE49-F238E27FC236}">
                <a16:creationId xmlns:a16="http://schemas.microsoft.com/office/drawing/2014/main" id="{A161E0CA-691C-BA13-BFF0-936D3873E694}"/>
              </a:ext>
            </a:extLst>
          </p:cNvPr>
          <p:cNvGrpSpPr/>
          <p:nvPr/>
        </p:nvGrpSpPr>
        <p:grpSpPr>
          <a:xfrm>
            <a:off x="1858959" y="1844378"/>
            <a:ext cx="3307562" cy="3356433"/>
            <a:chOff x="811228" y="2408922"/>
            <a:chExt cx="3307562" cy="3356433"/>
          </a:xfrm>
        </p:grpSpPr>
        <p:sp>
          <p:nvSpPr>
            <p:cNvPr id="185" name="Oval 184">
              <a:extLst>
                <a:ext uri="{FF2B5EF4-FFF2-40B4-BE49-F238E27FC236}">
                  <a16:creationId xmlns:a16="http://schemas.microsoft.com/office/drawing/2014/main" id="{DC1E47E4-9C90-6429-B030-BFA2C32FE344}"/>
                </a:ext>
              </a:extLst>
            </p:cNvPr>
            <p:cNvSpPr/>
            <p:nvPr/>
          </p:nvSpPr>
          <p:spPr>
            <a:xfrm>
              <a:off x="1348042" y="2970171"/>
              <a:ext cx="2233935" cy="223393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A3E84C46-5D8A-BA78-AA71-9701D9DE5CF8}"/>
                </a:ext>
              </a:extLst>
            </p:cNvPr>
            <p:cNvGrpSpPr/>
            <p:nvPr/>
          </p:nvGrpSpPr>
          <p:grpSpPr>
            <a:xfrm>
              <a:off x="1558455" y="3154766"/>
              <a:ext cx="1779985" cy="1848502"/>
              <a:chOff x="1558455" y="3154766"/>
              <a:chExt cx="1779985" cy="1848502"/>
            </a:xfrm>
          </p:grpSpPr>
          <p:grpSp>
            <p:nvGrpSpPr>
              <p:cNvPr id="186" name="Group 185">
                <a:extLst>
                  <a:ext uri="{FF2B5EF4-FFF2-40B4-BE49-F238E27FC236}">
                    <a16:creationId xmlns:a16="http://schemas.microsoft.com/office/drawing/2014/main" id="{B0EE2BC3-1354-6ED7-5472-A95CF24DDEBE}"/>
                  </a:ext>
                </a:extLst>
              </p:cNvPr>
              <p:cNvGrpSpPr/>
              <p:nvPr/>
            </p:nvGrpSpPr>
            <p:grpSpPr>
              <a:xfrm>
                <a:off x="1563350" y="3154766"/>
                <a:ext cx="1775090" cy="540760"/>
                <a:chOff x="7190784" y="2239775"/>
                <a:chExt cx="1775090" cy="540760"/>
              </a:xfrm>
            </p:grpSpPr>
            <p:sp>
              <p:nvSpPr>
                <p:cNvPr id="187" name="Rectangle 186">
                  <a:extLst>
                    <a:ext uri="{FF2B5EF4-FFF2-40B4-BE49-F238E27FC236}">
                      <a16:creationId xmlns:a16="http://schemas.microsoft.com/office/drawing/2014/main" id="{20D01AD8-9FB7-3704-EBE5-377A0D1686B7}"/>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188" name="Rectangle 187">
                  <a:extLst>
                    <a:ext uri="{FF2B5EF4-FFF2-40B4-BE49-F238E27FC236}">
                      <a16:creationId xmlns:a16="http://schemas.microsoft.com/office/drawing/2014/main" id="{CC79EA2B-0F91-4835-C7AE-AEA5C0E25ADB}"/>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nvGrpSpPr>
              <p:cNvPr id="189" name="Group 188">
                <a:extLst>
                  <a:ext uri="{FF2B5EF4-FFF2-40B4-BE49-F238E27FC236}">
                    <a16:creationId xmlns:a16="http://schemas.microsoft.com/office/drawing/2014/main" id="{57BB5080-C0BF-813A-2697-42C89B8C4DAB}"/>
                  </a:ext>
                </a:extLst>
              </p:cNvPr>
              <p:cNvGrpSpPr/>
              <p:nvPr/>
            </p:nvGrpSpPr>
            <p:grpSpPr>
              <a:xfrm>
                <a:off x="1558455" y="4462508"/>
                <a:ext cx="1775090" cy="540760"/>
                <a:chOff x="7190784" y="2239775"/>
                <a:chExt cx="1775090" cy="540760"/>
              </a:xfrm>
            </p:grpSpPr>
            <p:sp>
              <p:nvSpPr>
                <p:cNvPr id="190" name="Rectangle 189">
                  <a:extLst>
                    <a:ext uri="{FF2B5EF4-FFF2-40B4-BE49-F238E27FC236}">
                      <a16:creationId xmlns:a16="http://schemas.microsoft.com/office/drawing/2014/main" id="{A9DB824D-89BC-6F55-0FDE-65C4A60B29FE}"/>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191" name="Rectangle 190">
                  <a:extLst>
                    <a:ext uri="{FF2B5EF4-FFF2-40B4-BE49-F238E27FC236}">
                      <a16:creationId xmlns:a16="http://schemas.microsoft.com/office/drawing/2014/main" id="{40B298BC-CCA0-C040-E9E6-04C066998A79}"/>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sp>
          <p:nvSpPr>
            <p:cNvPr id="249" name="Rectangle 248">
              <a:extLst>
                <a:ext uri="{FF2B5EF4-FFF2-40B4-BE49-F238E27FC236}">
                  <a16:creationId xmlns:a16="http://schemas.microsoft.com/office/drawing/2014/main" id="{AFDB2086-51A4-2AAB-19AC-F46496B779CA}"/>
                </a:ext>
              </a:extLst>
            </p:cNvPr>
            <p:cNvSpPr/>
            <p:nvPr/>
          </p:nvSpPr>
          <p:spPr>
            <a:xfrm>
              <a:off x="1111939" y="3375289"/>
              <a:ext cx="991255" cy="1493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50" name="Rectangle 249">
              <a:extLst>
                <a:ext uri="{FF2B5EF4-FFF2-40B4-BE49-F238E27FC236}">
                  <a16:creationId xmlns:a16="http://schemas.microsoft.com/office/drawing/2014/main" id="{3950F796-8267-4417-F11C-016C6E9CD810}"/>
                </a:ext>
              </a:extLst>
            </p:cNvPr>
            <p:cNvSpPr/>
            <p:nvPr/>
          </p:nvSpPr>
          <p:spPr>
            <a:xfrm>
              <a:off x="2796240" y="3365432"/>
              <a:ext cx="991255" cy="1493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nvGrpSpPr>
            <p:cNvPr id="184" name="Group 183">
              <a:extLst>
                <a:ext uri="{FF2B5EF4-FFF2-40B4-BE49-F238E27FC236}">
                  <a16:creationId xmlns:a16="http://schemas.microsoft.com/office/drawing/2014/main" id="{A26D9C4A-8922-DC9A-AA93-C8E8D74A6319}"/>
                </a:ext>
              </a:extLst>
            </p:cNvPr>
            <p:cNvGrpSpPr/>
            <p:nvPr/>
          </p:nvGrpSpPr>
          <p:grpSpPr>
            <a:xfrm>
              <a:off x="811228" y="2408922"/>
              <a:ext cx="3307562" cy="3356433"/>
              <a:chOff x="811228" y="2408922"/>
              <a:chExt cx="3307562" cy="3356433"/>
            </a:xfrm>
          </p:grpSpPr>
          <p:grpSp>
            <p:nvGrpSpPr>
              <p:cNvPr id="89" name="Group 88">
                <a:extLst>
                  <a:ext uri="{FF2B5EF4-FFF2-40B4-BE49-F238E27FC236}">
                    <a16:creationId xmlns:a16="http://schemas.microsoft.com/office/drawing/2014/main" id="{4205CE99-7246-05F9-E140-945B129681B2}"/>
                  </a:ext>
                </a:extLst>
              </p:cNvPr>
              <p:cNvGrpSpPr/>
              <p:nvPr/>
            </p:nvGrpSpPr>
            <p:grpSpPr>
              <a:xfrm>
                <a:off x="811228" y="2426324"/>
                <a:ext cx="3307562" cy="3307563"/>
                <a:chOff x="1129883" y="1282849"/>
                <a:chExt cx="4292301" cy="4292301"/>
              </a:xfrm>
            </p:grpSpPr>
            <p:grpSp>
              <p:nvGrpSpPr>
                <p:cNvPr id="110" name="Group 109">
                  <a:extLst>
                    <a:ext uri="{FF2B5EF4-FFF2-40B4-BE49-F238E27FC236}">
                      <a16:creationId xmlns:a16="http://schemas.microsoft.com/office/drawing/2014/main" id="{244CC757-0FBD-812F-DE04-4D519768C397}"/>
                    </a:ext>
                  </a:extLst>
                </p:cNvPr>
                <p:cNvGrpSpPr/>
                <p:nvPr/>
              </p:nvGrpSpPr>
              <p:grpSpPr>
                <a:xfrm>
                  <a:off x="1129883" y="1282849"/>
                  <a:ext cx="4292301" cy="4292301"/>
                  <a:chOff x="151983" y="1272216"/>
                  <a:chExt cx="4292301" cy="4292301"/>
                </a:xfrm>
              </p:grpSpPr>
              <p:sp>
                <p:nvSpPr>
                  <p:cNvPr id="112" name="Donut 111">
                    <a:extLst>
                      <a:ext uri="{FF2B5EF4-FFF2-40B4-BE49-F238E27FC236}">
                        <a16:creationId xmlns:a16="http://schemas.microsoft.com/office/drawing/2014/main" id="{954D488E-7880-3D57-0C3C-5FBE0D91FE44}"/>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113" name="Group 112">
                    <a:extLst>
                      <a:ext uri="{FF2B5EF4-FFF2-40B4-BE49-F238E27FC236}">
                        <a16:creationId xmlns:a16="http://schemas.microsoft.com/office/drawing/2014/main" id="{363114FD-E62B-2FF4-63CC-9C72832A4E44}"/>
                      </a:ext>
                    </a:extLst>
                  </p:cNvPr>
                  <p:cNvGrpSpPr/>
                  <p:nvPr/>
                </p:nvGrpSpPr>
                <p:grpSpPr>
                  <a:xfrm>
                    <a:off x="2174420" y="1593932"/>
                    <a:ext cx="247426" cy="247426"/>
                    <a:chOff x="5862918" y="1699708"/>
                    <a:chExt cx="247426" cy="247426"/>
                  </a:xfrm>
                </p:grpSpPr>
                <p:sp>
                  <p:nvSpPr>
                    <p:cNvPr id="137" name="Rectangle 136">
                      <a:extLst>
                        <a:ext uri="{FF2B5EF4-FFF2-40B4-BE49-F238E27FC236}">
                          <a16:creationId xmlns:a16="http://schemas.microsoft.com/office/drawing/2014/main" id="{A4233661-D339-D88E-1B3A-E38008AFDE99}"/>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8" name="Oval 137">
                      <a:extLst>
                        <a:ext uri="{FF2B5EF4-FFF2-40B4-BE49-F238E27FC236}">
                          <a16:creationId xmlns:a16="http://schemas.microsoft.com/office/drawing/2014/main" id="{D7F1F772-BF0A-C69D-CC23-F4EE384DF795}"/>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9" name="Oval 138">
                      <a:extLst>
                        <a:ext uri="{FF2B5EF4-FFF2-40B4-BE49-F238E27FC236}">
                          <a16:creationId xmlns:a16="http://schemas.microsoft.com/office/drawing/2014/main" id="{DA404651-15D7-D51A-5087-ED40213D354C}"/>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4" name="Group 113">
                    <a:extLst>
                      <a:ext uri="{FF2B5EF4-FFF2-40B4-BE49-F238E27FC236}">
                        <a16:creationId xmlns:a16="http://schemas.microsoft.com/office/drawing/2014/main" id="{BAB8DD93-CCBF-C230-D6BF-3FD2BCA8D3FE}"/>
                      </a:ext>
                    </a:extLst>
                  </p:cNvPr>
                  <p:cNvGrpSpPr/>
                  <p:nvPr/>
                </p:nvGrpSpPr>
                <p:grpSpPr>
                  <a:xfrm rot="1784619">
                    <a:off x="711142" y="2444697"/>
                    <a:ext cx="247426" cy="247426"/>
                    <a:chOff x="6420834" y="1699708"/>
                    <a:chExt cx="247426" cy="247426"/>
                  </a:xfrm>
                </p:grpSpPr>
                <p:sp>
                  <p:nvSpPr>
                    <p:cNvPr id="133" name="Rectangle 132">
                      <a:extLst>
                        <a:ext uri="{FF2B5EF4-FFF2-40B4-BE49-F238E27FC236}">
                          <a16:creationId xmlns:a16="http://schemas.microsoft.com/office/drawing/2014/main" id="{E42D2197-156F-370A-9B03-8F409719FFE0}"/>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4" name="Oval 133">
                      <a:extLst>
                        <a:ext uri="{FF2B5EF4-FFF2-40B4-BE49-F238E27FC236}">
                          <a16:creationId xmlns:a16="http://schemas.microsoft.com/office/drawing/2014/main" id="{2B1FF910-0F26-17A0-DCAF-7149A10F784B}"/>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5" name="Straight Connector 134">
                      <a:extLst>
                        <a:ext uri="{FF2B5EF4-FFF2-40B4-BE49-F238E27FC236}">
                          <a16:creationId xmlns:a16="http://schemas.microsoft.com/office/drawing/2014/main" id="{2B67C663-C0EA-7EAC-EC36-DF2F897AF3D6}"/>
                        </a:ext>
                      </a:extLst>
                    </p:cNvPr>
                    <p:cNvCxnSpPr>
                      <a:stCxn id="134" idx="1"/>
                      <a:endCxn id="134"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8AF9BCA-7BD7-4CB7-7DFA-D5CCAE8F0600}"/>
                        </a:ext>
                      </a:extLst>
                    </p:cNvPr>
                    <p:cNvCxnSpPr>
                      <a:cxnSpLocks/>
                      <a:stCxn id="134" idx="3"/>
                      <a:endCxn id="134"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5E88A54-082F-1D59-CD55-9011C3E47F9B}"/>
                      </a:ext>
                    </a:extLst>
                  </p:cNvPr>
                  <p:cNvGrpSpPr/>
                  <p:nvPr/>
                </p:nvGrpSpPr>
                <p:grpSpPr>
                  <a:xfrm rot="3538267">
                    <a:off x="700874" y="4147862"/>
                    <a:ext cx="247426" cy="247426"/>
                    <a:chOff x="5862918" y="1699708"/>
                    <a:chExt cx="247426" cy="247426"/>
                  </a:xfrm>
                </p:grpSpPr>
                <p:sp>
                  <p:nvSpPr>
                    <p:cNvPr id="130" name="Rectangle 129">
                      <a:extLst>
                        <a:ext uri="{FF2B5EF4-FFF2-40B4-BE49-F238E27FC236}">
                          <a16:creationId xmlns:a16="http://schemas.microsoft.com/office/drawing/2014/main" id="{23BA323E-CF9F-8FE2-277C-15DDD4106B4D}"/>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1" name="Oval 130">
                      <a:extLst>
                        <a:ext uri="{FF2B5EF4-FFF2-40B4-BE49-F238E27FC236}">
                          <a16:creationId xmlns:a16="http://schemas.microsoft.com/office/drawing/2014/main" id="{419842DB-F187-A954-CD9C-D7460506965F}"/>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2" name="Oval 131">
                      <a:extLst>
                        <a:ext uri="{FF2B5EF4-FFF2-40B4-BE49-F238E27FC236}">
                          <a16:creationId xmlns:a16="http://schemas.microsoft.com/office/drawing/2014/main" id="{6D705507-B163-920D-0499-08649DCA7617}"/>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6" name="Group 115">
                    <a:extLst>
                      <a:ext uri="{FF2B5EF4-FFF2-40B4-BE49-F238E27FC236}">
                        <a16:creationId xmlns:a16="http://schemas.microsoft.com/office/drawing/2014/main" id="{97F6CE7D-517B-3984-95A0-004F4F7B1705}"/>
                      </a:ext>
                    </a:extLst>
                  </p:cNvPr>
                  <p:cNvGrpSpPr/>
                  <p:nvPr/>
                </p:nvGrpSpPr>
                <p:grpSpPr>
                  <a:xfrm rot="17987922">
                    <a:off x="3643712" y="4149328"/>
                    <a:ext cx="247426" cy="247426"/>
                    <a:chOff x="5862918" y="1699708"/>
                    <a:chExt cx="247426" cy="247426"/>
                  </a:xfrm>
                </p:grpSpPr>
                <p:sp>
                  <p:nvSpPr>
                    <p:cNvPr id="127" name="Rectangle 126">
                      <a:extLst>
                        <a:ext uri="{FF2B5EF4-FFF2-40B4-BE49-F238E27FC236}">
                          <a16:creationId xmlns:a16="http://schemas.microsoft.com/office/drawing/2014/main" id="{74733A88-A290-1FBB-4E4F-30B37E6F766A}"/>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8" name="Oval 127">
                      <a:extLst>
                        <a:ext uri="{FF2B5EF4-FFF2-40B4-BE49-F238E27FC236}">
                          <a16:creationId xmlns:a16="http://schemas.microsoft.com/office/drawing/2014/main" id="{9072D418-B8DA-0F34-8993-512F68DA19B0}"/>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9" name="Oval 128">
                      <a:extLst>
                        <a:ext uri="{FF2B5EF4-FFF2-40B4-BE49-F238E27FC236}">
                          <a16:creationId xmlns:a16="http://schemas.microsoft.com/office/drawing/2014/main" id="{28950532-1ECD-6005-D211-6DB6F6FD5A9B}"/>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7" name="Group 116">
                    <a:extLst>
                      <a:ext uri="{FF2B5EF4-FFF2-40B4-BE49-F238E27FC236}">
                        <a16:creationId xmlns:a16="http://schemas.microsoft.com/office/drawing/2014/main" id="{BCADF00A-42CF-0991-5F9D-BC208008B8E5}"/>
                      </a:ext>
                    </a:extLst>
                  </p:cNvPr>
                  <p:cNvGrpSpPr/>
                  <p:nvPr/>
                </p:nvGrpSpPr>
                <p:grpSpPr>
                  <a:xfrm rot="3568848">
                    <a:off x="3644276" y="2436447"/>
                    <a:ext cx="247426" cy="247426"/>
                    <a:chOff x="6420834" y="1699708"/>
                    <a:chExt cx="247426" cy="247426"/>
                  </a:xfrm>
                </p:grpSpPr>
                <p:sp>
                  <p:nvSpPr>
                    <p:cNvPr id="123" name="Rectangle 122">
                      <a:extLst>
                        <a:ext uri="{FF2B5EF4-FFF2-40B4-BE49-F238E27FC236}">
                          <a16:creationId xmlns:a16="http://schemas.microsoft.com/office/drawing/2014/main" id="{F4068DEA-22B1-E796-916C-3671FA8E2636}"/>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4" name="Oval 123">
                      <a:extLst>
                        <a:ext uri="{FF2B5EF4-FFF2-40B4-BE49-F238E27FC236}">
                          <a16:creationId xmlns:a16="http://schemas.microsoft.com/office/drawing/2014/main" id="{5DD4430B-F751-EA9A-083D-609B667DC01C}"/>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Connector 124">
                      <a:extLst>
                        <a:ext uri="{FF2B5EF4-FFF2-40B4-BE49-F238E27FC236}">
                          <a16:creationId xmlns:a16="http://schemas.microsoft.com/office/drawing/2014/main" id="{786F53D8-7EC5-D446-ABD2-483F90AB7CD6}"/>
                        </a:ext>
                      </a:extLst>
                    </p:cNvPr>
                    <p:cNvCxnSpPr>
                      <a:stCxn id="124" idx="1"/>
                      <a:endCxn id="124"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2846A0A-5A89-975C-9712-4CA8B400D1C5}"/>
                        </a:ext>
                      </a:extLst>
                    </p:cNvPr>
                    <p:cNvCxnSpPr>
                      <a:cxnSpLocks/>
                      <a:stCxn id="124" idx="3"/>
                      <a:endCxn id="124"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104AA17B-E99C-77FB-1F13-B96AA5492DA8}"/>
                      </a:ext>
                    </a:extLst>
                  </p:cNvPr>
                  <p:cNvGrpSpPr/>
                  <p:nvPr/>
                </p:nvGrpSpPr>
                <p:grpSpPr>
                  <a:xfrm>
                    <a:off x="2168070" y="4996872"/>
                    <a:ext cx="247426" cy="247426"/>
                    <a:chOff x="6420834" y="1699708"/>
                    <a:chExt cx="247426" cy="247426"/>
                  </a:xfrm>
                </p:grpSpPr>
                <p:sp>
                  <p:nvSpPr>
                    <p:cNvPr id="119" name="Rectangle 118">
                      <a:extLst>
                        <a:ext uri="{FF2B5EF4-FFF2-40B4-BE49-F238E27FC236}">
                          <a16:creationId xmlns:a16="http://schemas.microsoft.com/office/drawing/2014/main" id="{CBB07D03-2AA5-5B17-13BA-5806414D1897}"/>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a:extLst>
                        <a:ext uri="{FF2B5EF4-FFF2-40B4-BE49-F238E27FC236}">
                          <a16:creationId xmlns:a16="http://schemas.microsoft.com/office/drawing/2014/main" id="{31357A99-A996-4301-3739-D4A354F4E9B4}"/>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Connector 120">
                      <a:extLst>
                        <a:ext uri="{FF2B5EF4-FFF2-40B4-BE49-F238E27FC236}">
                          <a16:creationId xmlns:a16="http://schemas.microsoft.com/office/drawing/2014/main" id="{6AE382F0-A559-1839-3DA7-203D8C7AF3A0}"/>
                        </a:ext>
                      </a:extLst>
                    </p:cNvPr>
                    <p:cNvCxnSpPr>
                      <a:stCxn id="120" idx="1"/>
                      <a:endCxn id="120"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019EF03-D93B-2112-E265-2CE1F887945B}"/>
                        </a:ext>
                      </a:extLst>
                    </p:cNvPr>
                    <p:cNvCxnSpPr>
                      <a:cxnSpLocks/>
                      <a:stCxn id="120" idx="3"/>
                      <a:endCxn id="120"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1" name="Oval 110">
                  <a:extLst>
                    <a:ext uri="{FF2B5EF4-FFF2-40B4-BE49-F238E27FC236}">
                      <a16:creationId xmlns:a16="http://schemas.microsoft.com/office/drawing/2014/main" id="{6DE5A108-71C0-19B6-FD04-7C6657F6F4BA}"/>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3" name="TextBox 92">
                <a:extLst>
                  <a:ext uri="{FF2B5EF4-FFF2-40B4-BE49-F238E27FC236}">
                    <a16:creationId xmlns:a16="http://schemas.microsoft.com/office/drawing/2014/main" id="{AA258123-606F-B509-76DE-F5F7CB4B0F3F}"/>
                  </a:ext>
                </a:extLst>
              </p:cNvPr>
              <p:cNvSpPr txBox="1"/>
              <p:nvPr/>
            </p:nvSpPr>
            <p:spPr>
              <a:xfrm>
                <a:off x="2342511" y="2408922"/>
                <a:ext cx="271228" cy="307777"/>
              </a:xfrm>
              <a:prstGeom prst="rect">
                <a:avLst/>
              </a:prstGeom>
              <a:noFill/>
            </p:spPr>
            <p:txBody>
              <a:bodyPr wrap="none" rtlCol="0">
                <a:spAutoFit/>
              </a:bodyPr>
              <a:lstStyle/>
              <a:p>
                <a:r>
                  <a:rPr lang="en-US" sz="1400" dirty="0"/>
                  <a:t>a</a:t>
                </a:r>
              </a:p>
            </p:txBody>
          </p:sp>
          <p:sp>
            <p:nvSpPr>
              <p:cNvPr id="94" name="TextBox 93">
                <a:extLst>
                  <a:ext uri="{FF2B5EF4-FFF2-40B4-BE49-F238E27FC236}">
                    <a16:creationId xmlns:a16="http://schemas.microsoft.com/office/drawing/2014/main" id="{998197A5-6BA1-9FB1-47E1-9677D343BD4A}"/>
                  </a:ext>
                </a:extLst>
              </p:cNvPr>
              <p:cNvSpPr txBox="1"/>
              <p:nvPr/>
            </p:nvSpPr>
            <p:spPr>
              <a:xfrm>
                <a:off x="2336420" y="5457578"/>
                <a:ext cx="316112" cy="307777"/>
              </a:xfrm>
              <a:prstGeom prst="rect">
                <a:avLst/>
              </a:prstGeom>
              <a:noFill/>
            </p:spPr>
            <p:txBody>
              <a:bodyPr wrap="none" rtlCol="0">
                <a:spAutoFit/>
              </a:bodyPr>
              <a:lstStyle/>
              <a:p>
                <a:r>
                  <a:rPr lang="en-US" sz="1400" dirty="0"/>
                  <a:t>a’</a:t>
                </a:r>
              </a:p>
            </p:txBody>
          </p:sp>
          <p:sp>
            <p:nvSpPr>
              <p:cNvPr id="95" name="TextBox 94">
                <a:extLst>
                  <a:ext uri="{FF2B5EF4-FFF2-40B4-BE49-F238E27FC236}">
                    <a16:creationId xmlns:a16="http://schemas.microsoft.com/office/drawing/2014/main" id="{9042C1EA-3AF9-5638-2904-2022547BEF54}"/>
                  </a:ext>
                </a:extLst>
              </p:cNvPr>
              <p:cNvSpPr txBox="1"/>
              <p:nvPr/>
            </p:nvSpPr>
            <p:spPr>
              <a:xfrm>
                <a:off x="3666519" y="4712345"/>
                <a:ext cx="279244" cy="307777"/>
              </a:xfrm>
              <a:prstGeom prst="rect">
                <a:avLst/>
              </a:prstGeom>
              <a:noFill/>
            </p:spPr>
            <p:txBody>
              <a:bodyPr wrap="none" rtlCol="0">
                <a:spAutoFit/>
              </a:bodyPr>
              <a:lstStyle/>
              <a:p>
                <a:r>
                  <a:rPr lang="en-US" sz="1400" dirty="0"/>
                  <a:t>b</a:t>
                </a:r>
              </a:p>
            </p:txBody>
          </p:sp>
          <p:sp>
            <p:nvSpPr>
              <p:cNvPr id="96" name="TextBox 95">
                <a:extLst>
                  <a:ext uri="{FF2B5EF4-FFF2-40B4-BE49-F238E27FC236}">
                    <a16:creationId xmlns:a16="http://schemas.microsoft.com/office/drawing/2014/main" id="{BF76E44B-32C4-5DE5-720A-4368FB63F8C8}"/>
                  </a:ext>
                </a:extLst>
              </p:cNvPr>
              <p:cNvSpPr txBox="1"/>
              <p:nvPr/>
            </p:nvSpPr>
            <p:spPr>
              <a:xfrm>
                <a:off x="1041093" y="3216625"/>
                <a:ext cx="324128" cy="307777"/>
              </a:xfrm>
              <a:prstGeom prst="rect">
                <a:avLst/>
              </a:prstGeom>
              <a:noFill/>
            </p:spPr>
            <p:txBody>
              <a:bodyPr wrap="none" rtlCol="0">
                <a:spAutoFit/>
              </a:bodyPr>
              <a:lstStyle/>
              <a:p>
                <a:r>
                  <a:rPr lang="en-US" sz="1400" dirty="0"/>
                  <a:t>b’</a:t>
                </a:r>
              </a:p>
            </p:txBody>
          </p:sp>
          <p:sp>
            <p:nvSpPr>
              <p:cNvPr id="97" name="TextBox 96">
                <a:extLst>
                  <a:ext uri="{FF2B5EF4-FFF2-40B4-BE49-F238E27FC236}">
                    <a16:creationId xmlns:a16="http://schemas.microsoft.com/office/drawing/2014/main" id="{0D8A0C57-F9BE-3446-44D7-2A93D8E7B54C}"/>
                  </a:ext>
                </a:extLst>
              </p:cNvPr>
              <p:cNvSpPr txBox="1"/>
              <p:nvPr/>
            </p:nvSpPr>
            <p:spPr>
              <a:xfrm>
                <a:off x="1041093" y="4712345"/>
                <a:ext cx="260008" cy="307777"/>
              </a:xfrm>
              <a:prstGeom prst="rect">
                <a:avLst/>
              </a:prstGeom>
              <a:noFill/>
            </p:spPr>
            <p:txBody>
              <a:bodyPr wrap="none" rtlCol="0">
                <a:spAutoFit/>
              </a:bodyPr>
              <a:lstStyle/>
              <a:p>
                <a:r>
                  <a:rPr lang="en-US" sz="1400" dirty="0"/>
                  <a:t>c</a:t>
                </a:r>
              </a:p>
            </p:txBody>
          </p:sp>
          <p:sp>
            <p:nvSpPr>
              <p:cNvPr id="98" name="TextBox 97">
                <a:extLst>
                  <a:ext uri="{FF2B5EF4-FFF2-40B4-BE49-F238E27FC236}">
                    <a16:creationId xmlns:a16="http://schemas.microsoft.com/office/drawing/2014/main" id="{912841C3-50EA-E1F3-C981-9C4AEAC99158}"/>
                  </a:ext>
                </a:extLst>
              </p:cNvPr>
              <p:cNvSpPr txBox="1"/>
              <p:nvPr/>
            </p:nvSpPr>
            <p:spPr>
              <a:xfrm>
                <a:off x="3666519" y="3216625"/>
                <a:ext cx="304892" cy="307777"/>
              </a:xfrm>
              <a:prstGeom prst="rect">
                <a:avLst/>
              </a:prstGeom>
              <a:noFill/>
            </p:spPr>
            <p:txBody>
              <a:bodyPr wrap="none" rtlCol="0">
                <a:spAutoFit/>
              </a:bodyPr>
              <a:lstStyle/>
              <a:p>
                <a:r>
                  <a:rPr lang="en-US" sz="1400" dirty="0"/>
                  <a:t>c’</a:t>
                </a:r>
              </a:p>
            </p:txBody>
          </p:sp>
        </p:grpSp>
        <p:sp>
          <p:nvSpPr>
            <p:cNvPr id="193" name="TextBox 192">
              <a:extLst>
                <a:ext uri="{FF2B5EF4-FFF2-40B4-BE49-F238E27FC236}">
                  <a16:creationId xmlns:a16="http://schemas.microsoft.com/office/drawing/2014/main" id="{1B08A551-4BE0-A8AC-16B8-1D771E610060}"/>
                </a:ext>
              </a:extLst>
            </p:cNvPr>
            <p:cNvSpPr txBox="1"/>
            <p:nvPr/>
          </p:nvSpPr>
          <p:spPr>
            <a:xfrm>
              <a:off x="2298135" y="3014197"/>
              <a:ext cx="333746" cy="369332"/>
            </a:xfrm>
            <a:prstGeom prst="rect">
              <a:avLst/>
            </a:prstGeom>
            <a:noFill/>
          </p:spPr>
          <p:txBody>
            <a:bodyPr wrap="none" rtlCol="0">
              <a:spAutoFit/>
            </a:bodyPr>
            <a:lstStyle/>
            <a:p>
              <a:r>
                <a:rPr lang="en-US" dirty="0"/>
                <a:t>N</a:t>
              </a:r>
            </a:p>
          </p:txBody>
        </p:sp>
        <p:sp>
          <p:nvSpPr>
            <p:cNvPr id="194" name="TextBox 193">
              <a:extLst>
                <a:ext uri="{FF2B5EF4-FFF2-40B4-BE49-F238E27FC236}">
                  <a16:creationId xmlns:a16="http://schemas.microsoft.com/office/drawing/2014/main" id="{49C7FA18-62C3-5A56-7F0D-0E64222003B3}"/>
                </a:ext>
              </a:extLst>
            </p:cNvPr>
            <p:cNvSpPr txBox="1"/>
            <p:nvPr/>
          </p:nvSpPr>
          <p:spPr>
            <a:xfrm>
              <a:off x="2295372" y="4756434"/>
              <a:ext cx="290464" cy="369332"/>
            </a:xfrm>
            <a:prstGeom prst="rect">
              <a:avLst/>
            </a:prstGeom>
            <a:noFill/>
          </p:spPr>
          <p:txBody>
            <a:bodyPr wrap="none" rtlCol="0">
              <a:spAutoFit/>
            </a:bodyPr>
            <a:lstStyle/>
            <a:p>
              <a:r>
                <a:rPr lang="en-US" dirty="0"/>
                <a:t>S</a:t>
              </a:r>
            </a:p>
          </p:txBody>
        </p:sp>
      </p:grpSp>
      <p:sp>
        <p:nvSpPr>
          <p:cNvPr id="9" name="Title 8">
            <a:extLst>
              <a:ext uri="{FF2B5EF4-FFF2-40B4-BE49-F238E27FC236}">
                <a16:creationId xmlns:a16="http://schemas.microsoft.com/office/drawing/2014/main" id="{6C8D7C57-6B81-2BFC-568D-9C6180F6A806}"/>
              </a:ext>
            </a:extLst>
          </p:cNvPr>
          <p:cNvSpPr>
            <a:spLocks noGrp="1"/>
          </p:cNvSpPr>
          <p:nvPr>
            <p:ph type="title"/>
          </p:nvPr>
        </p:nvSpPr>
        <p:spPr/>
        <p:txBody>
          <a:bodyPr/>
          <a:lstStyle/>
          <a:p>
            <a:r>
              <a:rPr lang="en-US" dirty="0"/>
              <a:t>Frequency of induced voltages</a:t>
            </a:r>
          </a:p>
        </p:txBody>
      </p:sp>
      <p:sp>
        <p:nvSpPr>
          <p:cNvPr id="4" name="Date Placeholder 3">
            <a:extLst>
              <a:ext uri="{FF2B5EF4-FFF2-40B4-BE49-F238E27FC236}">
                <a16:creationId xmlns:a16="http://schemas.microsoft.com/office/drawing/2014/main" id="{1351B8D4-FC3A-E2E4-C2CA-504D8B8E0A25}"/>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87A4C21-E4AC-2149-54CE-D49AE8512E80}"/>
              </a:ext>
            </a:extLst>
          </p:cNvPr>
          <p:cNvSpPr>
            <a:spLocks noGrp="1"/>
          </p:cNvSpPr>
          <p:nvPr>
            <p:ph type="sldNum" sz="quarter" idx="12"/>
          </p:nvPr>
        </p:nvSpPr>
        <p:spPr/>
        <p:txBody>
          <a:bodyPr/>
          <a:lstStyle/>
          <a:p>
            <a:fld id="{697646A6-6B76-9347-9EA0-ECEE7D8FD72D}" type="slidenum">
              <a:rPr lang="en-US" smtClean="0"/>
              <a:t>9</a:t>
            </a:fld>
            <a:endParaRPr lang="en-US"/>
          </a:p>
        </p:txBody>
      </p:sp>
      <p:sp>
        <p:nvSpPr>
          <p:cNvPr id="252" name="TextBox 251">
            <a:extLst>
              <a:ext uri="{FF2B5EF4-FFF2-40B4-BE49-F238E27FC236}">
                <a16:creationId xmlns:a16="http://schemas.microsoft.com/office/drawing/2014/main" id="{3890A955-F9EC-C07E-4144-9886E1B6986F}"/>
              </a:ext>
            </a:extLst>
          </p:cNvPr>
          <p:cNvSpPr txBox="1"/>
          <p:nvPr/>
        </p:nvSpPr>
        <p:spPr>
          <a:xfrm>
            <a:off x="2079149" y="5547025"/>
            <a:ext cx="2893421" cy="646331"/>
          </a:xfrm>
          <a:prstGeom prst="rect">
            <a:avLst/>
          </a:prstGeom>
          <a:noFill/>
        </p:spPr>
        <p:txBody>
          <a:bodyPr wrap="none" rtlCol="0">
            <a:spAutoFit/>
          </a:bodyPr>
          <a:lstStyle/>
          <a:p>
            <a:pPr algn="ctr"/>
            <a:r>
              <a:rPr lang="en-US" dirty="0">
                <a:solidFill>
                  <a:srgbClr val="FF0000"/>
                </a:solidFill>
              </a:rPr>
              <a:t>One</a:t>
            </a:r>
            <a:r>
              <a:rPr lang="en-US" dirty="0"/>
              <a:t> mechanical rotation</a:t>
            </a:r>
          </a:p>
          <a:p>
            <a:pPr algn="ctr"/>
            <a:r>
              <a:rPr lang="en-US" dirty="0"/>
              <a:t>induces </a:t>
            </a:r>
            <a:r>
              <a:rPr lang="en-US" dirty="0">
                <a:solidFill>
                  <a:srgbClr val="FF0000"/>
                </a:solidFill>
              </a:rPr>
              <a:t>one</a:t>
            </a:r>
            <a:r>
              <a:rPr lang="en-US" dirty="0"/>
              <a:t> electrical period</a:t>
            </a:r>
          </a:p>
        </p:txBody>
      </p:sp>
      <p:grpSp>
        <p:nvGrpSpPr>
          <p:cNvPr id="254" name="Group 253">
            <a:extLst>
              <a:ext uri="{FF2B5EF4-FFF2-40B4-BE49-F238E27FC236}">
                <a16:creationId xmlns:a16="http://schemas.microsoft.com/office/drawing/2014/main" id="{0AC49A75-627F-5E15-FC70-E16BA494DDAB}"/>
              </a:ext>
            </a:extLst>
          </p:cNvPr>
          <p:cNvGrpSpPr/>
          <p:nvPr/>
        </p:nvGrpSpPr>
        <p:grpSpPr>
          <a:xfrm>
            <a:off x="5140831" y="1844378"/>
            <a:ext cx="7026732" cy="4366395"/>
            <a:chOff x="5140831" y="1844378"/>
            <a:chExt cx="7026732" cy="4366395"/>
          </a:xfrm>
        </p:grpSpPr>
        <p:grpSp>
          <p:nvGrpSpPr>
            <p:cNvPr id="198" name="Group 197">
              <a:extLst>
                <a:ext uri="{FF2B5EF4-FFF2-40B4-BE49-F238E27FC236}">
                  <a16:creationId xmlns:a16="http://schemas.microsoft.com/office/drawing/2014/main" id="{F8F466B5-8092-D46B-C0B3-1E643E95E8D2}"/>
                </a:ext>
              </a:extLst>
            </p:cNvPr>
            <p:cNvGrpSpPr/>
            <p:nvPr/>
          </p:nvGrpSpPr>
          <p:grpSpPr>
            <a:xfrm>
              <a:off x="7025480" y="1844378"/>
              <a:ext cx="3307562" cy="3356433"/>
              <a:chOff x="811228" y="2408922"/>
              <a:chExt cx="3307562" cy="3356433"/>
            </a:xfrm>
          </p:grpSpPr>
          <p:sp>
            <p:nvSpPr>
              <p:cNvPr id="199" name="Oval 198">
                <a:extLst>
                  <a:ext uri="{FF2B5EF4-FFF2-40B4-BE49-F238E27FC236}">
                    <a16:creationId xmlns:a16="http://schemas.microsoft.com/office/drawing/2014/main" id="{CA4304D9-226D-268B-9CEB-5D6C09EAE1D3}"/>
                  </a:ext>
                </a:extLst>
              </p:cNvPr>
              <p:cNvSpPr/>
              <p:nvPr/>
            </p:nvSpPr>
            <p:spPr>
              <a:xfrm>
                <a:off x="1348042" y="2970171"/>
                <a:ext cx="2233935" cy="223393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3C182DF9-A5F0-27CB-2176-8132C65A95FA}"/>
                  </a:ext>
                </a:extLst>
              </p:cNvPr>
              <p:cNvGrpSpPr/>
              <p:nvPr/>
            </p:nvGrpSpPr>
            <p:grpSpPr>
              <a:xfrm>
                <a:off x="1558455" y="3154766"/>
                <a:ext cx="1779985" cy="1848502"/>
                <a:chOff x="1558455" y="3154766"/>
                <a:chExt cx="1779985" cy="1848502"/>
              </a:xfrm>
            </p:grpSpPr>
            <p:grpSp>
              <p:nvGrpSpPr>
                <p:cNvPr id="243" name="Group 242">
                  <a:extLst>
                    <a:ext uri="{FF2B5EF4-FFF2-40B4-BE49-F238E27FC236}">
                      <a16:creationId xmlns:a16="http://schemas.microsoft.com/office/drawing/2014/main" id="{C316FD08-D5B3-883D-6EB2-79AFBC956204}"/>
                    </a:ext>
                  </a:extLst>
                </p:cNvPr>
                <p:cNvGrpSpPr/>
                <p:nvPr/>
              </p:nvGrpSpPr>
              <p:grpSpPr>
                <a:xfrm>
                  <a:off x="1563350" y="3154766"/>
                  <a:ext cx="1775090" cy="540760"/>
                  <a:chOff x="7190784" y="2239775"/>
                  <a:chExt cx="1775090" cy="540760"/>
                </a:xfrm>
              </p:grpSpPr>
              <p:sp>
                <p:nvSpPr>
                  <p:cNvPr id="247" name="Rectangle 246">
                    <a:extLst>
                      <a:ext uri="{FF2B5EF4-FFF2-40B4-BE49-F238E27FC236}">
                        <a16:creationId xmlns:a16="http://schemas.microsoft.com/office/drawing/2014/main" id="{FC709E73-0B4C-C04E-54E2-D355BB5206F9}"/>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48" name="Rectangle 247">
                    <a:extLst>
                      <a:ext uri="{FF2B5EF4-FFF2-40B4-BE49-F238E27FC236}">
                        <a16:creationId xmlns:a16="http://schemas.microsoft.com/office/drawing/2014/main" id="{CC354381-7ED4-031F-6749-F61BD16EBDD7}"/>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nvGrpSpPr>
                <p:cNvPr id="244" name="Group 243">
                  <a:extLst>
                    <a:ext uri="{FF2B5EF4-FFF2-40B4-BE49-F238E27FC236}">
                      <a16:creationId xmlns:a16="http://schemas.microsoft.com/office/drawing/2014/main" id="{D1007151-7413-6520-6AD4-F04F19B82AE7}"/>
                    </a:ext>
                  </a:extLst>
                </p:cNvPr>
                <p:cNvGrpSpPr/>
                <p:nvPr/>
              </p:nvGrpSpPr>
              <p:grpSpPr>
                <a:xfrm>
                  <a:off x="1558455" y="4462508"/>
                  <a:ext cx="1775090" cy="540760"/>
                  <a:chOff x="7190784" y="2239775"/>
                  <a:chExt cx="1775090" cy="540760"/>
                </a:xfrm>
              </p:grpSpPr>
              <p:sp>
                <p:nvSpPr>
                  <p:cNvPr id="245" name="Rectangle 244">
                    <a:extLst>
                      <a:ext uri="{FF2B5EF4-FFF2-40B4-BE49-F238E27FC236}">
                        <a16:creationId xmlns:a16="http://schemas.microsoft.com/office/drawing/2014/main" id="{10A75BEE-4E6B-D1EB-7947-A5487C54D21B}"/>
                      </a:ext>
                    </a:extLst>
                  </p:cNvPr>
                  <p:cNvSpPr/>
                  <p:nvPr/>
                </p:nvSpPr>
                <p:spPr>
                  <a:xfrm>
                    <a:off x="7190784" y="2239776"/>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sp>
                <p:nvSpPr>
                  <p:cNvPr id="246" name="Rectangle 245">
                    <a:extLst>
                      <a:ext uri="{FF2B5EF4-FFF2-40B4-BE49-F238E27FC236}">
                        <a16:creationId xmlns:a16="http://schemas.microsoft.com/office/drawing/2014/main" id="{58393F5C-7311-8F33-BA3D-F8B2D6205754}"/>
                      </a:ext>
                    </a:extLst>
                  </p:cNvPr>
                  <p:cNvSpPr/>
                  <p:nvPr/>
                </p:nvSpPr>
                <p:spPr>
                  <a:xfrm>
                    <a:off x="8428569" y="2239775"/>
                    <a:ext cx="537305" cy="540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schemeClr val="tx1"/>
                      </a:solidFill>
                    </a:endParaRPr>
                  </a:p>
                </p:txBody>
              </p:sp>
            </p:grpSp>
          </p:grpSp>
          <p:grpSp>
            <p:nvGrpSpPr>
              <p:cNvPr id="201" name="Group 200">
                <a:extLst>
                  <a:ext uri="{FF2B5EF4-FFF2-40B4-BE49-F238E27FC236}">
                    <a16:creationId xmlns:a16="http://schemas.microsoft.com/office/drawing/2014/main" id="{59FDCA98-48B0-D6B2-2A5C-16BC81A18852}"/>
                  </a:ext>
                </a:extLst>
              </p:cNvPr>
              <p:cNvGrpSpPr/>
              <p:nvPr/>
            </p:nvGrpSpPr>
            <p:grpSpPr>
              <a:xfrm>
                <a:off x="811228" y="2408922"/>
                <a:ext cx="3307562" cy="3356433"/>
                <a:chOff x="811228" y="2408922"/>
                <a:chExt cx="3307562" cy="3356433"/>
              </a:xfrm>
            </p:grpSpPr>
            <p:grpSp>
              <p:nvGrpSpPr>
                <p:cNvPr id="206" name="Group 205">
                  <a:extLst>
                    <a:ext uri="{FF2B5EF4-FFF2-40B4-BE49-F238E27FC236}">
                      <a16:creationId xmlns:a16="http://schemas.microsoft.com/office/drawing/2014/main" id="{017DCD6C-CA70-31DC-FE52-58C7455BBE45}"/>
                    </a:ext>
                  </a:extLst>
                </p:cNvPr>
                <p:cNvGrpSpPr/>
                <p:nvPr/>
              </p:nvGrpSpPr>
              <p:grpSpPr>
                <a:xfrm>
                  <a:off x="811228" y="2426324"/>
                  <a:ext cx="3307562" cy="3307563"/>
                  <a:chOff x="1129883" y="1282849"/>
                  <a:chExt cx="4292301" cy="4292301"/>
                </a:xfrm>
              </p:grpSpPr>
              <p:grpSp>
                <p:nvGrpSpPr>
                  <p:cNvPr id="213" name="Group 212">
                    <a:extLst>
                      <a:ext uri="{FF2B5EF4-FFF2-40B4-BE49-F238E27FC236}">
                        <a16:creationId xmlns:a16="http://schemas.microsoft.com/office/drawing/2014/main" id="{27FEEBC0-F7A5-AC01-06EC-572B6080CD4D}"/>
                      </a:ext>
                    </a:extLst>
                  </p:cNvPr>
                  <p:cNvGrpSpPr/>
                  <p:nvPr/>
                </p:nvGrpSpPr>
                <p:grpSpPr>
                  <a:xfrm>
                    <a:off x="1129883" y="1282849"/>
                    <a:ext cx="4292301" cy="4292301"/>
                    <a:chOff x="151983" y="1272216"/>
                    <a:chExt cx="4292301" cy="4292301"/>
                  </a:xfrm>
                </p:grpSpPr>
                <p:sp>
                  <p:nvSpPr>
                    <p:cNvPr id="215" name="Donut 214">
                      <a:extLst>
                        <a:ext uri="{FF2B5EF4-FFF2-40B4-BE49-F238E27FC236}">
                          <a16:creationId xmlns:a16="http://schemas.microsoft.com/office/drawing/2014/main" id="{CAAE5E2B-7929-96D5-01EB-CE4399D99DBF}"/>
                        </a:ext>
                      </a:extLst>
                    </p:cNvPr>
                    <p:cNvSpPr/>
                    <p:nvPr/>
                  </p:nvSpPr>
                  <p:spPr>
                    <a:xfrm>
                      <a:off x="151983" y="1272216"/>
                      <a:ext cx="4292301" cy="4292301"/>
                    </a:xfrm>
                    <a:prstGeom prst="donut">
                      <a:avLst>
                        <a:gd name="adj" fmla="val 1294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nvGrpSpPr>
                    <p:cNvPr id="216" name="Group 215">
                      <a:extLst>
                        <a:ext uri="{FF2B5EF4-FFF2-40B4-BE49-F238E27FC236}">
                          <a16:creationId xmlns:a16="http://schemas.microsoft.com/office/drawing/2014/main" id="{138739FB-78B7-DB1B-ADB8-021D44333100}"/>
                        </a:ext>
                      </a:extLst>
                    </p:cNvPr>
                    <p:cNvGrpSpPr/>
                    <p:nvPr/>
                  </p:nvGrpSpPr>
                  <p:grpSpPr>
                    <a:xfrm>
                      <a:off x="2174420" y="1593932"/>
                      <a:ext cx="247426" cy="247426"/>
                      <a:chOff x="5862918" y="1699708"/>
                      <a:chExt cx="247426" cy="247426"/>
                    </a:xfrm>
                  </p:grpSpPr>
                  <p:sp>
                    <p:nvSpPr>
                      <p:cNvPr id="240" name="Rectangle 239">
                        <a:extLst>
                          <a:ext uri="{FF2B5EF4-FFF2-40B4-BE49-F238E27FC236}">
                            <a16:creationId xmlns:a16="http://schemas.microsoft.com/office/drawing/2014/main" id="{11C746B5-8C00-1966-9A20-80C6A2EFB9A7}"/>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1" name="Oval 240">
                        <a:extLst>
                          <a:ext uri="{FF2B5EF4-FFF2-40B4-BE49-F238E27FC236}">
                            <a16:creationId xmlns:a16="http://schemas.microsoft.com/office/drawing/2014/main" id="{70F039CD-38F2-F356-994F-C4E417873152}"/>
                          </a:ext>
                        </a:extLst>
                      </p:cNvPr>
                      <p:cNvSpPr/>
                      <p:nvPr/>
                    </p:nvSpPr>
                    <p:spPr>
                      <a:xfrm>
                        <a:off x="5862918"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2" name="Oval 241">
                        <a:extLst>
                          <a:ext uri="{FF2B5EF4-FFF2-40B4-BE49-F238E27FC236}">
                            <a16:creationId xmlns:a16="http://schemas.microsoft.com/office/drawing/2014/main" id="{E86D88E8-0CC1-C967-7302-EB3C9AAC1BA5}"/>
                          </a:ext>
                        </a:extLst>
                      </p:cNvPr>
                      <p:cNvSpPr/>
                      <p:nvPr/>
                    </p:nvSpPr>
                    <p:spPr>
                      <a:xfrm>
                        <a:off x="5962777" y="1799567"/>
                        <a:ext cx="47708" cy="477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17" name="Group 216">
                      <a:extLst>
                        <a:ext uri="{FF2B5EF4-FFF2-40B4-BE49-F238E27FC236}">
                          <a16:creationId xmlns:a16="http://schemas.microsoft.com/office/drawing/2014/main" id="{B20EBC7C-784C-48C9-A022-2F23AB9C8C54}"/>
                        </a:ext>
                      </a:extLst>
                    </p:cNvPr>
                    <p:cNvGrpSpPr/>
                    <p:nvPr/>
                  </p:nvGrpSpPr>
                  <p:grpSpPr>
                    <a:xfrm rot="1784619">
                      <a:off x="711142" y="2444697"/>
                      <a:ext cx="247426" cy="247426"/>
                      <a:chOff x="6420834" y="1699708"/>
                      <a:chExt cx="247426" cy="247426"/>
                    </a:xfrm>
                  </p:grpSpPr>
                  <p:sp>
                    <p:nvSpPr>
                      <p:cNvPr id="236" name="Rectangle 235">
                        <a:extLst>
                          <a:ext uri="{FF2B5EF4-FFF2-40B4-BE49-F238E27FC236}">
                            <a16:creationId xmlns:a16="http://schemas.microsoft.com/office/drawing/2014/main" id="{F05995F8-F72A-2411-A34E-2EA78811A144}"/>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Oval 236">
                        <a:extLst>
                          <a:ext uri="{FF2B5EF4-FFF2-40B4-BE49-F238E27FC236}">
                            <a16:creationId xmlns:a16="http://schemas.microsoft.com/office/drawing/2014/main" id="{C23C6179-52E7-2EB5-D86D-E31C61A991B5}"/>
                          </a:ext>
                        </a:extLst>
                      </p:cNvPr>
                      <p:cNvSpPr/>
                      <p:nvPr/>
                    </p:nvSpPr>
                    <p:spPr>
                      <a:xfrm>
                        <a:off x="6420834" y="1699708"/>
                        <a:ext cx="247426" cy="247426"/>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38" name="Straight Connector 237">
                        <a:extLst>
                          <a:ext uri="{FF2B5EF4-FFF2-40B4-BE49-F238E27FC236}">
                            <a16:creationId xmlns:a16="http://schemas.microsoft.com/office/drawing/2014/main" id="{F894D0C8-74F1-E5C0-1D29-F87139C6CAB2}"/>
                          </a:ext>
                        </a:extLst>
                      </p:cNvPr>
                      <p:cNvCxnSpPr>
                        <a:stCxn id="237" idx="1"/>
                        <a:endCxn id="237" idx="5"/>
                      </p:cNvCxnSpPr>
                      <p:nvPr/>
                    </p:nvCxnSpPr>
                    <p:spPr>
                      <a:xfrm>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36B51FB-5736-397E-D817-F9F2AA6263D2}"/>
                          </a:ext>
                        </a:extLst>
                      </p:cNvPr>
                      <p:cNvCxnSpPr>
                        <a:cxnSpLocks/>
                        <a:stCxn id="237" idx="3"/>
                        <a:endCxn id="237" idx="7"/>
                      </p:cNvCxnSpPr>
                      <p:nvPr/>
                    </p:nvCxnSpPr>
                    <p:spPr>
                      <a:xfrm flipV="1">
                        <a:off x="6457069" y="1735943"/>
                        <a:ext cx="174956" cy="174956"/>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CD9BC0DF-5137-B299-4731-403675ACC85C}"/>
                        </a:ext>
                      </a:extLst>
                    </p:cNvPr>
                    <p:cNvGrpSpPr/>
                    <p:nvPr/>
                  </p:nvGrpSpPr>
                  <p:grpSpPr>
                    <a:xfrm rot="3538267">
                      <a:off x="700874" y="4147862"/>
                      <a:ext cx="247426" cy="247426"/>
                      <a:chOff x="5862918" y="1699708"/>
                      <a:chExt cx="247426" cy="247426"/>
                    </a:xfrm>
                  </p:grpSpPr>
                  <p:sp>
                    <p:nvSpPr>
                      <p:cNvPr id="233" name="Rectangle 232">
                        <a:extLst>
                          <a:ext uri="{FF2B5EF4-FFF2-40B4-BE49-F238E27FC236}">
                            <a16:creationId xmlns:a16="http://schemas.microsoft.com/office/drawing/2014/main" id="{F7A71CA4-B598-EDC2-BBEF-C60C88911CCB}"/>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4" name="Oval 233">
                        <a:extLst>
                          <a:ext uri="{FF2B5EF4-FFF2-40B4-BE49-F238E27FC236}">
                            <a16:creationId xmlns:a16="http://schemas.microsoft.com/office/drawing/2014/main" id="{B6479869-4D15-4860-F58D-366A2043B739}"/>
                          </a:ext>
                        </a:extLst>
                      </p:cNvPr>
                      <p:cNvSpPr/>
                      <p:nvPr/>
                    </p:nvSpPr>
                    <p:spPr>
                      <a:xfrm>
                        <a:off x="5862918"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5" name="Oval 234">
                        <a:extLst>
                          <a:ext uri="{FF2B5EF4-FFF2-40B4-BE49-F238E27FC236}">
                            <a16:creationId xmlns:a16="http://schemas.microsoft.com/office/drawing/2014/main" id="{3E8A812B-BF82-608C-C95B-C1E590DC0A48}"/>
                          </a:ext>
                        </a:extLst>
                      </p:cNvPr>
                      <p:cNvSpPr/>
                      <p:nvPr/>
                    </p:nvSpPr>
                    <p:spPr>
                      <a:xfrm>
                        <a:off x="5962777" y="1799567"/>
                        <a:ext cx="47708" cy="4770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19" name="Group 218">
                      <a:extLst>
                        <a:ext uri="{FF2B5EF4-FFF2-40B4-BE49-F238E27FC236}">
                          <a16:creationId xmlns:a16="http://schemas.microsoft.com/office/drawing/2014/main" id="{C0568472-A16E-B25E-3F94-D5A0541D4EDD}"/>
                        </a:ext>
                      </a:extLst>
                    </p:cNvPr>
                    <p:cNvGrpSpPr/>
                    <p:nvPr/>
                  </p:nvGrpSpPr>
                  <p:grpSpPr>
                    <a:xfrm rot="17987922">
                      <a:off x="3643712" y="4149328"/>
                      <a:ext cx="247426" cy="247426"/>
                      <a:chOff x="5862918" y="1699708"/>
                      <a:chExt cx="247426" cy="247426"/>
                    </a:xfrm>
                  </p:grpSpPr>
                  <p:sp>
                    <p:nvSpPr>
                      <p:cNvPr id="230" name="Rectangle 229">
                        <a:extLst>
                          <a:ext uri="{FF2B5EF4-FFF2-40B4-BE49-F238E27FC236}">
                            <a16:creationId xmlns:a16="http://schemas.microsoft.com/office/drawing/2014/main" id="{29D41D90-B4A7-E2BF-182E-DA7367CE7836}"/>
                          </a:ext>
                        </a:extLst>
                      </p:cNvPr>
                      <p:cNvSpPr/>
                      <p:nvPr/>
                    </p:nvSpPr>
                    <p:spPr>
                      <a:xfrm>
                        <a:off x="5862918"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1" name="Oval 230">
                        <a:extLst>
                          <a:ext uri="{FF2B5EF4-FFF2-40B4-BE49-F238E27FC236}">
                            <a16:creationId xmlns:a16="http://schemas.microsoft.com/office/drawing/2014/main" id="{C78B600E-55F8-446A-5E9C-FDCECA50A077}"/>
                          </a:ext>
                        </a:extLst>
                      </p:cNvPr>
                      <p:cNvSpPr/>
                      <p:nvPr/>
                    </p:nvSpPr>
                    <p:spPr>
                      <a:xfrm>
                        <a:off x="5862918" y="1699708"/>
                        <a:ext cx="247426" cy="247426"/>
                      </a:xfrm>
                      <a:prstGeom prst="ellipse">
                        <a:avLst/>
                      </a:prstGeom>
                      <a:solidFill>
                        <a:schemeClr val="bg1"/>
                      </a:solidFill>
                      <a:ln>
                        <a:solidFill>
                          <a:srgbClr val="BF9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2" name="Oval 231">
                        <a:extLst>
                          <a:ext uri="{FF2B5EF4-FFF2-40B4-BE49-F238E27FC236}">
                            <a16:creationId xmlns:a16="http://schemas.microsoft.com/office/drawing/2014/main" id="{60952EBD-FE93-6B53-C589-847FF7E1B0CD}"/>
                          </a:ext>
                        </a:extLst>
                      </p:cNvPr>
                      <p:cNvSpPr/>
                      <p:nvPr/>
                    </p:nvSpPr>
                    <p:spPr>
                      <a:xfrm>
                        <a:off x="5962777" y="1799567"/>
                        <a:ext cx="47708" cy="477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20" name="Group 219">
                      <a:extLst>
                        <a:ext uri="{FF2B5EF4-FFF2-40B4-BE49-F238E27FC236}">
                          <a16:creationId xmlns:a16="http://schemas.microsoft.com/office/drawing/2014/main" id="{41A53F59-E494-A074-FD1D-CC3878D401C8}"/>
                        </a:ext>
                      </a:extLst>
                    </p:cNvPr>
                    <p:cNvGrpSpPr/>
                    <p:nvPr/>
                  </p:nvGrpSpPr>
                  <p:grpSpPr>
                    <a:xfrm rot="3568848">
                      <a:off x="3644276" y="2436447"/>
                      <a:ext cx="247426" cy="247426"/>
                      <a:chOff x="6420834" y="1699708"/>
                      <a:chExt cx="247426" cy="247426"/>
                    </a:xfrm>
                  </p:grpSpPr>
                  <p:sp>
                    <p:nvSpPr>
                      <p:cNvPr id="226" name="Rectangle 225">
                        <a:extLst>
                          <a:ext uri="{FF2B5EF4-FFF2-40B4-BE49-F238E27FC236}">
                            <a16:creationId xmlns:a16="http://schemas.microsoft.com/office/drawing/2014/main" id="{3AB283F5-6AB7-EF1D-EB00-058B88506B94}"/>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7" name="Oval 226">
                        <a:extLst>
                          <a:ext uri="{FF2B5EF4-FFF2-40B4-BE49-F238E27FC236}">
                            <a16:creationId xmlns:a16="http://schemas.microsoft.com/office/drawing/2014/main" id="{1B6DCC31-6F96-49EF-CB39-71AD735F2EEA}"/>
                          </a:ext>
                        </a:extLst>
                      </p:cNvPr>
                      <p:cNvSpPr/>
                      <p:nvPr/>
                    </p:nvSpPr>
                    <p:spPr>
                      <a:xfrm>
                        <a:off x="6420834" y="1699708"/>
                        <a:ext cx="247426" cy="24742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8" name="Straight Connector 227">
                        <a:extLst>
                          <a:ext uri="{FF2B5EF4-FFF2-40B4-BE49-F238E27FC236}">
                            <a16:creationId xmlns:a16="http://schemas.microsoft.com/office/drawing/2014/main" id="{7370C8C4-1E04-E04D-C01A-0FA8784E762E}"/>
                          </a:ext>
                        </a:extLst>
                      </p:cNvPr>
                      <p:cNvCxnSpPr>
                        <a:stCxn id="227" idx="1"/>
                        <a:endCxn id="227" idx="5"/>
                      </p:cNvCxnSpPr>
                      <p:nvPr/>
                    </p:nvCxnSpPr>
                    <p:spPr>
                      <a:xfrm>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D23BDA0-3EAE-7CE1-5B97-40F3AA08DCBA}"/>
                          </a:ext>
                        </a:extLst>
                      </p:cNvPr>
                      <p:cNvCxnSpPr>
                        <a:cxnSpLocks/>
                        <a:stCxn id="227" idx="3"/>
                        <a:endCxn id="227" idx="7"/>
                      </p:cNvCxnSpPr>
                      <p:nvPr/>
                    </p:nvCxnSpPr>
                    <p:spPr>
                      <a:xfrm flipV="1">
                        <a:off x="6457069" y="1735943"/>
                        <a:ext cx="174956" cy="17495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910F3C3A-319B-D1F5-3489-EC2153F97A70}"/>
                        </a:ext>
                      </a:extLst>
                    </p:cNvPr>
                    <p:cNvGrpSpPr/>
                    <p:nvPr/>
                  </p:nvGrpSpPr>
                  <p:grpSpPr>
                    <a:xfrm>
                      <a:off x="2168070" y="4996872"/>
                      <a:ext cx="247426" cy="247426"/>
                      <a:chOff x="6420834" y="1699708"/>
                      <a:chExt cx="247426" cy="247426"/>
                    </a:xfrm>
                  </p:grpSpPr>
                  <p:sp>
                    <p:nvSpPr>
                      <p:cNvPr id="222" name="Rectangle 221">
                        <a:extLst>
                          <a:ext uri="{FF2B5EF4-FFF2-40B4-BE49-F238E27FC236}">
                            <a16:creationId xmlns:a16="http://schemas.microsoft.com/office/drawing/2014/main" id="{8178E238-7C73-A3B2-9C48-76E5DFB2BC48}"/>
                          </a:ext>
                        </a:extLst>
                      </p:cNvPr>
                      <p:cNvSpPr/>
                      <p:nvPr/>
                    </p:nvSpPr>
                    <p:spPr>
                      <a:xfrm>
                        <a:off x="6420834" y="1699708"/>
                        <a:ext cx="247426" cy="247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3" name="Oval 222">
                        <a:extLst>
                          <a:ext uri="{FF2B5EF4-FFF2-40B4-BE49-F238E27FC236}">
                            <a16:creationId xmlns:a16="http://schemas.microsoft.com/office/drawing/2014/main" id="{51BCBEEB-0DDE-DB48-4C50-D8904E4BF707}"/>
                          </a:ext>
                        </a:extLst>
                      </p:cNvPr>
                      <p:cNvSpPr/>
                      <p:nvPr/>
                    </p:nvSpPr>
                    <p:spPr>
                      <a:xfrm>
                        <a:off x="6420834" y="1699708"/>
                        <a:ext cx="247426" cy="24742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4" name="Straight Connector 223">
                        <a:extLst>
                          <a:ext uri="{FF2B5EF4-FFF2-40B4-BE49-F238E27FC236}">
                            <a16:creationId xmlns:a16="http://schemas.microsoft.com/office/drawing/2014/main" id="{CF30F15C-9379-E1F3-3102-9AA9A78D52DB}"/>
                          </a:ext>
                        </a:extLst>
                      </p:cNvPr>
                      <p:cNvCxnSpPr>
                        <a:stCxn id="223" idx="1"/>
                        <a:endCxn id="223" idx="5"/>
                      </p:cNvCxnSpPr>
                      <p:nvPr/>
                    </p:nvCxnSpPr>
                    <p:spPr>
                      <a:xfrm>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DB0C386-C729-6F16-D3A6-54CC3589A161}"/>
                          </a:ext>
                        </a:extLst>
                      </p:cNvPr>
                      <p:cNvCxnSpPr>
                        <a:cxnSpLocks/>
                        <a:stCxn id="223" idx="3"/>
                        <a:endCxn id="223" idx="7"/>
                      </p:cNvCxnSpPr>
                      <p:nvPr/>
                    </p:nvCxnSpPr>
                    <p:spPr>
                      <a:xfrm flipV="1">
                        <a:off x="6457069" y="1735943"/>
                        <a:ext cx="174956" cy="174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14" name="Oval 213">
                    <a:extLst>
                      <a:ext uri="{FF2B5EF4-FFF2-40B4-BE49-F238E27FC236}">
                        <a16:creationId xmlns:a16="http://schemas.microsoft.com/office/drawing/2014/main" id="{A364340D-2651-C8C4-D95E-8860E2E896A1}"/>
                      </a:ext>
                    </a:extLst>
                  </p:cNvPr>
                  <p:cNvSpPr/>
                  <p:nvPr/>
                </p:nvSpPr>
                <p:spPr>
                  <a:xfrm rot="17987922">
                    <a:off x="3252179" y="3405145"/>
                    <a:ext cx="47708" cy="477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7" name="TextBox 206">
                  <a:extLst>
                    <a:ext uri="{FF2B5EF4-FFF2-40B4-BE49-F238E27FC236}">
                      <a16:creationId xmlns:a16="http://schemas.microsoft.com/office/drawing/2014/main" id="{379DD0CC-1289-62CF-D39A-DA983335C93C}"/>
                    </a:ext>
                  </a:extLst>
                </p:cNvPr>
                <p:cNvSpPr txBox="1"/>
                <p:nvPr/>
              </p:nvSpPr>
              <p:spPr>
                <a:xfrm>
                  <a:off x="2342511" y="2408922"/>
                  <a:ext cx="271228" cy="307777"/>
                </a:xfrm>
                <a:prstGeom prst="rect">
                  <a:avLst/>
                </a:prstGeom>
                <a:noFill/>
              </p:spPr>
              <p:txBody>
                <a:bodyPr wrap="none" rtlCol="0">
                  <a:spAutoFit/>
                </a:bodyPr>
                <a:lstStyle/>
                <a:p>
                  <a:r>
                    <a:rPr lang="en-US" sz="1400" dirty="0"/>
                    <a:t>a</a:t>
                  </a:r>
                </a:p>
              </p:txBody>
            </p:sp>
            <p:sp>
              <p:nvSpPr>
                <p:cNvPr id="208" name="TextBox 207">
                  <a:extLst>
                    <a:ext uri="{FF2B5EF4-FFF2-40B4-BE49-F238E27FC236}">
                      <a16:creationId xmlns:a16="http://schemas.microsoft.com/office/drawing/2014/main" id="{E18ADC4F-9107-A9A6-F041-CEDEA3976594}"/>
                    </a:ext>
                  </a:extLst>
                </p:cNvPr>
                <p:cNvSpPr txBox="1"/>
                <p:nvPr/>
              </p:nvSpPr>
              <p:spPr>
                <a:xfrm>
                  <a:off x="2336420" y="5457578"/>
                  <a:ext cx="316112" cy="307777"/>
                </a:xfrm>
                <a:prstGeom prst="rect">
                  <a:avLst/>
                </a:prstGeom>
                <a:noFill/>
              </p:spPr>
              <p:txBody>
                <a:bodyPr wrap="none" rtlCol="0">
                  <a:spAutoFit/>
                </a:bodyPr>
                <a:lstStyle/>
                <a:p>
                  <a:r>
                    <a:rPr lang="en-US" sz="1400" dirty="0"/>
                    <a:t>a’</a:t>
                  </a:r>
                </a:p>
              </p:txBody>
            </p:sp>
            <p:sp>
              <p:nvSpPr>
                <p:cNvPr id="209" name="TextBox 208">
                  <a:extLst>
                    <a:ext uri="{FF2B5EF4-FFF2-40B4-BE49-F238E27FC236}">
                      <a16:creationId xmlns:a16="http://schemas.microsoft.com/office/drawing/2014/main" id="{D3B67D5E-1264-CD84-45DA-28F0ADA01FD0}"/>
                    </a:ext>
                  </a:extLst>
                </p:cNvPr>
                <p:cNvSpPr txBox="1"/>
                <p:nvPr/>
              </p:nvSpPr>
              <p:spPr>
                <a:xfrm>
                  <a:off x="3666519" y="4712345"/>
                  <a:ext cx="279244" cy="307777"/>
                </a:xfrm>
                <a:prstGeom prst="rect">
                  <a:avLst/>
                </a:prstGeom>
                <a:noFill/>
              </p:spPr>
              <p:txBody>
                <a:bodyPr wrap="none" rtlCol="0">
                  <a:spAutoFit/>
                </a:bodyPr>
                <a:lstStyle/>
                <a:p>
                  <a:r>
                    <a:rPr lang="en-US" sz="1400" dirty="0"/>
                    <a:t>b</a:t>
                  </a:r>
                </a:p>
              </p:txBody>
            </p:sp>
            <p:sp>
              <p:nvSpPr>
                <p:cNvPr id="210" name="TextBox 209">
                  <a:extLst>
                    <a:ext uri="{FF2B5EF4-FFF2-40B4-BE49-F238E27FC236}">
                      <a16:creationId xmlns:a16="http://schemas.microsoft.com/office/drawing/2014/main" id="{D342D94A-0CF8-BBD6-D03B-15CD4FAF8801}"/>
                    </a:ext>
                  </a:extLst>
                </p:cNvPr>
                <p:cNvSpPr txBox="1"/>
                <p:nvPr/>
              </p:nvSpPr>
              <p:spPr>
                <a:xfrm>
                  <a:off x="1041093" y="3216625"/>
                  <a:ext cx="324128" cy="307777"/>
                </a:xfrm>
                <a:prstGeom prst="rect">
                  <a:avLst/>
                </a:prstGeom>
                <a:noFill/>
              </p:spPr>
              <p:txBody>
                <a:bodyPr wrap="none" rtlCol="0">
                  <a:spAutoFit/>
                </a:bodyPr>
                <a:lstStyle/>
                <a:p>
                  <a:r>
                    <a:rPr lang="en-US" sz="1400" dirty="0"/>
                    <a:t>b’</a:t>
                  </a:r>
                </a:p>
              </p:txBody>
            </p:sp>
            <p:sp>
              <p:nvSpPr>
                <p:cNvPr id="211" name="TextBox 210">
                  <a:extLst>
                    <a:ext uri="{FF2B5EF4-FFF2-40B4-BE49-F238E27FC236}">
                      <a16:creationId xmlns:a16="http://schemas.microsoft.com/office/drawing/2014/main" id="{0633C05A-01CC-A230-7B84-8FBE3C935503}"/>
                    </a:ext>
                  </a:extLst>
                </p:cNvPr>
                <p:cNvSpPr txBox="1"/>
                <p:nvPr/>
              </p:nvSpPr>
              <p:spPr>
                <a:xfrm>
                  <a:off x="1041093" y="4712345"/>
                  <a:ext cx="260008" cy="307777"/>
                </a:xfrm>
                <a:prstGeom prst="rect">
                  <a:avLst/>
                </a:prstGeom>
                <a:noFill/>
              </p:spPr>
              <p:txBody>
                <a:bodyPr wrap="none" rtlCol="0">
                  <a:spAutoFit/>
                </a:bodyPr>
                <a:lstStyle/>
                <a:p>
                  <a:r>
                    <a:rPr lang="en-US" sz="1400" dirty="0"/>
                    <a:t>c</a:t>
                  </a:r>
                </a:p>
              </p:txBody>
            </p:sp>
            <p:sp>
              <p:nvSpPr>
                <p:cNvPr id="212" name="TextBox 211">
                  <a:extLst>
                    <a:ext uri="{FF2B5EF4-FFF2-40B4-BE49-F238E27FC236}">
                      <a16:creationId xmlns:a16="http://schemas.microsoft.com/office/drawing/2014/main" id="{824C5ED4-CE96-0887-8808-FA3275209D66}"/>
                    </a:ext>
                  </a:extLst>
                </p:cNvPr>
                <p:cNvSpPr txBox="1"/>
                <p:nvPr/>
              </p:nvSpPr>
              <p:spPr>
                <a:xfrm>
                  <a:off x="3666519" y="3216625"/>
                  <a:ext cx="304892" cy="307777"/>
                </a:xfrm>
                <a:prstGeom prst="rect">
                  <a:avLst/>
                </a:prstGeom>
                <a:noFill/>
              </p:spPr>
              <p:txBody>
                <a:bodyPr wrap="none" rtlCol="0">
                  <a:spAutoFit/>
                </a:bodyPr>
                <a:lstStyle/>
                <a:p>
                  <a:r>
                    <a:rPr lang="en-US" sz="1400" dirty="0"/>
                    <a:t>c’</a:t>
                  </a:r>
                </a:p>
              </p:txBody>
            </p:sp>
          </p:grpSp>
          <p:sp>
            <p:nvSpPr>
              <p:cNvPr id="202" name="TextBox 201">
                <a:extLst>
                  <a:ext uri="{FF2B5EF4-FFF2-40B4-BE49-F238E27FC236}">
                    <a16:creationId xmlns:a16="http://schemas.microsoft.com/office/drawing/2014/main" id="{17E13A9C-4E12-0162-AEC3-2D8CBDC00976}"/>
                  </a:ext>
                </a:extLst>
              </p:cNvPr>
              <p:cNvSpPr txBox="1"/>
              <p:nvPr/>
            </p:nvSpPr>
            <p:spPr>
              <a:xfrm>
                <a:off x="2298135" y="3014197"/>
                <a:ext cx="333746" cy="369332"/>
              </a:xfrm>
              <a:prstGeom prst="rect">
                <a:avLst/>
              </a:prstGeom>
              <a:noFill/>
            </p:spPr>
            <p:txBody>
              <a:bodyPr wrap="none" rtlCol="0">
                <a:spAutoFit/>
              </a:bodyPr>
              <a:lstStyle/>
              <a:p>
                <a:r>
                  <a:rPr lang="en-US" dirty="0"/>
                  <a:t>N</a:t>
                </a:r>
              </a:p>
            </p:txBody>
          </p:sp>
          <p:sp>
            <p:nvSpPr>
              <p:cNvPr id="203" name="TextBox 202">
                <a:extLst>
                  <a:ext uri="{FF2B5EF4-FFF2-40B4-BE49-F238E27FC236}">
                    <a16:creationId xmlns:a16="http://schemas.microsoft.com/office/drawing/2014/main" id="{8D89D3BB-8448-9430-652C-41A8F0E02C7E}"/>
                  </a:ext>
                </a:extLst>
              </p:cNvPr>
              <p:cNvSpPr txBox="1"/>
              <p:nvPr/>
            </p:nvSpPr>
            <p:spPr>
              <a:xfrm>
                <a:off x="2295372" y="4756434"/>
                <a:ext cx="333746" cy="369332"/>
              </a:xfrm>
              <a:prstGeom prst="rect">
                <a:avLst/>
              </a:prstGeom>
              <a:noFill/>
            </p:spPr>
            <p:txBody>
              <a:bodyPr wrap="none" rtlCol="0">
                <a:spAutoFit/>
              </a:bodyPr>
              <a:lstStyle/>
              <a:p>
                <a:r>
                  <a:rPr lang="en-US" dirty="0"/>
                  <a:t>N</a:t>
                </a:r>
              </a:p>
            </p:txBody>
          </p:sp>
          <p:sp>
            <p:nvSpPr>
              <p:cNvPr id="204" name="TextBox 203">
                <a:extLst>
                  <a:ext uri="{FF2B5EF4-FFF2-40B4-BE49-F238E27FC236}">
                    <a16:creationId xmlns:a16="http://schemas.microsoft.com/office/drawing/2014/main" id="{B9B2C482-3CF7-2228-FDFD-774C7C5D5D93}"/>
                  </a:ext>
                </a:extLst>
              </p:cNvPr>
              <p:cNvSpPr txBox="1"/>
              <p:nvPr/>
            </p:nvSpPr>
            <p:spPr>
              <a:xfrm>
                <a:off x="1476842" y="3895558"/>
                <a:ext cx="290464" cy="369332"/>
              </a:xfrm>
              <a:prstGeom prst="rect">
                <a:avLst/>
              </a:prstGeom>
              <a:noFill/>
            </p:spPr>
            <p:txBody>
              <a:bodyPr wrap="none" rtlCol="0">
                <a:spAutoFit/>
              </a:bodyPr>
              <a:lstStyle/>
              <a:p>
                <a:r>
                  <a:rPr lang="en-US" dirty="0"/>
                  <a:t>S</a:t>
                </a:r>
              </a:p>
            </p:txBody>
          </p:sp>
          <p:sp>
            <p:nvSpPr>
              <p:cNvPr id="205" name="TextBox 204">
                <a:extLst>
                  <a:ext uri="{FF2B5EF4-FFF2-40B4-BE49-F238E27FC236}">
                    <a16:creationId xmlns:a16="http://schemas.microsoft.com/office/drawing/2014/main" id="{99A4766C-5D72-C801-DE29-2F365C4E0F14}"/>
                  </a:ext>
                </a:extLst>
              </p:cNvPr>
              <p:cNvSpPr txBox="1"/>
              <p:nvPr/>
            </p:nvSpPr>
            <p:spPr>
              <a:xfrm>
                <a:off x="3146485" y="3895051"/>
                <a:ext cx="290464" cy="369332"/>
              </a:xfrm>
              <a:prstGeom prst="rect">
                <a:avLst/>
              </a:prstGeom>
              <a:noFill/>
            </p:spPr>
            <p:txBody>
              <a:bodyPr wrap="none" rtlCol="0">
                <a:spAutoFit/>
              </a:bodyPr>
              <a:lstStyle/>
              <a:p>
                <a:r>
                  <a:rPr lang="en-US" dirty="0"/>
                  <a:t>S</a:t>
                </a:r>
              </a:p>
            </p:txBody>
          </p:sp>
        </p:grpSp>
        <p:sp>
          <p:nvSpPr>
            <p:cNvPr id="253" name="TextBox 252">
              <a:extLst>
                <a:ext uri="{FF2B5EF4-FFF2-40B4-BE49-F238E27FC236}">
                  <a16:creationId xmlns:a16="http://schemas.microsoft.com/office/drawing/2014/main" id="{448A9FCC-9732-2DED-C09D-5F02F7E7A0B2}"/>
                </a:ext>
              </a:extLst>
            </p:cNvPr>
            <p:cNvSpPr txBox="1"/>
            <p:nvPr/>
          </p:nvSpPr>
          <p:spPr>
            <a:xfrm>
              <a:off x="5140831" y="5564442"/>
              <a:ext cx="7026732" cy="646331"/>
            </a:xfrm>
            <a:prstGeom prst="rect">
              <a:avLst/>
            </a:prstGeom>
            <a:noFill/>
          </p:spPr>
          <p:txBody>
            <a:bodyPr wrap="none" rtlCol="0">
              <a:spAutoFit/>
            </a:bodyPr>
            <a:lstStyle/>
            <a:p>
              <a:pPr algn="ctr"/>
              <a:r>
                <a:rPr lang="en-US" dirty="0">
                  <a:solidFill>
                    <a:srgbClr val="FF0000"/>
                  </a:solidFill>
                </a:rPr>
                <a:t>One</a:t>
              </a:r>
              <a:r>
                <a:rPr lang="en-US" dirty="0"/>
                <a:t> mechanical rotation induces </a:t>
              </a:r>
              <a:r>
                <a:rPr lang="en-US" dirty="0">
                  <a:solidFill>
                    <a:srgbClr val="FF0000"/>
                  </a:solidFill>
                </a:rPr>
                <a:t>two</a:t>
              </a:r>
              <a:r>
                <a:rPr lang="en-US" dirty="0"/>
                <a:t> electrical periods </a:t>
              </a:r>
            </a:p>
            <a:p>
              <a:pPr algn="ctr"/>
              <a:r>
                <a:rPr lang="en-US" dirty="0"/>
                <a:t>because each stator winding ”sees” two North poles and two south poles</a:t>
              </a:r>
            </a:p>
          </p:txBody>
        </p:sp>
      </p:grpSp>
    </p:spTree>
    <p:extLst>
      <p:ext uri="{BB962C8B-B14F-4D97-AF65-F5344CB8AC3E}">
        <p14:creationId xmlns:p14="http://schemas.microsoft.com/office/powerpoint/2010/main" val="3567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9D36-858B-EF90-6893-0949E6D9CB80}"/>
              </a:ext>
            </a:extLst>
          </p:cNvPr>
          <p:cNvSpPr>
            <a:spLocks noGrp="1"/>
          </p:cNvSpPr>
          <p:nvPr>
            <p:ph type="title"/>
          </p:nvPr>
        </p:nvSpPr>
        <p:spPr/>
        <p:txBody>
          <a:bodyPr/>
          <a:lstStyle/>
          <a:p>
            <a:r>
              <a:rPr lang="en-US" dirty="0"/>
              <a:t>Reactive power</a:t>
            </a:r>
          </a:p>
        </p:txBody>
      </p:sp>
      <p:sp>
        <p:nvSpPr>
          <p:cNvPr id="3" name="Date Placeholder 2">
            <a:extLst>
              <a:ext uri="{FF2B5EF4-FFF2-40B4-BE49-F238E27FC236}">
                <a16:creationId xmlns:a16="http://schemas.microsoft.com/office/drawing/2014/main" id="{C0099C4D-2D15-BEC4-2F0C-5777BE41CECB}"/>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D45A3374-70DF-5D68-9255-17ACA59C23F6}"/>
              </a:ext>
            </a:extLst>
          </p:cNvPr>
          <p:cNvSpPr>
            <a:spLocks noGrp="1"/>
          </p:cNvSpPr>
          <p:nvPr>
            <p:ph type="sldNum" sz="quarter" idx="12"/>
          </p:nvPr>
        </p:nvSpPr>
        <p:spPr/>
        <p:txBody>
          <a:bodyPr/>
          <a:lstStyle/>
          <a:p>
            <a:fld id="{697646A6-6B76-9347-9EA0-ECEE7D8FD72D}" type="slidenum">
              <a:rPr lang="en-US" smtClean="0"/>
              <a:t>90</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82E2EFF-A492-48A7-704F-BE47DE3AB538}"/>
                  </a:ext>
                </a:extLst>
              </p:cNvPr>
              <p:cNvSpPr/>
              <p:nvPr/>
            </p:nvSpPr>
            <p:spPr>
              <a:xfrm>
                <a:off x="838200" y="1839499"/>
                <a:ext cx="2885084" cy="896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r>
                        <a:rPr lang="en-US" sz="240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1">
                              <a:latin typeface="Cambria Math" panose="02040503050406030204" pitchFamily="18" charset="0"/>
                            </a:rPr>
                            <m:t>𝐸𝑉</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𝛿</m:t>
                                  </m:r>
                                </m:e>
                                <m:sub>
                                  <m:r>
                                    <a:rPr lang="en-US" sz="2400">
                                      <a:latin typeface="Cambria Math" panose="02040503050406030204" pitchFamily="18" charset="0"/>
                                    </a:rPr>
                                    <m:t>0</m:t>
                                  </m:r>
                                </m:sub>
                              </m:sSub>
                            </m:e>
                          </m:func>
                          <m:r>
                            <a:rPr lang="en-US" sz="2400">
                              <a:latin typeface="Cambria Math" panose="02040503050406030204" pitchFamily="18" charset="0"/>
                            </a:rPr>
                            <m:t> −</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𝑉</m:t>
                              </m:r>
                            </m:e>
                            <m:sup>
                              <m:r>
                                <a:rPr lang="en-US" sz="2400">
                                  <a:latin typeface="Cambria Math" panose="02040503050406030204" pitchFamily="18" charset="0"/>
                                </a:rPr>
                                <m:t>2</m:t>
                              </m:r>
                            </m:sup>
                          </m:sSup>
                        </m:num>
                        <m:den>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𝑆</m:t>
                              </m:r>
                            </m:sub>
                          </m:sSub>
                        </m:den>
                      </m:f>
                    </m:oMath>
                  </m:oMathPara>
                </a14:m>
                <a:endParaRPr lang="en-US" sz="2400" dirty="0"/>
              </a:p>
            </p:txBody>
          </p:sp>
        </mc:Choice>
        <mc:Fallback xmlns="">
          <p:sp>
            <p:nvSpPr>
              <p:cNvPr id="5" name="Rectangle 4">
                <a:extLst>
                  <a:ext uri="{FF2B5EF4-FFF2-40B4-BE49-F238E27FC236}">
                    <a16:creationId xmlns:a16="http://schemas.microsoft.com/office/drawing/2014/main" id="{982E2EFF-A492-48A7-704F-BE47DE3AB538}"/>
                  </a:ext>
                </a:extLst>
              </p:cNvPr>
              <p:cNvSpPr>
                <a:spLocks noRot="1" noChangeAspect="1" noMove="1" noResize="1" noEditPoints="1" noAdjustHandles="1" noChangeArrowheads="1" noChangeShapeType="1" noTextEdit="1"/>
              </p:cNvSpPr>
              <p:nvPr/>
            </p:nvSpPr>
            <p:spPr>
              <a:xfrm>
                <a:off x="838200" y="1839499"/>
                <a:ext cx="2885084" cy="896271"/>
              </a:xfrm>
              <a:prstGeom prst="rect">
                <a:avLst/>
              </a:prstGeom>
              <a:blipFill>
                <a:blip r:embed="rId2"/>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19EABE-5D32-1F83-7CFB-E8349A0C85D1}"/>
                  </a:ext>
                </a:extLst>
              </p:cNvPr>
              <p:cNvSpPr txBox="1"/>
              <p:nvPr/>
            </p:nvSpPr>
            <p:spPr>
              <a:xfrm>
                <a:off x="838200" y="3190733"/>
                <a:ext cx="6125844" cy="461665"/>
              </a:xfrm>
              <a:prstGeom prst="rect">
                <a:avLst/>
              </a:prstGeom>
              <a:noFill/>
            </p:spPr>
            <p:txBody>
              <a:bodyPr wrap="none" rtlCol="0">
                <a:spAutoFit/>
              </a:bodyPr>
              <a:lstStyle/>
              <a:p>
                <a14:m>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𝛿</m:t>
                        </m:r>
                      </m:e>
                      <m:sub>
                        <m:r>
                          <a:rPr lang="en-US" sz="2400">
                            <a:latin typeface="Cambria Math" panose="02040503050406030204" pitchFamily="18" charset="0"/>
                          </a:rPr>
                          <m:t>0</m:t>
                        </m:r>
                      </m:sub>
                    </m:sSub>
                  </m:oMath>
                </a14:m>
                <a:r>
                  <a:rPr lang="en-US" sz="2400" dirty="0"/>
                  <a:t> is usually small </a:t>
                </a:r>
                <a:r>
                  <a:rPr lang="en-US" sz="2400" dirty="0">
                    <a:sym typeface="Wingdings" pitchFamily="2" charset="2"/>
                  </a:rPr>
                  <a:t>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𝛿</m:t>
                            </m:r>
                          </m:e>
                          <m:sub>
                            <m:r>
                              <a:rPr lang="en-US" sz="2400">
                                <a:latin typeface="Cambria Math" panose="02040503050406030204" pitchFamily="18" charset="0"/>
                              </a:rPr>
                              <m:t>0</m:t>
                            </m:r>
                          </m:sub>
                        </m:sSub>
                      </m:e>
                    </m:func>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a14:m>
                <a:r>
                  <a:rPr lang="en-US" sz="2400" dirty="0"/>
                  <a:t> </a:t>
                </a:r>
                <a:r>
                  <a:rPr lang="en-US" sz="2400" dirty="0">
                    <a:sym typeface="Wingdings" pitchFamily="2" charset="2"/>
                  </a:rPr>
                  <a:t></a:t>
                </a:r>
                <a:r>
                  <a:rPr lang="en-US" sz="2400" dirty="0"/>
                  <a:t> </a:t>
                </a:r>
                <a14:m>
                  <m:oMath xmlns:m="http://schemas.openxmlformats.org/officeDocument/2006/math">
                    <m:r>
                      <a:rPr lang="en-US" sz="2400" i="1">
                        <a:latin typeface="Cambria Math" panose="02040503050406030204" pitchFamily="18" charset="0"/>
                      </a:rPr>
                      <m:t>𝑄</m:t>
                    </m:r>
                    <m:r>
                      <a:rPr lang="en-US" sz="2400" i="1" dirty="0">
                        <a:latin typeface="Cambria Math" panose="02040503050406030204" pitchFamily="18" charset="0"/>
                        <a:ea typeface="Cambria Math" panose="02040503050406030204" pitchFamily="18" charset="0"/>
                        <a:sym typeface="Wingdings" pitchFamily="2" charset="2"/>
                      </a:rPr>
                      <m:t>~</m:t>
                    </m:r>
                    <m:r>
                      <a:rPr lang="en-US" sz="2400" b="0" i="1" dirty="0" smtClean="0">
                        <a:latin typeface="Cambria Math" panose="02040503050406030204" pitchFamily="18" charset="0"/>
                        <a:ea typeface="Cambria Math" panose="02040503050406030204" pitchFamily="18" charset="0"/>
                        <a:sym typeface="Wingdings" pitchFamily="2" charset="2"/>
                      </a:rPr>
                      <m:t>(</m:t>
                    </m:r>
                    <m:r>
                      <a:rPr lang="en-US" sz="2400" b="0" i="1" dirty="0" smtClean="0">
                        <a:latin typeface="Cambria Math" panose="02040503050406030204" pitchFamily="18" charset="0"/>
                        <a:ea typeface="Cambria Math" panose="02040503050406030204" pitchFamily="18" charset="0"/>
                        <a:sym typeface="Wingdings" pitchFamily="2" charset="2"/>
                      </a:rPr>
                      <m:t>𝐸</m:t>
                    </m:r>
                    <m:r>
                      <a:rPr lang="en-US" sz="2400" b="0" i="1" dirty="0" smtClean="0">
                        <a:latin typeface="Cambria Math" panose="02040503050406030204" pitchFamily="18" charset="0"/>
                        <a:ea typeface="Cambria Math" panose="02040503050406030204" pitchFamily="18" charset="0"/>
                        <a:sym typeface="Wingdings" pitchFamily="2" charset="2"/>
                      </a:rPr>
                      <m:t>−</m:t>
                    </m:r>
                    <m:r>
                      <a:rPr lang="en-US" sz="2400" b="0" i="1" dirty="0" smtClean="0">
                        <a:latin typeface="Cambria Math" panose="02040503050406030204" pitchFamily="18" charset="0"/>
                        <a:ea typeface="Cambria Math" panose="02040503050406030204" pitchFamily="18" charset="0"/>
                        <a:sym typeface="Wingdings" pitchFamily="2" charset="2"/>
                      </a:rPr>
                      <m:t>𝑉</m:t>
                    </m:r>
                    <m:r>
                      <a:rPr lang="en-US" sz="2400" b="0" i="1" dirty="0" smtClean="0">
                        <a:latin typeface="Cambria Math" panose="02040503050406030204" pitchFamily="18" charset="0"/>
                        <a:ea typeface="Cambria Math" panose="02040503050406030204" pitchFamily="18" charset="0"/>
                        <a:sym typeface="Wingdings" pitchFamily="2" charset="2"/>
                      </a:rPr>
                      <m:t>)</m:t>
                    </m:r>
                  </m:oMath>
                </a14:m>
                <a:r>
                  <a:rPr lang="en-US" sz="2400" dirty="0">
                    <a:sym typeface="Wingdings" pitchFamily="2" charset="2"/>
                  </a:rPr>
                  <a:t> </a:t>
                </a:r>
                <a:endParaRPr lang="en-US" sz="2400" dirty="0"/>
              </a:p>
            </p:txBody>
          </p:sp>
        </mc:Choice>
        <mc:Fallback xmlns="">
          <p:sp>
            <p:nvSpPr>
              <p:cNvPr id="6" name="TextBox 5">
                <a:extLst>
                  <a:ext uri="{FF2B5EF4-FFF2-40B4-BE49-F238E27FC236}">
                    <a16:creationId xmlns:a16="http://schemas.microsoft.com/office/drawing/2014/main" id="{7B19EABE-5D32-1F83-7CFB-E8349A0C85D1}"/>
                  </a:ext>
                </a:extLst>
              </p:cNvPr>
              <p:cNvSpPr txBox="1">
                <a:spLocks noRot="1" noChangeAspect="1" noMove="1" noResize="1" noEditPoints="1" noAdjustHandles="1" noChangeArrowheads="1" noChangeShapeType="1" noTextEdit="1"/>
              </p:cNvSpPr>
              <p:nvPr/>
            </p:nvSpPr>
            <p:spPr>
              <a:xfrm>
                <a:off x="838200" y="3190733"/>
                <a:ext cx="6125844" cy="461665"/>
              </a:xfrm>
              <a:prstGeom prst="rect">
                <a:avLst/>
              </a:prstGeom>
              <a:blipFill>
                <a:blip r:embed="rId3"/>
                <a:stretch>
                  <a:fillRect l="-414"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02F2BE-7C4A-1D4A-A081-272D6A8114C2}"/>
                  </a:ext>
                </a:extLst>
              </p:cNvPr>
              <p:cNvSpPr txBox="1"/>
              <p:nvPr/>
            </p:nvSpPr>
            <p:spPr>
              <a:xfrm>
                <a:off x="838200" y="4143942"/>
                <a:ext cx="11039753" cy="461665"/>
              </a:xfrm>
              <a:prstGeom prst="rect">
                <a:avLst/>
              </a:prstGeom>
              <a:noFill/>
            </p:spPr>
            <p:txBody>
              <a:bodyPr wrap="none" rtlCol="0">
                <a:spAutoFit/>
              </a:bodyPr>
              <a:lstStyle/>
              <a:p>
                <a:r>
                  <a:rPr lang="en-US" sz="2400" dirty="0"/>
                  <a:t>The difference in magnitude between </a:t>
                </a:r>
                <a14:m>
                  <m:oMath xmlns:m="http://schemas.openxmlformats.org/officeDocument/2006/math">
                    <m:r>
                      <a:rPr lang="en-US" sz="2400" i="1" dirty="0">
                        <a:latin typeface="Cambria Math" panose="02040503050406030204" pitchFamily="18" charset="0"/>
                        <a:ea typeface="Cambria Math" panose="02040503050406030204" pitchFamily="18" charset="0"/>
                        <a:sym typeface="Wingdings" pitchFamily="2" charset="2"/>
                      </a:rPr>
                      <m:t>𝐸</m:t>
                    </m:r>
                  </m:oMath>
                </a14:m>
                <a:r>
                  <a:rPr lang="en-US" sz="2400" dirty="0"/>
                  <a:t> and </a:t>
                </a:r>
                <a14:m>
                  <m:oMath xmlns:m="http://schemas.openxmlformats.org/officeDocument/2006/math">
                    <m:r>
                      <a:rPr lang="en-US" sz="2400" i="1" dirty="0">
                        <a:latin typeface="Cambria Math" panose="02040503050406030204" pitchFamily="18" charset="0"/>
                        <a:ea typeface="Cambria Math" panose="02040503050406030204" pitchFamily="18" charset="0"/>
                        <a:sym typeface="Wingdings" pitchFamily="2" charset="2"/>
                      </a:rPr>
                      <m:t>𝑉</m:t>
                    </m:r>
                  </m:oMath>
                </a14:m>
                <a:r>
                  <a:rPr lang="en-US" sz="2400" i="1" dirty="0"/>
                  <a:t> </a:t>
                </a:r>
                <a:r>
                  <a:rPr lang="en-US" sz="2400" dirty="0"/>
                  <a:t>determines the reactive power injection</a:t>
                </a:r>
              </a:p>
            </p:txBody>
          </p:sp>
        </mc:Choice>
        <mc:Fallback xmlns="">
          <p:sp>
            <p:nvSpPr>
              <p:cNvPr id="7" name="TextBox 6">
                <a:extLst>
                  <a:ext uri="{FF2B5EF4-FFF2-40B4-BE49-F238E27FC236}">
                    <a16:creationId xmlns:a16="http://schemas.microsoft.com/office/drawing/2014/main" id="{E402F2BE-7C4A-1D4A-A081-272D6A8114C2}"/>
                  </a:ext>
                </a:extLst>
              </p:cNvPr>
              <p:cNvSpPr txBox="1">
                <a:spLocks noRot="1" noChangeAspect="1" noMove="1" noResize="1" noEditPoints="1" noAdjustHandles="1" noChangeArrowheads="1" noChangeShapeType="1" noTextEdit="1"/>
              </p:cNvSpPr>
              <p:nvPr/>
            </p:nvSpPr>
            <p:spPr>
              <a:xfrm>
                <a:off x="838200" y="4143942"/>
                <a:ext cx="11039753" cy="461665"/>
              </a:xfrm>
              <a:prstGeom prst="rect">
                <a:avLst/>
              </a:prstGeom>
              <a:blipFill>
                <a:blip r:embed="rId4"/>
                <a:stretch>
                  <a:fillRect l="-920"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14213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9D36-858B-EF90-6893-0949E6D9CB80}"/>
              </a:ext>
            </a:extLst>
          </p:cNvPr>
          <p:cNvSpPr>
            <a:spLocks noGrp="1"/>
          </p:cNvSpPr>
          <p:nvPr>
            <p:ph type="title"/>
          </p:nvPr>
        </p:nvSpPr>
        <p:spPr/>
        <p:txBody>
          <a:bodyPr/>
          <a:lstStyle/>
          <a:p>
            <a:r>
              <a:rPr lang="en-US" dirty="0"/>
              <a:t>Reactive power</a:t>
            </a:r>
          </a:p>
        </p:txBody>
      </p:sp>
      <p:sp>
        <p:nvSpPr>
          <p:cNvPr id="3" name="Date Placeholder 2">
            <a:extLst>
              <a:ext uri="{FF2B5EF4-FFF2-40B4-BE49-F238E27FC236}">
                <a16:creationId xmlns:a16="http://schemas.microsoft.com/office/drawing/2014/main" id="{C0099C4D-2D15-BEC4-2F0C-5777BE41CECB}"/>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D45A3374-70DF-5D68-9255-17ACA59C23F6}"/>
              </a:ext>
            </a:extLst>
          </p:cNvPr>
          <p:cNvSpPr>
            <a:spLocks noGrp="1"/>
          </p:cNvSpPr>
          <p:nvPr>
            <p:ph type="sldNum" sz="quarter" idx="12"/>
          </p:nvPr>
        </p:nvSpPr>
        <p:spPr/>
        <p:txBody>
          <a:bodyPr/>
          <a:lstStyle/>
          <a:p>
            <a:fld id="{697646A6-6B76-9347-9EA0-ECEE7D8FD72D}" type="slidenum">
              <a:rPr lang="en-US" smtClean="0"/>
              <a:t>91</a:t>
            </a:fld>
            <a:endParaRPr lang="en-US"/>
          </a:p>
        </p:txBody>
      </p:sp>
      <p:grpSp>
        <p:nvGrpSpPr>
          <p:cNvPr id="8" name="Group 7">
            <a:extLst>
              <a:ext uri="{FF2B5EF4-FFF2-40B4-BE49-F238E27FC236}">
                <a16:creationId xmlns:a16="http://schemas.microsoft.com/office/drawing/2014/main" id="{6B696D74-DE5F-6572-727F-204CB0A40841}"/>
              </a:ext>
            </a:extLst>
          </p:cNvPr>
          <p:cNvGrpSpPr/>
          <p:nvPr/>
        </p:nvGrpSpPr>
        <p:grpSpPr>
          <a:xfrm>
            <a:off x="207924" y="2617183"/>
            <a:ext cx="3631238" cy="2276975"/>
            <a:chOff x="9764482" y="795264"/>
            <a:chExt cx="1827494" cy="1243439"/>
          </a:xfrm>
        </p:grpSpPr>
        <p:grpSp>
          <p:nvGrpSpPr>
            <p:cNvPr id="9" name="Group 8">
              <a:extLst>
                <a:ext uri="{FF2B5EF4-FFF2-40B4-BE49-F238E27FC236}">
                  <a16:creationId xmlns:a16="http://schemas.microsoft.com/office/drawing/2014/main" id="{0D19D906-6E07-BF0C-F869-6A7B98FEFD13}"/>
                </a:ext>
              </a:extLst>
            </p:cNvPr>
            <p:cNvGrpSpPr/>
            <p:nvPr/>
          </p:nvGrpSpPr>
          <p:grpSpPr>
            <a:xfrm>
              <a:off x="9764482" y="795264"/>
              <a:ext cx="1827494" cy="1243439"/>
              <a:chOff x="9764482" y="241720"/>
              <a:chExt cx="1827494" cy="1243439"/>
            </a:xfrm>
          </p:grpSpPr>
          <p:cxnSp>
            <p:nvCxnSpPr>
              <p:cNvPr id="14" name="Straight Connector 13">
                <a:extLst>
                  <a:ext uri="{FF2B5EF4-FFF2-40B4-BE49-F238E27FC236}">
                    <a16:creationId xmlns:a16="http://schemas.microsoft.com/office/drawing/2014/main" id="{16CF5A53-F3F1-7714-D849-87ADFE5D77C4}"/>
                  </a:ext>
                </a:extLst>
              </p:cNvPr>
              <p:cNvCxnSpPr>
                <a:cxnSpLocks/>
              </p:cNvCxnSpPr>
              <p:nvPr/>
            </p:nvCxnSpPr>
            <p:spPr>
              <a:xfrm>
                <a:off x="9769803" y="985553"/>
                <a:ext cx="1057579" cy="4996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D849E-15BF-8BC8-BF3C-06DDE7522BA6}"/>
                  </a:ext>
                </a:extLst>
              </p:cNvPr>
              <p:cNvCxnSpPr>
                <a:cxnSpLocks/>
              </p:cNvCxnSpPr>
              <p:nvPr/>
            </p:nvCxnSpPr>
            <p:spPr>
              <a:xfrm rot="5400000">
                <a:off x="10500816" y="576566"/>
                <a:ext cx="1235159" cy="58202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04F7C4-91F6-F828-53E6-C13401B26A10}"/>
                  </a:ext>
                </a:extLst>
              </p:cNvPr>
              <p:cNvCxnSpPr>
                <a:cxnSpLocks/>
              </p:cNvCxnSpPr>
              <p:nvPr/>
            </p:nvCxnSpPr>
            <p:spPr>
              <a:xfrm>
                <a:off x="9766392" y="985553"/>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E58231-2AA0-D5F8-890E-35EDFE89DA37}"/>
                      </a:ext>
                    </a:extLst>
                  </p:cNvPr>
                  <p:cNvSpPr txBox="1"/>
                  <p:nvPr/>
                </p:nvSpPr>
                <p:spPr>
                  <a:xfrm>
                    <a:off x="10737425" y="979305"/>
                    <a:ext cx="3426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𝑉</m:t>
                              </m:r>
                            </m:e>
                          </m:acc>
                        </m:oMath>
                      </m:oMathPara>
                    </a14:m>
                    <a:endParaRPr lang="en-US" sz="1400" dirty="0"/>
                  </a:p>
                </p:txBody>
              </p:sp>
            </mc:Choice>
            <mc:Fallback xmlns="">
              <p:sp>
                <p:nvSpPr>
                  <p:cNvPr id="336" name="TextBox 335">
                    <a:extLst>
                      <a:ext uri="{FF2B5EF4-FFF2-40B4-BE49-F238E27FC236}">
                        <a16:creationId xmlns:a16="http://schemas.microsoft.com/office/drawing/2014/main" id="{943D1CEB-76FB-E145-947C-889350C0AFB2}"/>
                      </a:ext>
                    </a:extLst>
                  </p:cNvPr>
                  <p:cNvSpPr txBox="1">
                    <a:spLocks noRot="1" noChangeAspect="1" noMove="1" noResize="1" noEditPoints="1" noAdjustHandles="1" noChangeArrowheads="1" noChangeShapeType="1" noTextEdit="1"/>
                  </p:cNvSpPr>
                  <p:nvPr/>
                </p:nvSpPr>
                <p:spPr>
                  <a:xfrm>
                    <a:off x="10737425" y="979305"/>
                    <a:ext cx="342658" cy="307777"/>
                  </a:xfrm>
                  <a:prstGeom prst="rect">
                    <a:avLst/>
                  </a:prstGeom>
                  <a:blipFill>
                    <a:blip r:embed="rId42"/>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FBC83CF-D2D1-A5CF-9B6F-035327F1CEDF}"/>
                  </a:ext>
                </a:extLst>
              </p:cNvPr>
              <p:cNvCxnSpPr>
                <a:cxnSpLocks/>
              </p:cNvCxnSpPr>
              <p:nvPr/>
            </p:nvCxnSpPr>
            <p:spPr>
              <a:xfrm flipV="1">
                <a:off x="9764482" y="250000"/>
                <a:ext cx="1644927" cy="734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704A12-1DC3-6BE1-F779-5F075BD9241F}"/>
                      </a:ext>
                    </a:extLst>
                  </p:cNvPr>
                  <p:cNvSpPr txBox="1"/>
                  <p:nvPr/>
                </p:nvSpPr>
                <p:spPr>
                  <a:xfrm>
                    <a:off x="10871067" y="281315"/>
                    <a:ext cx="171018"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𝐸</m:t>
                              </m:r>
                            </m:e>
                          </m:acc>
                        </m:oMath>
                      </m:oMathPara>
                    </a14:m>
                    <a:endParaRPr lang="en-US" sz="1400" dirty="0"/>
                  </a:p>
                </p:txBody>
              </p:sp>
            </mc:Choice>
            <mc:Fallback xmlns="">
              <p:sp>
                <p:nvSpPr>
                  <p:cNvPr id="15" name="TextBox 14">
                    <a:extLst>
                      <a:ext uri="{FF2B5EF4-FFF2-40B4-BE49-F238E27FC236}">
                        <a16:creationId xmlns:a16="http://schemas.microsoft.com/office/drawing/2014/main" id="{8BFB9436-49E4-1B44-A648-D046A70370BC}"/>
                      </a:ext>
                    </a:extLst>
                  </p:cNvPr>
                  <p:cNvSpPr txBox="1">
                    <a:spLocks noRot="1" noChangeAspect="1" noMove="1" noResize="1" noEditPoints="1" noAdjustHandles="1" noChangeArrowheads="1" noChangeShapeType="1" noTextEdit="1"/>
                  </p:cNvSpPr>
                  <p:nvPr/>
                </p:nvSpPr>
                <p:spPr>
                  <a:xfrm>
                    <a:off x="10871067" y="281315"/>
                    <a:ext cx="171018" cy="168075"/>
                  </a:xfrm>
                  <a:prstGeom prst="rect">
                    <a:avLst/>
                  </a:prstGeom>
                  <a:blipFill>
                    <a:blip r:embed="rId4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F9085F3-0505-7214-0A27-035F9B2F9A67}"/>
                  </a:ext>
                </a:extLst>
              </p:cNvPr>
              <p:cNvCxnSpPr>
                <a:cxnSpLocks/>
              </p:cNvCxnSpPr>
              <p:nvPr/>
            </p:nvCxnSpPr>
            <p:spPr>
              <a:xfrm>
                <a:off x="9764482" y="986800"/>
                <a:ext cx="635506" cy="29121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0990A1-01F6-1E50-4728-8DD4436510AF}"/>
                      </a:ext>
                    </a:extLst>
                  </p:cNvPr>
                  <p:cNvSpPr txBox="1"/>
                  <p:nvPr/>
                </p:nvSpPr>
                <p:spPr>
                  <a:xfrm>
                    <a:off x="10199326" y="1261191"/>
                    <a:ext cx="168581" cy="171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𝐼</m:t>
                              </m:r>
                            </m:e>
                          </m:acc>
                        </m:oMath>
                      </m:oMathPara>
                    </a14:m>
                    <a:endParaRPr lang="en-US" sz="1400" dirty="0"/>
                  </a:p>
                </p:txBody>
              </p:sp>
            </mc:Choice>
            <mc:Fallback xmlns="">
              <p:sp>
                <p:nvSpPr>
                  <p:cNvPr id="17" name="TextBox 16">
                    <a:extLst>
                      <a:ext uri="{FF2B5EF4-FFF2-40B4-BE49-F238E27FC236}">
                        <a16:creationId xmlns:a16="http://schemas.microsoft.com/office/drawing/2014/main" id="{3C5CB2FE-BCD4-7846-897A-4549B197DEBE}"/>
                      </a:ext>
                    </a:extLst>
                  </p:cNvPr>
                  <p:cNvSpPr txBox="1">
                    <a:spLocks noRot="1" noChangeAspect="1" noMove="1" noResize="1" noEditPoints="1" noAdjustHandles="1" noChangeArrowheads="1" noChangeShapeType="1" noTextEdit="1"/>
                  </p:cNvSpPr>
                  <p:nvPr/>
                </p:nvSpPr>
                <p:spPr>
                  <a:xfrm>
                    <a:off x="10199326" y="1261191"/>
                    <a:ext cx="168581" cy="171349"/>
                  </a:xfrm>
                  <a:prstGeom prst="rect">
                    <a:avLst/>
                  </a:prstGeom>
                  <a:blipFill>
                    <a:blip r:embed="rId4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2704CEE8-B515-386E-F437-7F27813955CE}"/>
                  </a:ext>
                </a:extLst>
              </p:cNvPr>
              <p:cNvCxnSpPr>
                <a:cxnSpLocks/>
              </p:cNvCxnSpPr>
              <p:nvPr/>
            </p:nvCxnSpPr>
            <p:spPr>
              <a:xfrm flipV="1">
                <a:off x="11063564" y="241720"/>
                <a:ext cx="345845" cy="74403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41BEDA-9E88-9772-93B2-BA4890C8E970}"/>
                      </a:ext>
                    </a:extLst>
                  </p:cNvPr>
                  <p:cNvSpPr txBox="1"/>
                  <p:nvPr/>
                </p:nvSpPr>
                <p:spPr>
                  <a:xfrm>
                    <a:off x="11248036" y="426479"/>
                    <a:ext cx="343940"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𝑗</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𝑆</m:t>
                              </m:r>
                            </m:sub>
                          </m:sSub>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𝐼</m:t>
                              </m:r>
                            </m:e>
                          </m:acc>
                        </m:oMath>
                      </m:oMathPara>
                    </a14:m>
                    <a:endParaRPr lang="en-US" sz="1400" dirty="0"/>
                  </a:p>
                </p:txBody>
              </p:sp>
            </mc:Choice>
            <mc:Fallback xmlns="">
              <p:sp>
                <p:nvSpPr>
                  <p:cNvPr id="19" name="TextBox 18">
                    <a:extLst>
                      <a:ext uri="{FF2B5EF4-FFF2-40B4-BE49-F238E27FC236}">
                        <a16:creationId xmlns:a16="http://schemas.microsoft.com/office/drawing/2014/main" id="{927DB737-71A4-0241-BBFD-1628DD14C53E}"/>
                      </a:ext>
                    </a:extLst>
                  </p:cNvPr>
                  <p:cNvSpPr txBox="1">
                    <a:spLocks noRot="1" noChangeAspect="1" noMove="1" noResize="1" noEditPoints="1" noAdjustHandles="1" noChangeArrowheads="1" noChangeShapeType="1" noTextEdit="1"/>
                  </p:cNvSpPr>
                  <p:nvPr/>
                </p:nvSpPr>
                <p:spPr>
                  <a:xfrm>
                    <a:off x="11248036" y="426479"/>
                    <a:ext cx="343940" cy="168075"/>
                  </a:xfrm>
                  <a:prstGeom prst="rect">
                    <a:avLst/>
                  </a:prstGeom>
                  <a:blipFill>
                    <a:blip r:embed="rId45"/>
                    <a:stretch>
                      <a:fillRect b="-3846"/>
                    </a:stretch>
                  </a:blipFill>
                </p:spPr>
                <p:txBody>
                  <a:bodyPr/>
                  <a:lstStyle/>
                  <a:p>
                    <a:r>
                      <a:rPr lang="en-US">
                        <a:noFill/>
                      </a:rPr>
                      <a:t> </a:t>
                    </a:r>
                  </a:p>
                </p:txBody>
              </p:sp>
            </mc:Fallback>
          </mc:AlternateContent>
          <p:sp>
            <p:nvSpPr>
              <p:cNvPr id="24" name="Half Frame 23">
                <a:extLst>
                  <a:ext uri="{FF2B5EF4-FFF2-40B4-BE49-F238E27FC236}">
                    <a16:creationId xmlns:a16="http://schemas.microsoft.com/office/drawing/2014/main" id="{6BA1AEFA-25CD-8647-3E64-0910B25B5A80}"/>
                  </a:ext>
                </a:extLst>
              </p:cNvPr>
              <p:cNvSpPr/>
              <p:nvPr/>
            </p:nvSpPr>
            <p:spPr>
              <a:xfrm rot="1585382">
                <a:off x="10768156" y="1390217"/>
                <a:ext cx="79203" cy="84838"/>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Arc 9">
              <a:extLst>
                <a:ext uri="{FF2B5EF4-FFF2-40B4-BE49-F238E27FC236}">
                  <a16:creationId xmlns:a16="http://schemas.microsoft.com/office/drawing/2014/main" id="{CDB3E837-6C8C-4900-7D37-CBDE73C329DA}"/>
                </a:ext>
              </a:extLst>
            </p:cNvPr>
            <p:cNvSpPr>
              <a:spLocks noChangeAspect="1"/>
            </p:cNvSpPr>
            <p:nvPr/>
          </p:nvSpPr>
          <p:spPr>
            <a:xfrm>
              <a:off x="9777544" y="1263833"/>
              <a:ext cx="548640" cy="548640"/>
            </a:xfrm>
            <a:prstGeom prst="arc">
              <a:avLst>
                <a:gd name="adj1" fmla="val 18841734"/>
                <a:gd name="adj2" fmla="val 21525307"/>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C6734561-155D-FF51-CF0E-C42FB7F16D81}"/>
                </a:ext>
              </a:extLst>
            </p:cNvPr>
            <p:cNvSpPr>
              <a:spLocks noChangeAspect="1"/>
            </p:cNvSpPr>
            <p:nvPr/>
          </p:nvSpPr>
          <p:spPr>
            <a:xfrm flipV="1">
              <a:off x="9777544" y="1263833"/>
              <a:ext cx="548640" cy="548640"/>
            </a:xfrm>
            <a:prstGeom prst="arc">
              <a:avLst>
                <a:gd name="adj1" fmla="val 18637424"/>
                <a:gd name="adj2" fmla="val 21525307"/>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05C4AA-1F87-A235-AC33-9ACE61148321}"/>
                    </a:ext>
                  </a:extLst>
                </p:cNvPr>
                <p:cNvSpPr txBox="1"/>
                <p:nvPr/>
              </p:nvSpPr>
              <p:spPr>
                <a:xfrm>
                  <a:off x="10333925" y="1344969"/>
                  <a:ext cx="170090"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𝛿</m:t>
                        </m:r>
                      </m:oMath>
                    </m:oMathPara>
                  </a14:m>
                  <a:endParaRPr lang="en-US" sz="2400" dirty="0"/>
                </a:p>
              </p:txBody>
            </p:sp>
          </mc:Choice>
          <mc:Fallback xmlns="">
            <p:sp>
              <p:nvSpPr>
                <p:cNvPr id="8" name="TextBox 7">
                  <a:extLst>
                    <a:ext uri="{FF2B5EF4-FFF2-40B4-BE49-F238E27FC236}">
                      <a16:creationId xmlns:a16="http://schemas.microsoft.com/office/drawing/2014/main" id="{E0B7FBE9-6A71-4143-BA55-6FFE0E08617B}"/>
                    </a:ext>
                  </a:extLst>
                </p:cNvPr>
                <p:cNvSpPr txBox="1">
                  <a:spLocks noRot="1" noChangeAspect="1" noMove="1" noResize="1" noEditPoints="1" noAdjustHandles="1" noChangeArrowheads="1" noChangeShapeType="1" noTextEdit="1"/>
                </p:cNvSpPr>
                <p:nvPr/>
              </p:nvSpPr>
              <p:spPr>
                <a:xfrm>
                  <a:off x="10333925" y="1344969"/>
                  <a:ext cx="170090" cy="168075"/>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CF0FCF-8408-70C7-E216-CBE5C6DD2D73}"/>
                    </a:ext>
                  </a:extLst>
                </p:cNvPr>
                <p:cNvSpPr txBox="1"/>
                <p:nvPr/>
              </p:nvSpPr>
              <p:spPr>
                <a:xfrm>
                  <a:off x="10290460" y="1607713"/>
                  <a:ext cx="219672"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9" name="TextBox 8">
                  <a:extLst>
                    <a:ext uri="{FF2B5EF4-FFF2-40B4-BE49-F238E27FC236}">
                      <a16:creationId xmlns:a16="http://schemas.microsoft.com/office/drawing/2014/main" id="{C44587A3-7379-FA4E-965A-36BB92D93E14}"/>
                    </a:ext>
                  </a:extLst>
                </p:cNvPr>
                <p:cNvSpPr txBox="1">
                  <a:spLocks noRot="1" noChangeAspect="1" noMove="1" noResize="1" noEditPoints="1" noAdjustHandles="1" noChangeArrowheads="1" noChangeShapeType="1" noTextEdit="1"/>
                </p:cNvSpPr>
                <p:nvPr/>
              </p:nvSpPr>
              <p:spPr>
                <a:xfrm>
                  <a:off x="10290460" y="1607713"/>
                  <a:ext cx="219672" cy="168075"/>
                </a:xfrm>
                <a:prstGeom prst="rect">
                  <a:avLst/>
                </a:prstGeom>
                <a:blipFill>
                  <a:blip r:embed="rId4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29389CC-50DD-6E6D-DC6F-AFB2D52C6224}"/>
                  </a:ext>
                </a:extLst>
              </p:cNvPr>
              <p:cNvSpPr/>
              <p:nvPr/>
            </p:nvSpPr>
            <p:spPr>
              <a:xfrm>
                <a:off x="8060931" y="1119487"/>
                <a:ext cx="3614387" cy="720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𝑚</m:t>
                          </m:r>
                        </m:sub>
                      </m:sSub>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𝐸𝑉</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den>
                      </m:f>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sin</m:t>
                          </m:r>
                        </m:fName>
                        <m:e>
                          <m:r>
                            <a:rPr lang="en-US" sz="2000" i="1">
                              <a:latin typeface="Cambria Math" panose="02040503050406030204" pitchFamily="18" charset="0"/>
                            </a:rPr>
                            <m:t>𝛿</m:t>
                          </m:r>
                        </m:e>
                      </m:func>
                      <m:r>
                        <a:rPr lang="en-US" sz="2000" b="0" i="1" smtClean="0">
                          <a:latin typeface="Cambria Math" panose="02040503050406030204" pitchFamily="18" charset="0"/>
                        </a:rPr>
                        <m:t>=</m:t>
                      </m:r>
                      <m:r>
                        <a:rPr lang="en-US" sz="2000" b="0" i="1" smtClean="0">
                          <a:latin typeface="Cambria Math" panose="02040503050406030204" pitchFamily="18" charset="0"/>
                        </a:rPr>
                        <m:t>𝑐𝑜𝑛𝑠𝑡𝑎𝑛𝑡</m:t>
                      </m:r>
                    </m:oMath>
                  </m:oMathPara>
                </a14:m>
                <a:endParaRPr lang="en-US" sz="2000" dirty="0"/>
              </a:p>
            </p:txBody>
          </p:sp>
        </mc:Choice>
        <mc:Fallback xmlns="">
          <p:sp>
            <p:nvSpPr>
              <p:cNvPr id="25" name="Rectangle 24">
                <a:extLst>
                  <a:ext uri="{FF2B5EF4-FFF2-40B4-BE49-F238E27FC236}">
                    <a16:creationId xmlns:a16="http://schemas.microsoft.com/office/drawing/2014/main" id="{929389CC-50DD-6E6D-DC6F-AFB2D52C6224}"/>
                  </a:ext>
                </a:extLst>
              </p:cNvPr>
              <p:cNvSpPr>
                <a:spLocks noRot="1" noChangeAspect="1" noMove="1" noResize="1" noEditPoints="1" noAdjustHandles="1" noChangeArrowheads="1" noChangeShapeType="1" noTextEdit="1"/>
              </p:cNvSpPr>
              <p:nvPr/>
            </p:nvSpPr>
            <p:spPr>
              <a:xfrm>
                <a:off x="8060931" y="1119487"/>
                <a:ext cx="3614387" cy="720903"/>
              </a:xfrm>
              <a:prstGeom prst="rect">
                <a:avLst/>
              </a:prstGeom>
              <a:blipFill>
                <a:blip r:embed="rId48"/>
                <a:stretch>
                  <a:fillRect b="-1754"/>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D0EEF81-210E-E088-29DA-839CA1A57FE4}"/>
              </a:ext>
            </a:extLst>
          </p:cNvPr>
          <p:cNvGrpSpPr/>
          <p:nvPr/>
        </p:nvGrpSpPr>
        <p:grpSpPr>
          <a:xfrm>
            <a:off x="4426710" y="206251"/>
            <a:ext cx="3564387" cy="2010930"/>
            <a:chOff x="2222791" y="1580653"/>
            <a:chExt cx="3564387" cy="201093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C6EC97-8081-E843-A5F4-AE83EDB27BD2}"/>
                    </a:ext>
                  </a:extLst>
                </p:cNvPr>
                <p:cNvSpPr txBox="1"/>
                <p:nvPr/>
              </p:nvSpPr>
              <p:spPr>
                <a:xfrm>
                  <a:off x="3666362" y="1588863"/>
                  <a:ext cx="291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𝑆</m:t>
                            </m:r>
                          </m:sub>
                        </m:sSub>
                      </m:oMath>
                    </m:oMathPara>
                  </a14:m>
                  <a:endParaRPr lang="en-US" sz="1400" dirty="0"/>
                </a:p>
              </p:txBody>
            </p:sp>
          </mc:Choice>
          <mc:Fallback xmlns="">
            <p:sp>
              <p:nvSpPr>
                <p:cNvPr id="55" name="TextBox 54">
                  <a:extLst>
                    <a:ext uri="{FF2B5EF4-FFF2-40B4-BE49-F238E27FC236}">
                      <a16:creationId xmlns:a16="http://schemas.microsoft.com/office/drawing/2014/main" id="{94F35ABB-DC05-224F-8ED3-075DD1E2BDA4}"/>
                    </a:ext>
                  </a:extLst>
                </p:cNvPr>
                <p:cNvSpPr txBox="1">
                  <a:spLocks noRot="1" noChangeAspect="1" noMove="1" noResize="1" noEditPoints="1" noAdjustHandles="1" noChangeArrowheads="1" noChangeShapeType="1" noTextEdit="1"/>
                </p:cNvSpPr>
                <p:nvPr/>
              </p:nvSpPr>
              <p:spPr>
                <a:xfrm>
                  <a:off x="3666362" y="1588863"/>
                  <a:ext cx="291105" cy="276999"/>
                </a:xfrm>
                <a:prstGeom prst="rect">
                  <a:avLst/>
                </a:prstGeom>
                <a:blipFill>
                  <a:blip r:embed="rId49"/>
                  <a:stretch>
                    <a:fillRect l="-21739" r="-8696" b="-13043"/>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257028C7-FC18-8E98-90A3-8CB980D45F12}"/>
                </a:ext>
              </a:extLst>
            </p:cNvPr>
            <p:cNvGrpSpPr/>
            <p:nvPr/>
          </p:nvGrpSpPr>
          <p:grpSpPr>
            <a:xfrm>
              <a:off x="2720199" y="2191350"/>
              <a:ext cx="555625" cy="1325805"/>
              <a:chOff x="2713849" y="2191350"/>
              <a:chExt cx="555625" cy="1325805"/>
            </a:xfrm>
          </p:grpSpPr>
          <p:grpSp>
            <p:nvGrpSpPr>
              <p:cNvPr id="71" name="Group 4">
                <a:extLst>
                  <a:ext uri="{FF2B5EF4-FFF2-40B4-BE49-F238E27FC236}">
                    <a16:creationId xmlns:a16="http://schemas.microsoft.com/office/drawing/2014/main" id="{5E697F88-B0C5-9C9C-D613-6C3BB305BA77}"/>
                  </a:ext>
                </a:extLst>
              </p:cNvPr>
              <p:cNvGrpSpPr>
                <a:grpSpLocks/>
              </p:cNvGrpSpPr>
              <p:nvPr/>
            </p:nvGrpSpPr>
            <p:grpSpPr bwMode="auto">
              <a:xfrm>
                <a:off x="2713849" y="2576440"/>
                <a:ext cx="555625" cy="555625"/>
                <a:chOff x="1774" y="1738"/>
                <a:chExt cx="828" cy="828"/>
              </a:xfrm>
              <a:solidFill>
                <a:schemeClr val="bg1"/>
              </a:solidFill>
            </p:grpSpPr>
            <p:sp>
              <p:nvSpPr>
                <p:cNvPr id="74" name="Oval 5">
                  <a:extLst>
                    <a:ext uri="{FF2B5EF4-FFF2-40B4-BE49-F238E27FC236}">
                      <a16:creationId xmlns:a16="http://schemas.microsoft.com/office/drawing/2014/main" id="{7D35794F-ED6E-2746-1F57-CBF01F396713}"/>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75" name="Group 6">
                  <a:extLst>
                    <a:ext uri="{FF2B5EF4-FFF2-40B4-BE49-F238E27FC236}">
                      <a16:creationId xmlns:a16="http://schemas.microsoft.com/office/drawing/2014/main" id="{8E10DFED-70D1-7DD8-2397-C9061B3F39FC}"/>
                    </a:ext>
                  </a:extLst>
                </p:cNvPr>
                <p:cNvGrpSpPr>
                  <a:grpSpLocks/>
                </p:cNvGrpSpPr>
                <p:nvPr/>
              </p:nvGrpSpPr>
              <p:grpSpPr bwMode="auto">
                <a:xfrm flipH="1">
                  <a:off x="1847" y="1955"/>
                  <a:ext cx="685" cy="377"/>
                  <a:chOff x="3846" y="3460"/>
                  <a:chExt cx="600" cy="235"/>
                </a:xfrm>
                <a:grpFill/>
              </p:grpSpPr>
              <p:grpSp>
                <p:nvGrpSpPr>
                  <p:cNvPr id="76" name="Group 7">
                    <a:extLst>
                      <a:ext uri="{FF2B5EF4-FFF2-40B4-BE49-F238E27FC236}">
                        <a16:creationId xmlns:a16="http://schemas.microsoft.com/office/drawing/2014/main" id="{D3942314-7A02-EFCE-8915-2249E1960E39}"/>
                      </a:ext>
                    </a:extLst>
                  </p:cNvPr>
                  <p:cNvGrpSpPr>
                    <a:grpSpLocks/>
                  </p:cNvGrpSpPr>
                  <p:nvPr/>
                </p:nvGrpSpPr>
                <p:grpSpPr bwMode="auto">
                  <a:xfrm>
                    <a:off x="3846" y="3572"/>
                    <a:ext cx="302" cy="123"/>
                    <a:chOff x="3846" y="3572"/>
                    <a:chExt cx="302" cy="123"/>
                  </a:xfrm>
                  <a:grpFill/>
                </p:grpSpPr>
                <p:sp>
                  <p:nvSpPr>
                    <p:cNvPr id="80" name="Arc 8">
                      <a:extLst>
                        <a:ext uri="{FF2B5EF4-FFF2-40B4-BE49-F238E27FC236}">
                          <a16:creationId xmlns:a16="http://schemas.microsoft.com/office/drawing/2014/main" id="{1CD8057A-7056-867D-174B-D7F8863E2053}"/>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 name="Arc 9">
                      <a:extLst>
                        <a:ext uri="{FF2B5EF4-FFF2-40B4-BE49-F238E27FC236}">
                          <a16:creationId xmlns:a16="http://schemas.microsoft.com/office/drawing/2014/main" id="{28C8F433-EFFB-FF8E-B5BC-7E375D302999}"/>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7" name="Group 10">
                    <a:extLst>
                      <a:ext uri="{FF2B5EF4-FFF2-40B4-BE49-F238E27FC236}">
                        <a16:creationId xmlns:a16="http://schemas.microsoft.com/office/drawing/2014/main" id="{D83EED68-EFC3-5B79-22DB-6D139BEAE7DB}"/>
                      </a:ext>
                    </a:extLst>
                  </p:cNvPr>
                  <p:cNvGrpSpPr>
                    <a:grpSpLocks/>
                  </p:cNvGrpSpPr>
                  <p:nvPr/>
                </p:nvGrpSpPr>
                <p:grpSpPr bwMode="auto">
                  <a:xfrm flipV="1">
                    <a:off x="4144" y="3460"/>
                    <a:ext cx="302" cy="123"/>
                    <a:chOff x="3846" y="3572"/>
                    <a:chExt cx="302" cy="123"/>
                  </a:xfrm>
                  <a:grpFill/>
                </p:grpSpPr>
                <p:sp>
                  <p:nvSpPr>
                    <p:cNvPr id="78" name="Arc 11">
                      <a:extLst>
                        <a:ext uri="{FF2B5EF4-FFF2-40B4-BE49-F238E27FC236}">
                          <a16:creationId xmlns:a16="http://schemas.microsoft.com/office/drawing/2014/main" id="{7EAA68A7-7995-F5A2-1B03-254EF0C3B169}"/>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Arc 12">
                      <a:extLst>
                        <a:ext uri="{FF2B5EF4-FFF2-40B4-BE49-F238E27FC236}">
                          <a16:creationId xmlns:a16="http://schemas.microsoft.com/office/drawing/2014/main" id="{BAC41136-FDE7-4983-B23F-E76BB7AE3263}"/>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72" name="Straight Connector 71">
                <a:extLst>
                  <a:ext uri="{FF2B5EF4-FFF2-40B4-BE49-F238E27FC236}">
                    <a16:creationId xmlns:a16="http://schemas.microsoft.com/office/drawing/2014/main" id="{F1198C08-D9FA-30EB-3907-74AA2497D64F}"/>
                  </a:ext>
                </a:extLst>
              </p:cNvPr>
              <p:cNvCxnSpPr>
                <a:endCxn id="74"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4852C97-9582-F154-2555-DCD1C17A9EFA}"/>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07949BCF-D0EF-6FBF-0F57-80947F36CDB5}"/>
                </a:ext>
              </a:extLst>
            </p:cNvPr>
            <p:cNvCxnSpPr>
              <a:cxnSpLocks/>
            </p:cNvCxnSpPr>
            <p:nvPr/>
          </p:nvCxnSpPr>
          <p:spPr>
            <a:xfrm>
              <a:off x="2984786" y="3517155"/>
              <a:ext cx="25397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1237179-A38D-587D-8784-22B052B2C5C8}"/>
                </a:ext>
              </a:extLst>
            </p:cNvPr>
            <p:cNvGrpSpPr/>
            <p:nvPr/>
          </p:nvGrpSpPr>
          <p:grpSpPr>
            <a:xfrm>
              <a:off x="2988962" y="1903076"/>
              <a:ext cx="1890912" cy="294615"/>
              <a:chOff x="4755808" y="1903076"/>
              <a:chExt cx="1890912" cy="294615"/>
            </a:xfrm>
          </p:grpSpPr>
          <p:grpSp>
            <p:nvGrpSpPr>
              <p:cNvPr id="52" name="Group 229">
                <a:extLst>
                  <a:ext uri="{FF2B5EF4-FFF2-40B4-BE49-F238E27FC236}">
                    <a16:creationId xmlns:a16="http://schemas.microsoft.com/office/drawing/2014/main" id="{C1E2B70D-4CC2-F6D0-5B1C-B1EFC54CA73E}"/>
                  </a:ext>
                </a:extLst>
              </p:cNvPr>
              <p:cNvGrpSpPr>
                <a:grpSpLocks/>
              </p:cNvGrpSpPr>
              <p:nvPr/>
            </p:nvGrpSpPr>
            <p:grpSpPr bwMode="auto">
              <a:xfrm rot="16200000">
                <a:off x="5453286" y="1546538"/>
                <a:ext cx="294615" cy="1007692"/>
                <a:chOff x="2788" y="1935"/>
                <a:chExt cx="216" cy="843"/>
              </a:xfrm>
            </p:grpSpPr>
            <p:sp>
              <p:nvSpPr>
                <p:cNvPr id="55" name="Freeform 67">
                  <a:extLst>
                    <a:ext uri="{FF2B5EF4-FFF2-40B4-BE49-F238E27FC236}">
                      <a16:creationId xmlns:a16="http://schemas.microsoft.com/office/drawing/2014/main" id="{609F878D-AB52-5AFA-1E7C-EB905A7C31DA}"/>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Freeform 68">
                  <a:extLst>
                    <a:ext uri="{FF2B5EF4-FFF2-40B4-BE49-F238E27FC236}">
                      <a16:creationId xmlns:a16="http://schemas.microsoft.com/office/drawing/2014/main" id="{8FCCC80A-60BB-445D-B765-F2F06A857F27}"/>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Freeform 69">
                  <a:extLst>
                    <a:ext uri="{FF2B5EF4-FFF2-40B4-BE49-F238E27FC236}">
                      <a16:creationId xmlns:a16="http://schemas.microsoft.com/office/drawing/2014/main" id="{625C6720-F2C3-2DE7-E786-7D55D7D0548B}"/>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Freeform 70">
                  <a:extLst>
                    <a:ext uri="{FF2B5EF4-FFF2-40B4-BE49-F238E27FC236}">
                      <a16:creationId xmlns:a16="http://schemas.microsoft.com/office/drawing/2014/main" id="{4A555658-F31C-CFA2-009D-9FB93F8D2F58}"/>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 name="Freeform 71">
                  <a:extLst>
                    <a:ext uri="{FF2B5EF4-FFF2-40B4-BE49-F238E27FC236}">
                      <a16:creationId xmlns:a16="http://schemas.microsoft.com/office/drawing/2014/main" id="{AA47DB1C-1301-9421-6543-A722AEF914FA}"/>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72">
                  <a:extLst>
                    <a:ext uri="{FF2B5EF4-FFF2-40B4-BE49-F238E27FC236}">
                      <a16:creationId xmlns:a16="http://schemas.microsoft.com/office/drawing/2014/main" id="{214C9AF6-EE89-D872-43C9-B9E5AA906FBC}"/>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Freeform 73">
                  <a:extLst>
                    <a:ext uri="{FF2B5EF4-FFF2-40B4-BE49-F238E27FC236}">
                      <a16:creationId xmlns:a16="http://schemas.microsoft.com/office/drawing/2014/main" id="{3093FE91-17D0-D5A3-63A3-AAAC6EB18C0E}"/>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Freeform 74">
                  <a:extLst>
                    <a:ext uri="{FF2B5EF4-FFF2-40B4-BE49-F238E27FC236}">
                      <a16:creationId xmlns:a16="http://schemas.microsoft.com/office/drawing/2014/main" id="{0898BAE5-11B0-B799-5528-E5C1362CFC87}"/>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Freeform 105">
                  <a:extLst>
                    <a:ext uri="{FF2B5EF4-FFF2-40B4-BE49-F238E27FC236}">
                      <a16:creationId xmlns:a16="http://schemas.microsoft.com/office/drawing/2014/main" id="{BA434406-79A7-82A9-1A53-008942D0B6B8}"/>
                    </a:ext>
                  </a:extLst>
                </p:cNvPr>
                <p:cNvSpPr>
                  <a:spLocks/>
                </p:cNvSpPr>
                <p:nvPr/>
              </p:nvSpPr>
              <p:spPr bwMode="auto">
                <a:xfrm>
                  <a:off x="2788" y="1935"/>
                  <a:ext cx="216" cy="105"/>
                </a:xfrm>
                <a:custGeom>
                  <a:avLst/>
                  <a:gdLst>
                    <a:gd name="T0" fmla="*/ 0 w 92"/>
                    <a:gd name="T1" fmla="*/ 0 h 42"/>
                    <a:gd name="T2" fmla="*/ 249403 w 92"/>
                    <a:gd name="T3" fmla="*/ 0 h 42"/>
                    <a:gd name="T4" fmla="*/ 503299 w 92"/>
                    <a:gd name="T5" fmla="*/ 0 h 42"/>
                    <a:gd name="T6" fmla="*/ 789222 w 92"/>
                    <a:gd name="T7" fmla="*/ 122063 h 42"/>
                    <a:gd name="T8" fmla="*/ 1018517 w 92"/>
                    <a:gd name="T9" fmla="*/ 163095 h 42"/>
                    <a:gd name="T10" fmla="*/ 1231604 w 92"/>
                    <a:gd name="T11" fmla="*/ 305158 h 42"/>
                    <a:gd name="T12" fmla="*/ 1434921 w 92"/>
                    <a:gd name="T13" fmla="*/ 407738 h 42"/>
                    <a:gd name="T14" fmla="*/ 1624179 w 92"/>
                    <a:gd name="T15" fmla="*/ 541283 h 42"/>
                    <a:gd name="T16" fmla="*/ 1852956 w 92"/>
                    <a:gd name="T17" fmla="*/ 717270 h 42"/>
                    <a:gd name="T18" fmla="*/ 2020117 w 92"/>
                    <a:gd name="T19" fmla="*/ 884958 h 42"/>
                    <a:gd name="T20" fmla="*/ 2163160 w 92"/>
                    <a:gd name="T21" fmla="*/ 1068158 h 42"/>
                    <a:gd name="T22" fmla="*/ 2269388 w 92"/>
                    <a:gd name="T23" fmla="*/ 1258595 h 42"/>
                    <a:gd name="T24" fmla="*/ 2391301 w 92"/>
                    <a:gd name="T25" fmla="*/ 1480158 h 42"/>
                    <a:gd name="T26" fmla="*/ 2473545 w 92"/>
                    <a:gd name="T27" fmla="*/ 1793158 h 42"/>
                    <a:gd name="T28" fmla="*/ 2518790 w 92"/>
                    <a:gd name="T29" fmla="*/ 2021988 h 42"/>
                    <a:gd name="T30" fmla="*/ 2579707 w 92"/>
                    <a:gd name="T31" fmla="*/ 2258283 h 42"/>
                    <a:gd name="T32" fmla="*/ 2579707 w 92"/>
                    <a:gd name="T33" fmla="*/ 249930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2"/>
                      </a:lnTo>
                      <a:lnTo>
                        <a:pt x="72" y="15"/>
                      </a:lnTo>
                      <a:lnTo>
                        <a:pt x="77" y="18"/>
                      </a:lnTo>
                      <a:lnTo>
                        <a:pt x="81" y="21"/>
                      </a:lnTo>
                      <a:lnTo>
                        <a:pt x="85" y="25"/>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Freeform 106">
                  <a:extLst>
                    <a:ext uri="{FF2B5EF4-FFF2-40B4-BE49-F238E27FC236}">
                      <a16:creationId xmlns:a16="http://schemas.microsoft.com/office/drawing/2014/main" id="{ACA0C8D0-41F7-30C5-1F45-A8A5643D9E32}"/>
                    </a:ext>
                  </a:extLst>
                </p:cNvPr>
                <p:cNvSpPr>
                  <a:spLocks/>
                </p:cNvSpPr>
                <p:nvPr/>
              </p:nvSpPr>
              <p:spPr bwMode="auto">
                <a:xfrm>
                  <a:off x="2788" y="204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290741 h 43"/>
                    <a:gd name="T22" fmla="*/ 2269388 w 92"/>
                    <a:gd name="T23" fmla="*/ 1130746 h 43"/>
                    <a:gd name="T24" fmla="*/ 2391301 w 92"/>
                    <a:gd name="T25" fmla="*/ 911598 h 43"/>
                    <a:gd name="T26" fmla="*/ 2473545 w 92"/>
                    <a:gd name="T27" fmla="*/ 683496 h 43"/>
                    <a:gd name="T28" fmla="*/ 2518790 w 92"/>
                    <a:gd name="T29" fmla="*/ 454412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3"/>
                      </a:lnTo>
                      <a:lnTo>
                        <a:pt x="81" y="20"/>
                      </a:lnTo>
                      <a:lnTo>
                        <a:pt x="85" y="16"/>
                      </a:lnTo>
                      <a:lnTo>
                        <a:pt x="88" y="12"/>
                      </a:lnTo>
                      <a:lnTo>
                        <a:pt x="90" y="8"/>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 name="Freeform 107">
                  <a:extLst>
                    <a:ext uri="{FF2B5EF4-FFF2-40B4-BE49-F238E27FC236}">
                      <a16:creationId xmlns:a16="http://schemas.microsoft.com/office/drawing/2014/main" id="{DD0B4B97-849B-1FF7-8E0A-840C395A5A80}"/>
                    </a:ext>
                  </a:extLst>
                </p:cNvPr>
                <p:cNvSpPr>
                  <a:spLocks/>
                </p:cNvSpPr>
                <p:nvPr/>
              </p:nvSpPr>
              <p:spPr bwMode="auto">
                <a:xfrm>
                  <a:off x="2788" y="2144"/>
                  <a:ext cx="216" cy="107"/>
                </a:xfrm>
                <a:custGeom>
                  <a:avLst/>
                  <a:gdLst>
                    <a:gd name="T0" fmla="*/ 0 w 92"/>
                    <a:gd name="T1" fmla="*/ 0 h 43"/>
                    <a:gd name="T2" fmla="*/ 249403 w 92"/>
                    <a:gd name="T3" fmla="*/ 0 h 43"/>
                    <a:gd name="T4" fmla="*/ 503299 w 92"/>
                    <a:gd name="T5" fmla="*/ 44360 h 43"/>
                    <a:gd name="T6" fmla="*/ 789222 w 92"/>
                    <a:gd name="T7" fmla="*/ 110384 h 43"/>
                    <a:gd name="T8" fmla="*/ 1018517 w 92"/>
                    <a:gd name="T9" fmla="*/ 154095 h 43"/>
                    <a:gd name="T10" fmla="*/ 1231604 w 92"/>
                    <a:gd name="T11" fmla="*/ 274676 h 43"/>
                    <a:gd name="T12" fmla="*/ 1434921 w 92"/>
                    <a:gd name="T13" fmla="*/ 383446 h 43"/>
                    <a:gd name="T14" fmla="*/ 1624179 w 92"/>
                    <a:gd name="T15" fmla="*/ 562882 h 43"/>
                    <a:gd name="T16" fmla="*/ 1852956 w 92"/>
                    <a:gd name="T17" fmla="*/ 683496 h 43"/>
                    <a:gd name="T18" fmla="*/ 2020117 w 92"/>
                    <a:gd name="T19" fmla="*/ 837745 h 43"/>
                    <a:gd name="T20" fmla="*/ 2163160 w 92"/>
                    <a:gd name="T21" fmla="*/ 1020180 h 43"/>
                    <a:gd name="T22" fmla="*/ 2269388 w 92"/>
                    <a:gd name="T23" fmla="*/ 1290741 h 43"/>
                    <a:gd name="T24" fmla="*/ 2391301 w 92"/>
                    <a:gd name="T25" fmla="*/ 1521244 h 43"/>
                    <a:gd name="T26" fmla="*/ 2473545 w 92"/>
                    <a:gd name="T27" fmla="*/ 1700792 h 43"/>
                    <a:gd name="T28" fmla="*/ 2518790 w 92"/>
                    <a:gd name="T29" fmla="*/ 1931810 h 43"/>
                    <a:gd name="T30" fmla="*/ 2579707 w 92"/>
                    <a:gd name="T31" fmla="*/ 2194622 h 43"/>
                    <a:gd name="T32" fmla="*/ 2579707 w 92"/>
                    <a:gd name="T33" fmla="*/ 242084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0"/>
                      </a:moveTo>
                      <a:lnTo>
                        <a:pt x="9" y="0"/>
                      </a:lnTo>
                      <a:lnTo>
                        <a:pt x="18" y="1"/>
                      </a:lnTo>
                      <a:lnTo>
                        <a:pt x="28" y="2"/>
                      </a:lnTo>
                      <a:lnTo>
                        <a:pt x="36" y="3"/>
                      </a:lnTo>
                      <a:lnTo>
                        <a:pt x="44" y="5"/>
                      </a:lnTo>
                      <a:lnTo>
                        <a:pt x="51" y="7"/>
                      </a:lnTo>
                      <a:lnTo>
                        <a:pt x="58" y="10"/>
                      </a:lnTo>
                      <a:lnTo>
                        <a:pt x="66" y="12"/>
                      </a:lnTo>
                      <a:lnTo>
                        <a:pt x="72" y="15"/>
                      </a:lnTo>
                      <a:lnTo>
                        <a:pt x="77" y="18"/>
                      </a:lnTo>
                      <a:lnTo>
                        <a:pt x="81" y="23"/>
                      </a:lnTo>
                      <a:lnTo>
                        <a:pt x="85" y="27"/>
                      </a:lnTo>
                      <a:lnTo>
                        <a:pt x="88" y="30"/>
                      </a:lnTo>
                      <a:lnTo>
                        <a:pt x="90" y="34"/>
                      </a:lnTo>
                      <a:lnTo>
                        <a:pt x="92" y="39"/>
                      </a:lnTo>
                      <a:lnTo>
                        <a:pt x="92" y="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Freeform 108">
                  <a:extLst>
                    <a:ext uri="{FF2B5EF4-FFF2-40B4-BE49-F238E27FC236}">
                      <a16:creationId xmlns:a16="http://schemas.microsoft.com/office/drawing/2014/main" id="{61310069-8680-0DCB-570D-D5D3B13F81B5}"/>
                    </a:ext>
                  </a:extLst>
                </p:cNvPr>
                <p:cNvSpPr>
                  <a:spLocks/>
                </p:cNvSpPr>
                <p:nvPr/>
              </p:nvSpPr>
              <p:spPr bwMode="auto">
                <a:xfrm>
                  <a:off x="2788" y="2249"/>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931810 h 43"/>
                    <a:gd name="T16" fmla="*/ 1852956 w 92"/>
                    <a:gd name="T17" fmla="*/ 1748037 h 43"/>
                    <a:gd name="T18" fmla="*/ 2020117 w 92"/>
                    <a:gd name="T19" fmla="*/ 1583281 h 43"/>
                    <a:gd name="T20" fmla="*/ 2163160 w 92"/>
                    <a:gd name="T21" fmla="*/ 1400660 h 43"/>
                    <a:gd name="T22" fmla="*/ 2269388 w 92"/>
                    <a:gd name="T23" fmla="*/ 1174459 h 43"/>
                    <a:gd name="T24" fmla="*/ 2391301 w 92"/>
                    <a:gd name="T25" fmla="*/ 1020180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4"/>
                      </a:lnTo>
                      <a:lnTo>
                        <a:pt x="66" y="31"/>
                      </a:lnTo>
                      <a:lnTo>
                        <a:pt x="72" y="28"/>
                      </a:lnTo>
                      <a:lnTo>
                        <a:pt x="77" y="25"/>
                      </a:lnTo>
                      <a:lnTo>
                        <a:pt x="81" y="21"/>
                      </a:lnTo>
                      <a:lnTo>
                        <a:pt x="85" y="18"/>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09">
                  <a:extLst>
                    <a:ext uri="{FF2B5EF4-FFF2-40B4-BE49-F238E27FC236}">
                      <a16:creationId xmlns:a16="http://schemas.microsoft.com/office/drawing/2014/main" id="{007A2C73-640A-F9DD-774C-971B33D720B5}"/>
                    </a:ext>
                  </a:extLst>
                </p:cNvPr>
                <p:cNvSpPr>
                  <a:spLocks/>
                </p:cNvSpPr>
                <p:nvPr/>
              </p:nvSpPr>
              <p:spPr bwMode="auto">
                <a:xfrm>
                  <a:off x="2788" y="2356"/>
                  <a:ext cx="216" cy="104"/>
                </a:xfrm>
                <a:custGeom>
                  <a:avLst/>
                  <a:gdLst>
                    <a:gd name="T0" fmla="*/ 0 w 92"/>
                    <a:gd name="T1" fmla="*/ 0 h 42"/>
                    <a:gd name="T2" fmla="*/ 249403 w 92"/>
                    <a:gd name="T3" fmla="*/ 0 h 42"/>
                    <a:gd name="T4" fmla="*/ 503299 w 92"/>
                    <a:gd name="T5" fmla="*/ 0 h 42"/>
                    <a:gd name="T6" fmla="*/ 789222 w 92"/>
                    <a:gd name="T7" fmla="*/ 104443 h 42"/>
                    <a:gd name="T8" fmla="*/ 1018517 w 92"/>
                    <a:gd name="T9" fmla="*/ 147262 h 42"/>
                    <a:gd name="T10" fmla="*/ 1231604 w 92"/>
                    <a:gd name="T11" fmla="*/ 258621 h 42"/>
                    <a:gd name="T12" fmla="*/ 1434921 w 92"/>
                    <a:gd name="T13" fmla="*/ 364649 h 42"/>
                    <a:gd name="T14" fmla="*/ 1624179 w 92"/>
                    <a:gd name="T15" fmla="*/ 469117 h 42"/>
                    <a:gd name="T16" fmla="*/ 1852956 w 92"/>
                    <a:gd name="T17" fmla="*/ 685546 h 42"/>
                    <a:gd name="T18" fmla="*/ 2020117 w 92"/>
                    <a:gd name="T19" fmla="*/ 857965 h 42"/>
                    <a:gd name="T20" fmla="*/ 2163160 w 92"/>
                    <a:gd name="T21" fmla="*/ 1005299 h 42"/>
                    <a:gd name="T22" fmla="*/ 2269388 w 92"/>
                    <a:gd name="T23" fmla="*/ 1161623 h 42"/>
                    <a:gd name="T24" fmla="*/ 2391301 w 92"/>
                    <a:gd name="T25" fmla="*/ 1368108 h 42"/>
                    <a:gd name="T26" fmla="*/ 2473545 w 92"/>
                    <a:gd name="T27" fmla="*/ 1585740 h 42"/>
                    <a:gd name="T28" fmla="*/ 2518790 w 92"/>
                    <a:gd name="T29" fmla="*/ 1801911 h 42"/>
                    <a:gd name="T30" fmla="*/ 2579707 w 92"/>
                    <a:gd name="T31" fmla="*/ 2019556 h 42"/>
                    <a:gd name="T32" fmla="*/ 2579707 w 92"/>
                    <a:gd name="T33" fmla="*/ 2235851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2"/>
                    <a:gd name="T53" fmla="*/ 92 w 9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2">
                      <a:moveTo>
                        <a:pt x="0" y="0"/>
                      </a:moveTo>
                      <a:lnTo>
                        <a:pt x="9" y="0"/>
                      </a:lnTo>
                      <a:lnTo>
                        <a:pt x="18" y="0"/>
                      </a:lnTo>
                      <a:lnTo>
                        <a:pt x="28" y="2"/>
                      </a:lnTo>
                      <a:lnTo>
                        <a:pt x="36" y="3"/>
                      </a:lnTo>
                      <a:lnTo>
                        <a:pt x="44" y="5"/>
                      </a:lnTo>
                      <a:lnTo>
                        <a:pt x="51" y="7"/>
                      </a:lnTo>
                      <a:lnTo>
                        <a:pt x="58" y="9"/>
                      </a:lnTo>
                      <a:lnTo>
                        <a:pt x="66" y="13"/>
                      </a:lnTo>
                      <a:lnTo>
                        <a:pt x="72" y="16"/>
                      </a:lnTo>
                      <a:lnTo>
                        <a:pt x="77" y="19"/>
                      </a:lnTo>
                      <a:lnTo>
                        <a:pt x="81" y="22"/>
                      </a:lnTo>
                      <a:lnTo>
                        <a:pt x="85" y="26"/>
                      </a:lnTo>
                      <a:lnTo>
                        <a:pt x="88" y="30"/>
                      </a:lnTo>
                      <a:lnTo>
                        <a:pt x="90" y="34"/>
                      </a:lnTo>
                      <a:lnTo>
                        <a:pt x="92" y="38"/>
                      </a:lnTo>
                      <a:lnTo>
                        <a:pt x="92" y="4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Freeform 110">
                  <a:extLst>
                    <a:ext uri="{FF2B5EF4-FFF2-40B4-BE49-F238E27FC236}">
                      <a16:creationId xmlns:a16="http://schemas.microsoft.com/office/drawing/2014/main" id="{B832E53A-5EC4-F9D1-B043-759545267D5E}"/>
                    </a:ext>
                  </a:extLst>
                </p:cNvPr>
                <p:cNvSpPr>
                  <a:spLocks/>
                </p:cNvSpPr>
                <p:nvPr/>
              </p:nvSpPr>
              <p:spPr bwMode="auto">
                <a:xfrm>
                  <a:off x="2788" y="2460"/>
                  <a:ext cx="216" cy="107"/>
                </a:xfrm>
                <a:custGeom>
                  <a:avLst/>
                  <a:gdLst>
                    <a:gd name="T0" fmla="*/ 0 w 92"/>
                    <a:gd name="T1" fmla="*/ 2420840 h 43"/>
                    <a:gd name="T2" fmla="*/ 249403 w 92"/>
                    <a:gd name="T3" fmla="*/ 2374295 h 43"/>
                    <a:gd name="T4" fmla="*/ 503299 w 92"/>
                    <a:gd name="T5" fmla="*/ 2374295 h 43"/>
                    <a:gd name="T6" fmla="*/ 789222 w 92"/>
                    <a:gd name="T7" fmla="*/ 2312061 h 43"/>
                    <a:gd name="T8" fmla="*/ 1018517 w 92"/>
                    <a:gd name="T9" fmla="*/ 2194622 h 43"/>
                    <a:gd name="T10" fmla="*/ 1231604 w 92"/>
                    <a:gd name="T11" fmla="*/ 2084621 h 43"/>
                    <a:gd name="T12" fmla="*/ 1434921 w 92"/>
                    <a:gd name="T13" fmla="*/ 1963550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74459 h 43"/>
                    <a:gd name="T24" fmla="*/ 2391301 w 92"/>
                    <a:gd name="T25" fmla="*/ 954156 h 43"/>
                    <a:gd name="T26" fmla="*/ 2473545 w 92"/>
                    <a:gd name="T27" fmla="*/ 727856 h 43"/>
                    <a:gd name="T28" fmla="*/ 2518790 w 92"/>
                    <a:gd name="T29" fmla="*/ 501651 h 43"/>
                    <a:gd name="T30" fmla="*/ 2579707 w 92"/>
                    <a:gd name="T31" fmla="*/ 226205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2"/>
                      </a:lnTo>
                      <a:lnTo>
                        <a:pt x="18" y="42"/>
                      </a:lnTo>
                      <a:lnTo>
                        <a:pt x="28" y="41"/>
                      </a:lnTo>
                      <a:lnTo>
                        <a:pt x="36" y="39"/>
                      </a:lnTo>
                      <a:lnTo>
                        <a:pt x="44" y="37"/>
                      </a:lnTo>
                      <a:lnTo>
                        <a:pt x="51" y="35"/>
                      </a:lnTo>
                      <a:lnTo>
                        <a:pt x="58" y="33"/>
                      </a:lnTo>
                      <a:lnTo>
                        <a:pt x="66" y="30"/>
                      </a:lnTo>
                      <a:lnTo>
                        <a:pt x="72" y="27"/>
                      </a:lnTo>
                      <a:lnTo>
                        <a:pt x="77" y="24"/>
                      </a:lnTo>
                      <a:lnTo>
                        <a:pt x="81" y="21"/>
                      </a:lnTo>
                      <a:lnTo>
                        <a:pt x="85" y="17"/>
                      </a:lnTo>
                      <a:lnTo>
                        <a:pt x="88" y="13"/>
                      </a:lnTo>
                      <a:lnTo>
                        <a:pt x="90" y="9"/>
                      </a:lnTo>
                      <a:lnTo>
                        <a:pt x="92" y="4"/>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Freeform 111">
                  <a:extLst>
                    <a:ext uri="{FF2B5EF4-FFF2-40B4-BE49-F238E27FC236}">
                      <a16:creationId xmlns:a16="http://schemas.microsoft.com/office/drawing/2014/main" id="{1E9AD227-3125-7C74-7D47-EF1B2AAA5560}"/>
                    </a:ext>
                  </a:extLst>
                </p:cNvPr>
                <p:cNvSpPr>
                  <a:spLocks/>
                </p:cNvSpPr>
                <p:nvPr/>
              </p:nvSpPr>
              <p:spPr bwMode="auto">
                <a:xfrm>
                  <a:off x="2788" y="2564"/>
                  <a:ext cx="216" cy="110"/>
                </a:xfrm>
                <a:custGeom>
                  <a:avLst/>
                  <a:gdLst>
                    <a:gd name="T0" fmla="*/ 0 w 92"/>
                    <a:gd name="T1" fmla="*/ 0 h 44"/>
                    <a:gd name="T2" fmla="*/ 249403 w 92"/>
                    <a:gd name="T3" fmla="*/ 0 h 44"/>
                    <a:gd name="T4" fmla="*/ 503299 w 92"/>
                    <a:gd name="T5" fmla="*/ 65938 h 44"/>
                    <a:gd name="T6" fmla="*/ 789222 w 92"/>
                    <a:gd name="T7" fmla="*/ 122063 h 44"/>
                    <a:gd name="T8" fmla="*/ 1018517 w 92"/>
                    <a:gd name="T9" fmla="*/ 236833 h 44"/>
                    <a:gd name="T10" fmla="*/ 1231604 w 92"/>
                    <a:gd name="T11" fmla="*/ 353988 h 44"/>
                    <a:gd name="T12" fmla="*/ 1434921 w 92"/>
                    <a:gd name="T13" fmla="*/ 476095 h 44"/>
                    <a:gd name="T14" fmla="*/ 1624179 w 92"/>
                    <a:gd name="T15" fmla="*/ 668438 h 44"/>
                    <a:gd name="T16" fmla="*/ 1852956 w 92"/>
                    <a:gd name="T17" fmla="*/ 762895 h 44"/>
                    <a:gd name="T18" fmla="*/ 2020117 w 92"/>
                    <a:gd name="T19" fmla="*/ 953833 h 44"/>
                    <a:gd name="T20" fmla="*/ 2163160 w 92"/>
                    <a:gd name="T21" fmla="*/ 1144333 h 44"/>
                    <a:gd name="T22" fmla="*/ 2269388 w 92"/>
                    <a:gd name="T23" fmla="*/ 1353333 h 44"/>
                    <a:gd name="T24" fmla="*/ 2391301 w 92"/>
                    <a:gd name="T25" fmla="*/ 1602270 h 44"/>
                    <a:gd name="T26" fmla="*/ 2473545 w 92"/>
                    <a:gd name="T27" fmla="*/ 1793158 h 44"/>
                    <a:gd name="T28" fmla="*/ 2518790 w 92"/>
                    <a:gd name="T29" fmla="*/ 2029300 h 44"/>
                    <a:gd name="T30" fmla="*/ 2579707 w 92"/>
                    <a:gd name="T31" fmla="*/ 2334458 h 44"/>
                    <a:gd name="T32" fmla="*/ 2579707 w 92"/>
                    <a:gd name="T33" fmla="*/ 262450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4"/>
                    <a:gd name="T53" fmla="*/ 92 w 92"/>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4">
                      <a:moveTo>
                        <a:pt x="0" y="0"/>
                      </a:moveTo>
                      <a:lnTo>
                        <a:pt x="9" y="0"/>
                      </a:lnTo>
                      <a:lnTo>
                        <a:pt x="18" y="1"/>
                      </a:lnTo>
                      <a:lnTo>
                        <a:pt x="28" y="2"/>
                      </a:lnTo>
                      <a:lnTo>
                        <a:pt x="36" y="4"/>
                      </a:lnTo>
                      <a:lnTo>
                        <a:pt x="44" y="6"/>
                      </a:lnTo>
                      <a:lnTo>
                        <a:pt x="51" y="8"/>
                      </a:lnTo>
                      <a:lnTo>
                        <a:pt x="58" y="11"/>
                      </a:lnTo>
                      <a:lnTo>
                        <a:pt x="66" y="13"/>
                      </a:lnTo>
                      <a:lnTo>
                        <a:pt x="72" y="16"/>
                      </a:lnTo>
                      <a:lnTo>
                        <a:pt x="77" y="19"/>
                      </a:lnTo>
                      <a:lnTo>
                        <a:pt x="81" y="23"/>
                      </a:lnTo>
                      <a:lnTo>
                        <a:pt x="85" y="27"/>
                      </a:lnTo>
                      <a:lnTo>
                        <a:pt x="88" y="30"/>
                      </a:lnTo>
                      <a:lnTo>
                        <a:pt x="90" y="34"/>
                      </a:lnTo>
                      <a:lnTo>
                        <a:pt x="92" y="39"/>
                      </a:lnTo>
                      <a:lnTo>
                        <a:pt x="92" y="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0" name="Freeform 112">
                  <a:extLst>
                    <a:ext uri="{FF2B5EF4-FFF2-40B4-BE49-F238E27FC236}">
                      <a16:creationId xmlns:a16="http://schemas.microsoft.com/office/drawing/2014/main" id="{86885536-A723-074D-F474-04789BBCC4BD}"/>
                    </a:ext>
                  </a:extLst>
                </p:cNvPr>
                <p:cNvSpPr>
                  <a:spLocks/>
                </p:cNvSpPr>
                <p:nvPr/>
              </p:nvSpPr>
              <p:spPr bwMode="auto">
                <a:xfrm>
                  <a:off x="2788" y="2671"/>
                  <a:ext cx="216" cy="107"/>
                </a:xfrm>
                <a:custGeom>
                  <a:avLst/>
                  <a:gdLst>
                    <a:gd name="T0" fmla="*/ 0 w 92"/>
                    <a:gd name="T1" fmla="*/ 2420840 h 43"/>
                    <a:gd name="T2" fmla="*/ 249403 w 92"/>
                    <a:gd name="T3" fmla="*/ 2420840 h 43"/>
                    <a:gd name="T4" fmla="*/ 503299 w 92"/>
                    <a:gd name="T5" fmla="*/ 2374295 h 43"/>
                    <a:gd name="T6" fmla="*/ 789222 w 92"/>
                    <a:gd name="T7" fmla="*/ 2312061 h 43"/>
                    <a:gd name="T8" fmla="*/ 1018517 w 92"/>
                    <a:gd name="T9" fmla="*/ 2268395 h 43"/>
                    <a:gd name="T10" fmla="*/ 1231604 w 92"/>
                    <a:gd name="T11" fmla="*/ 2148090 h 43"/>
                    <a:gd name="T12" fmla="*/ 1434921 w 92"/>
                    <a:gd name="T13" fmla="*/ 2037394 h 43"/>
                    <a:gd name="T14" fmla="*/ 1624179 w 92"/>
                    <a:gd name="T15" fmla="*/ 1857958 h 43"/>
                    <a:gd name="T16" fmla="*/ 1852956 w 92"/>
                    <a:gd name="T17" fmla="*/ 1700792 h 43"/>
                    <a:gd name="T18" fmla="*/ 2020117 w 92"/>
                    <a:gd name="T19" fmla="*/ 1521244 h 43"/>
                    <a:gd name="T20" fmla="*/ 2163160 w 92"/>
                    <a:gd name="T21" fmla="*/ 1357076 h 43"/>
                    <a:gd name="T22" fmla="*/ 2269388 w 92"/>
                    <a:gd name="T23" fmla="*/ 1130746 h 43"/>
                    <a:gd name="T24" fmla="*/ 2391301 w 92"/>
                    <a:gd name="T25" fmla="*/ 954156 h 43"/>
                    <a:gd name="T26" fmla="*/ 2473545 w 92"/>
                    <a:gd name="T27" fmla="*/ 727856 h 43"/>
                    <a:gd name="T28" fmla="*/ 2518790 w 92"/>
                    <a:gd name="T29" fmla="*/ 501651 h 43"/>
                    <a:gd name="T30" fmla="*/ 2579707 w 92"/>
                    <a:gd name="T31" fmla="*/ 274676 h 43"/>
                    <a:gd name="T32" fmla="*/ 2579707 w 92"/>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
                    <a:gd name="T52" fmla="*/ 0 h 43"/>
                    <a:gd name="T53" fmla="*/ 92 w 92"/>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 h="43">
                      <a:moveTo>
                        <a:pt x="0" y="43"/>
                      </a:moveTo>
                      <a:lnTo>
                        <a:pt x="9" y="43"/>
                      </a:lnTo>
                      <a:lnTo>
                        <a:pt x="18" y="42"/>
                      </a:lnTo>
                      <a:lnTo>
                        <a:pt x="28" y="41"/>
                      </a:lnTo>
                      <a:lnTo>
                        <a:pt x="36" y="40"/>
                      </a:lnTo>
                      <a:lnTo>
                        <a:pt x="44" y="38"/>
                      </a:lnTo>
                      <a:lnTo>
                        <a:pt x="51" y="36"/>
                      </a:lnTo>
                      <a:lnTo>
                        <a:pt x="58" y="33"/>
                      </a:lnTo>
                      <a:lnTo>
                        <a:pt x="66" y="30"/>
                      </a:lnTo>
                      <a:lnTo>
                        <a:pt x="72" y="27"/>
                      </a:lnTo>
                      <a:lnTo>
                        <a:pt x="77" y="24"/>
                      </a:lnTo>
                      <a:lnTo>
                        <a:pt x="81" y="20"/>
                      </a:lnTo>
                      <a:lnTo>
                        <a:pt x="85" y="17"/>
                      </a:lnTo>
                      <a:lnTo>
                        <a:pt x="88" y="13"/>
                      </a:lnTo>
                      <a:lnTo>
                        <a:pt x="90" y="9"/>
                      </a:lnTo>
                      <a:lnTo>
                        <a:pt x="92" y="5"/>
                      </a:lnTo>
                      <a:lnTo>
                        <a:pt x="9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3" name="Straight Connector 52">
                <a:extLst>
                  <a:ext uri="{FF2B5EF4-FFF2-40B4-BE49-F238E27FC236}">
                    <a16:creationId xmlns:a16="http://schemas.microsoft.com/office/drawing/2014/main" id="{3C13214A-EB4D-DA89-93F8-FAA85A12320A}"/>
                  </a:ext>
                </a:extLst>
              </p:cNvPr>
              <p:cNvCxnSpPr>
                <a:cxnSpLocks/>
              </p:cNvCxnSpPr>
              <p:nvPr/>
            </p:nvCxnSpPr>
            <p:spPr>
              <a:xfrm>
                <a:off x="6103252" y="2187191"/>
                <a:ext cx="543468" cy="1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41B262-0FE5-4394-E09B-515728C05825}"/>
                  </a:ext>
                </a:extLst>
              </p:cNvPr>
              <p:cNvCxnSpPr>
                <a:cxnSpLocks/>
              </p:cNvCxnSpPr>
              <p:nvPr/>
            </p:nvCxnSpPr>
            <p:spPr>
              <a:xfrm>
                <a:off x="4755808" y="2187191"/>
                <a:ext cx="349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DC09C7AE-F02D-251F-C3E4-7A02F2FE0025}"/>
                </a:ext>
              </a:extLst>
            </p:cNvPr>
            <p:cNvSpPr/>
            <p:nvPr/>
          </p:nvSpPr>
          <p:spPr>
            <a:xfrm>
              <a:off x="4815326" y="2113886"/>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24FC5A-5170-F842-EA0E-5E1F51A923A2}"/>
                </a:ext>
              </a:extLst>
            </p:cNvPr>
            <p:cNvSpPr/>
            <p:nvPr/>
          </p:nvSpPr>
          <p:spPr>
            <a:xfrm>
              <a:off x="4815326" y="3442727"/>
              <a:ext cx="148856" cy="1488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F1AA64B7-EE4B-22DA-6AB8-66316E1FBAEE}"/>
                </a:ext>
              </a:extLst>
            </p:cNvPr>
            <p:cNvCxnSpPr/>
            <p:nvPr/>
          </p:nvCxnSpPr>
          <p:spPr>
            <a:xfrm>
              <a:off x="4552818" y="1976314"/>
              <a:ext cx="4276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8CEBD4-C714-E07C-CF4F-D443A3ECDB85}"/>
                    </a:ext>
                  </a:extLst>
                </p:cNvPr>
                <p:cNvSpPr txBox="1"/>
                <p:nvPr/>
              </p:nvSpPr>
              <p:spPr>
                <a:xfrm>
                  <a:off x="4600102" y="1580653"/>
                  <a:ext cx="3330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62" name="TextBox 61">
                  <a:extLst>
                    <a:ext uri="{FF2B5EF4-FFF2-40B4-BE49-F238E27FC236}">
                      <a16:creationId xmlns:a16="http://schemas.microsoft.com/office/drawing/2014/main" id="{7BBF27B4-67CB-054F-9FAF-92A3965032BE}"/>
                    </a:ext>
                  </a:extLst>
                </p:cNvPr>
                <p:cNvSpPr txBox="1">
                  <a:spLocks noRot="1" noChangeAspect="1" noMove="1" noResize="1" noEditPoints="1" noAdjustHandles="1" noChangeArrowheads="1" noChangeShapeType="1" noTextEdit="1"/>
                </p:cNvSpPr>
                <p:nvPr/>
              </p:nvSpPr>
              <p:spPr>
                <a:xfrm>
                  <a:off x="4600102" y="1580653"/>
                  <a:ext cx="333040" cy="369332"/>
                </a:xfrm>
                <a:prstGeom prst="rect">
                  <a:avLst/>
                </a:prstGeom>
                <a:blipFill>
                  <a:blip r:embed="rId50"/>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30A9DEE-1B61-81C8-CD42-CB70CE538284}"/>
                </a:ext>
              </a:extLst>
            </p:cNvPr>
            <p:cNvCxnSpPr>
              <a:cxnSpLocks/>
            </p:cNvCxnSpPr>
            <p:nvPr/>
          </p:nvCxnSpPr>
          <p:spPr>
            <a:xfrm flipV="1">
              <a:off x="4889754" y="2352576"/>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36830A9-3325-33B3-1BA3-E70E44508504}"/>
                    </a:ext>
                  </a:extLst>
                </p:cNvPr>
                <p:cNvSpPr txBox="1"/>
                <p:nvPr/>
              </p:nvSpPr>
              <p:spPr>
                <a:xfrm>
                  <a:off x="4879712" y="2663849"/>
                  <a:ext cx="3891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64" name="TextBox 63">
                  <a:extLst>
                    <a:ext uri="{FF2B5EF4-FFF2-40B4-BE49-F238E27FC236}">
                      <a16:creationId xmlns:a16="http://schemas.microsoft.com/office/drawing/2014/main" id="{6CDA0E83-2D87-A94D-8A9E-251AA1EE6BF5}"/>
                    </a:ext>
                  </a:extLst>
                </p:cNvPr>
                <p:cNvSpPr txBox="1">
                  <a:spLocks noRot="1" noChangeAspect="1" noMove="1" noResize="1" noEditPoints="1" noAdjustHandles="1" noChangeArrowheads="1" noChangeShapeType="1" noTextEdit="1"/>
                </p:cNvSpPr>
                <p:nvPr/>
              </p:nvSpPr>
              <p:spPr>
                <a:xfrm>
                  <a:off x="4879712" y="2663849"/>
                  <a:ext cx="389144" cy="369332"/>
                </a:xfrm>
                <a:prstGeom prst="rect">
                  <a:avLst/>
                </a:prstGeom>
                <a:blipFill>
                  <a:blip r:embed="rId51"/>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FB304E22-CB63-6126-B32D-D6DCBC223F6D}"/>
                </a:ext>
              </a:extLst>
            </p:cNvPr>
            <p:cNvCxnSpPr>
              <a:cxnSpLocks/>
            </p:cNvCxnSpPr>
            <p:nvPr/>
          </p:nvCxnSpPr>
          <p:spPr>
            <a:xfrm flipV="1">
              <a:off x="2595804" y="2346689"/>
              <a:ext cx="0" cy="100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EF5BAB-3287-3503-C603-FB2CCAF234B9}"/>
                    </a:ext>
                  </a:extLst>
                </p:cNvPr>
                <p:cNvSpPr txBox="1"/>
                <p:nvPr/>
              </p:nvSpPr>
              <p:spPr>
                <a:xfrm>
                  <a:off x="2222791" y="2657962"/>
                  <a:ext cx="3908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𝐸</m:t>
                            </m:r>
                          </m:e>
                        </m:acc>
                      </m:oMath>
                    </m:oMathPara>
                  </a14:m>
                  <a:endParaRPr lang="en-US" dirty="0"/>
                </a:p>
              </p:txBody>
            </p:sp>
          </mc:Choice>
          <mc:Fallback xmlns="">
            <p:sp>
              <p:nvSpPr>
                <p:cNvPr id="66" name="TextBox 65">
                  <a:extLst>
                    <a:ext uri="{FF2B5EF4-FFF2-40B4-BE49-F238E27FC236}">
                      <a16:creationId xmlns:a16="http://schemas.microsoft.com/office/drawing/2014/main" id="{C8577322-2D5A-3245-B6FD-C7341F2F7E9D}"/>
                    </a:ext>
                  </a:extLst>
                </p:cNvPr>
                <p:cNvSpPr txBox="1">
                  <a:spLocks noRot="1" noChangeAspect="1" noMove="1" noResize="1" noEditPoints="1" noAdjustHandles="1" noChangeArrowheads="1" noChangeShapeType="1" noTextEdit="1"/>
                </p:cNvSpPr>
                <p:nvPr/>
              </p:nvSpPr>
              <p:spPr>
                <a:xfrm>
                  <a:off x="2222791" y="2657962"/>
                  <a:ext cx="390876" cy="369332"/>
                </a:xfrm>
                <a:prstGeom prst="rect">
                  <a:avLst/>
                </a:prstGeom>
                <a:blipFill>
                  <a:blip r:embed="rId52"/>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75115E58-51FE-92E5-6AF9-6B5447118B1B}"/>
                </a:ext>
              </a:extLst>
            </p:cNvPr>
            <p:cNvGrpSpPr/>
            <p:nvPr/>
          </p:nvGrpSpPr>
          <p:grpSpPr>
            <a:xfrm>
              <a:off x="5231553" y="2197691"/>
              <a:ext cx="555625" cy="1325805"/>
              <a:chOff x="2713849" y="2191350"/>
              <a:chExt cx="555625" cy="1325805"/>
            </a:xfrm>
          </p:grpSpPr>
          <p:grpSp>
            <p:nvGrpSpPr>
              <p:cNvPr id="41" name="Group 4">
                <a:extLst>
                  <a:ext uri="{FF2B5EF4-FFF2-40B4-BE49-F238E27FC236}">
                    <a16:creationId xmlns:a16="http://schemas.microsoft.com/office/drawing/2014/main" id="{E7799625-9A43-3F88-E94F-E1F6406BCAF6}"/>
                  </a:ext>
                </a:extLst>
              </p:cNvPr>
              <p:cNvGrpSpPr>
                <a:grpSpLocks/>
              </p:cNvGrpSpPr>
              <p:nvPr/>
            </p:nvGrpSpPr>
            <p:grpSpPr bwMode="auto">
              <a:xfrm>
                <a:off x="2713849" y="2576440"/>
                <a:ext cx="555625" cy="555625"/>
                <a:chOff x="1774" y="1738"/>
                <a:chExt cx="828" cy="828"/>
              </a:xfrm>
              <a:solidFill>
                <a:schemeClr val="bg1"/>
              </a:solidFill>
            </p:grpSpPr>
            <p:sp>
              <p:nvSpPr>
                <p:cNvPr id="44" name="Oval 5">
                  <a:extLst>
                    <a:ext uri="{FF2B5EF4-FFF2-40B4-BE49-F238E27FC236}">
                      <a16:creationId xmlns:a16="http://schemas.microsoft.com/office/drawing/2014/main" id="{D76D0903-10E3-CDC1-5BC3-0F46A1E21886}"/>
                    </a:ext>
                  </a:extLst>
                </p:cNvPr>
                <p:cNvSpPr>
                  <a:spLocks noChangeArrowheads="1"/>
                </p:cNvSpPr>
                <p:nvPr/>
              </p:nvSpPr>
              <p:spPr bwMode="auto">
                <a:xfrm>
                  <a:off x="1774" y="1738"/>
                  <a:ext cx="828" cy="828"/>
                </a:xfrm>
                <a:prstGeom prst="ellipse">
                  <a:avLst/>
                </a:pr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5" name="Group 6">
                  <a:extLst>
                    <a:ext uri="{FF2B5EF4-FFF2-40B4-BE49-F238E27FC236}">
                      <a16:creationId xmlns:a16="http://schemas.microsoft.com/office/drawing/2014/main" id="{DDBFC8C0-075C-9F28-78F1-10E99BE8EC18}"/>
                    </a:ext>
                  </a:extLst>
                </p:cNvPr>
                <p:cNvGrpSpPr>
                  <a:grpSpLocks/>
                </p:cNvGrpSpPr>
                <p:nvPr/>
              </p:nvGrpSpPr>
              <p:grpSpPr bwMode="auto">
                <a:xfrm flipH="1">
                  <a:off x="1847" y="1955"/>
                  <a:ext cx="685" cy="377"/>
                  <a:chOff x="3846" y="3460"/>
                  <a:chExt cx="600" cy="235"/>
                </a:xfrm>
                <a:grpFill/>
              </p:grpSpPr>
              <p:grpSp>
                <p:nvGrpSpPr>
                  <p:cNvPr id="46" name="Group 7">
                    <a:extLst>
                      <a:ext uri="{FF2B5EF4-FFF2-40B4-BE49-F238E27FC236}">
                        <a16:creationId xmlns:a16="http://schemas.microsoft.com/office/drawing/2014/main" id="{DA171C85-9EDC-E4BC-49B8-45B6AE6CBD4D}"/>
                      </a:ext>
                    </a:extLst>
                  </p:cNvPr>
                  <p:cNvGrpSpPr>
                    <a:grpSpLocks/>
                  </p:cNvGrpSpPr>
                  <p:nvPr/>
                </p:nvGrpSpPr>
                <p:grpSpPr bwMode="auto">
                  <a:xfrm>
                    <a:off x="3846" y="3572"/>
                    <a:ext cx="302" cy="123"/>
                    <a:chOff x="3846" y="3572"/>
                    <a:chExt cx="302" cy="123"/>
                  </a:xfrm>
                  <a:grpFill/>
                </p:grpSpPr>
                <p:sp>
                  <p:nvSpPr>
                    <p:cNvPr id="50" name="Arc 8">
                      <a:extLst>
                        <a:ext uri="{FF2B5EF4-FFF2-40B4-BE49-F238E27FC236}">
                          <a16:creationId xmlns:a16="http://schemas.microsoft.com/office/drawing/2014/main" id="{D26423F7-7862-B3AD-8D26-2A7BCA28751A}"/>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Arc 9">
                      <a:extLst>
                        <a:ext uri="{FF2B5EF4-FFF2-40B4-BE49-F238E27FC236}">
                          <a16:creationId xmlns:a16="http://schemas.microsoft.com/office/drawing/2014/main" id="{17E92D65-4346-5C16-A4F6-76469AEA4C52}"/>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7" name="Group 10">
                    <a:extLst>
                      <a:ext uri="{FF2B5EF4-FFF2-40B4-BE49-F238E27FC236}">
                        <a16:creationId xmlns:a16="http://schemas.microsoft.com/office/drawing/2014/main" id="{2CF8D297-9B47-AC7F-5177-C539A71346F5}"/>
                      </a:ext>
                    </a:extLst>
                  </p:cNvPr>
                  <p:cNvGrpSpPr>
                    <a:grpSpLocks/>
                  </p:cNvGrpSpPr>
                  <p:nvPr/>
                </p:nvGrpSpPr>
                <p:grpSpPr bwMode="auto">
                  <a:xfrm flipV="1">
                    <a:off x="4144" y="3460"/>
                    <a:ext cx="302" cy="123"/>
                    <a:chOff x="3846" y="3572"/>
                    <a:chExt cx="302" cy="123"/>
                  </a:xfrm>
                  <a:grpFill/>
                </p:grpSpPr>
                <p:sp>
                  <p:nvSpPr>
                    <p:cNvPr id="48" name="Arc 11">
                      <a:extLst>
                        <a:ext uri="{FF2B5EF4-FFF2-40B4-BE49-F238E27FC236}">
                          <a16:creationId xmlns:a16="http://schemas.microsoft.com/office/drawing/2014/main" id="{57E3CF5C-321D-562E-B37D-6A4E3CDD362A}"/>
                        </a:ext>
                      </a:extLst>
                    </p:cNvPr>
                    <p:cNvSpPr>
                      <a:spLocks/>
                    </p:cNvSpPr>
                    <p:nvPr/>
                  </p:nvSpPr>
                  <p:spPr bwMode="auto">
                    <a:xfrm flipV="1">
                      <a:off x="3997"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Arc 12">
                      <a:extLst>
                        <a:ext uri="{FF2B5EF4-FFF2-40B4-BE49-F238E27FC236}">
                          <a16:creationId xmlns:a16="http://schemas.microsoft.com/office/drawing/2014/main" id="{0F8F8F50-ADDC-FA3B-3EE5-B99A3546B72D}"/>
                        </a:ext>
                      </a:extLst>
                    </p:cNvPr>
                    <p:cNvSpPr>
                      <a:spLocks/>
                    </p:cNvSpPr>
                    <p:nvPr/>
                  </p:nvSpPr>
                  <p:spPr bwMode="auto">
                    <a:xfrm flipH="1" flipV="1">
                      <a:off x="3846" y="3572"/>
                      <a:ext cx="151" cy="123"/>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cxnSp>
            <p:nvCxnSpPr>
              <p:cNvPr id="42" name="Straight Connector 41">
                <a:extLst>
                  <a:ext uri="{FF2B5EF4-FFF2-40B4-BE49-F238E27FC236}">
                    <a16:creationId xmlns:a16="http://schemas.microsoft.com/office/drawing/2014/main" id="{0B5BE95D-625F-D8DC-DE97-E75E00507472}"/>
                  </a:ext>
                </a:extLst>
              </p:cNvPr>
              <p:cNvCxnSpPr>
                <a:endCxn id="44" idx="0"/>
              </p:cNvCxnSpPr>
              <p:nvPr/>
            </p:nvCxnSpPr>
            <p:spPr>
              <a:xfrm>
                <a:off x="2991662" y="2191350"/>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32CB63-B561-9862-E5FB-AA8F091460F8}"/>
                  </a:ext>
                </a:extLst>
              </p:cNvPr>
              <p:cNvCxnSpPr/>
              <p:nvPr/>
            </p:nvCxnSpPr>
            <p:spPr>
              <a:xfrm>
                <a:off x="2991136" y="3132065"/>
                <a:ext cx="0" cy="385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CBCF64C7-4980-890C-C60F-960D102B3BDC}"/>
                </a:ext>
              </a:extLst>
            </p:cNvPr>
            <p:cNvCxnSpPr>
              <a:cxnSpLocks/>
            </p:cNvCxnSpPr>
            <p:nvPr/>
          </p:nvCxnSpPr>
          <p:spPr>
            <a:xfrm>
              <a:off x="4861572" y="2186068"/>
              <a:ext cx="6629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02F4F20-620C-E7F9-49A4-119D4B7A8B38}"/>
              </a:ext>
            </a:extLst>
          </p:cNvPr>
          <p:cNvGrpSpPr/>
          <p:nvPr/>
        </p:nvGrpSpPr>
        <p:grpSpPr>
          <a:xfrm>
            <a:off x="207926" y="2602627"/>
            <a:ext cx="8789412" cy="1995600"/>
            <a:chOff x="207926" y="1944259"/>
            <a:chExt cx="8789412" cy="1995600"/>
          </a:xfrm>
        </p:grpSpPr>
        <p:grpSp>
          <p:nvGrpSpPr>
            <p:cNvPr id="83" name="Group 82">
              <a:extLst>
                <a:ext uri="{FF2B5EF4-FFF2-40B4-BE49-F238E27FC236}">
                  <a16:creationId xmlns:a16="http://schemas.microsoft.com/office/drawing/2014/main" id="{8DDCF5E9-D73B-2F94-BE3C-55287B94F76A}"/>
                </a:ext>
              </a:extLst>
            </p:cNvPr>
            <p:cNvGrpSpPr/>
            <p:nvPr/>
          </p:nvGrpSpPr>
          <p:grpSpPr>
            <a:xfrm>
              <a:off x="3999833" y="1965579"/>
              <a:ext cx="3150679" cy="1974280"/>
              <a:chOff x="9631366" y="798958"/>
              <a:chExt cx="1585642" cy="1078140"/>
            </a:xfrm>
          </p:grpSpPr>
          <p:grpSp>
            <p:nvGrpSpPr>
              <p:cNvPr id="88" name="Group 87">
                <a:extLst>
                  <a:ext uri="{FF2B5EF4-FFF2-40B4-BE49-F238E27FC236}">
                    <a16:creationId xmlns:a16="http://schemas.microsoft.com/office/drawing/2014/main" id="{3C5452CB-90D9-2959-4C95-1DCB8998DA83}"/>
                  </a:ext>
                </a:extLst>
              </p:cNvPr>
              <p:cNvGrpSpPr/>
              <p:nvPr/>
            </p:nvGrpSpPr>
            <p:grpSpPr>
              <a:xfrm>
                <a:off x="9764482" y="798958"/>
                <a:ext cx="1452526" cy="1041668"/>
                <a:chOff x="9764482" y="245414"/>
                <a:chExt cx="1452526" cy="1041668"/>
              </a:xfrm>
            </p:grpSpPr>
            <p:cxnSp>
              <p:nvCxnSpPr>
                <p:cNvPr id="93" name="Straight Connector 92">
                  <a:extLst>
                    <a:ext uri="{FF2B5EF4-FFF2-40B4-BE49-F238E27FC236}">
                      <a16:creationId xmlns:a16="http://schemas.microsoft.com/office/drawing/2014/main" id="{0EAC527F-EA51-3879-506A-E9789E9BC96E}"/>
                    </a:ext>
                  </a:extLst>
                </p:cNvPr>
                <p:cNvCxnSpPr>
                  <a:cxnSpLocks/>
                </p:cNvCxnSpPr>
                <p:nvPr/>
              </p:nvCxnSpPr>
              <p:spPr>
                <a:xfrm flipV="1">
                  <a:off x="9769803" y="568712"/>
                  <a:ext cx="1147258" cy="4168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3C95B90-8D7A-BA8C-2D96-BF36DEFCC34D}"/>
                    </a:ext>
                  </a:extLst>
                </p:cNvPr>
                <p:cNvCxnSpPr>
                  <a:cxnSpLocks/>
                </p:cNvCxnSpPr>
                <p:nvPr/>
              </p:nvCxnSpPr>
              <p:spPr>
                <a:xfrm>
                  <a:off x="9766392" y="985553"/>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CAE4F0-1FC7-2A67-69FA-2F946E5F2796}"/>
                        </a:ext>
                      </a:extLst>
                    </p:cNvPr>
                    <p:cNvSpPr txBox="1"/>
                    <p:nvPr/>
                  </p:nvSpPr>
                  <p:spPr>
                    <a:xfrm>
                      <a:off x="10737425" y="979305"/>
                      <a:ext cx="3426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𝑉</m:t>
                                </m:r>
                              </m:e>
                            </m:acc>
                          </m:oMath>
                        </m:oMathPara>
                      </a14:m>
                      <a:endParaRPr lang="en-US" sz="1400" dirty="0"/>
                    </a:p>
                  </p:txBody>
                </p:sp>
              </mc:Choice>
              <mc:Fallback xmlns="">
                <p:sp>
                  <p:nvSpPr>
                    <p:cNvPr id="336" name="TextBox 335">
                      <a:extLst>
                        <a:ext uri="{FF2B5EF4-FFF2-40B4-BE49-F238E27FC236}">
                          <a16:creationId xmlns:a16="http://schemas.microsoft.com/office/drawing/2014/main" id="{943D1CEB-76FB-E145-947C-889350C0AFB2}"/>
                        </a:ext>
                      </a:extLst>
                    </p:cNvPr>
                    <p:cNvSpPr txBox="1">
                      <a:spLocks noRot="1" noChangeAspect="1" noMove="1" noResize="1" noEditPoints="1" noAdjustHandles="1" noChangeArrowheads="1" noChangeShapeType="1" noTextEdit="1"/>
                    </p:cNvSpPr>
                    <p:nvPr/>
                  </p:nvSpPr>
                  <p:spPr>
                    <a:xfrm>
                      <a:off x="10737425" y="979305"/>
                      <a:ext cx="342658" cy="307777"/>
                    </a:xfrm>
                    <a:prstGeom prst="rect">
                      <a:avLst/>
                    </a:prstGeom>
                    <a:blipFill>
                      <a:blip r:embed="rId42"/>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5E043F1F-0DCD-F0AE-D21E-06A7C1AE50DA}"/>
                    </a:ext>
                  </a:extLst>
                </p:cNvPr>
                <p:cNvCxnSpPr>
                  <a:cxnSpLocks/>
                </p:cNvCxnSpPr>
                <p:nvPr/>
              </p:nvCxnSpPr>
              <p:spPr>
                <a:xfrm flipV="1">
                  <a:off x="9764482" y="245414"/>
                  <a:ext cx="1062900" cy="7388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C0F0420-31E5-2DBC-D547-79F9FFEF23DC}"/>
                        </a:ext>
                      </a:extLst>
                    </p:cNvPr>
                    <p:cNvSpPr txBox="1"/>
                    <p:nvPr/>
                  </p:nvSpPr>
                  <p:spPr>
                    <a:xfrm>
                      <a:off x="10420227" y="281316"/>
                      <a:ext cx="171018"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𝐸</m:t>
                                </m:r>
                              </m:e>
                            </m:acc>
                          </m:oMath>
                        </m:oMathPara>
                      </a14:m>
                      <a:endParaRPr lang="en-US" sz="1400" dirty="0"/>
                    </a:p>
                  </p:txBody>
                </p:sp>
              </mc:Choice>
              <mc:Fallback xmlns="">
                <p:sp>
                  <p:nvSpPr>
                    <p:cNvPr id="32" name="TextBox 31">
                      <a:extLst>
                        <a:ext uri="{FF2B5EF4-FFF2-40B4-BE49-F238E27FC236}">
                          <a16:creationId xmlns:a16="http://schemas.microsoft.com/office/drawing/2014/main" id="{B481D03B-1596-364A-AC65-5A0123F42077}"/>
                        </a:ext>
                      </a:extLst>
                    </p:cNvPr>
                    <p:cNvSpPr txBox="1">
                      <a:spLocks noRot="1" noChangeAspect="1" noMove="1" noResize="1" noEditPoints="1" noAdjustHandles="1" noChangeArrowheads="1" noChangeShapeType="1" noTextEdit="1"/>
                    </p:cNvSpPr>
                    <p:nvPr/>
                  </p:nvSpPr>
                  <p:spPr>
                    <a:xfrm>
                      <a:off x="10420227" y="281316"/>
                      <a:ext cx="171018" cy="168075"/>
                    </a:xfrm>
                    <a:prstGeom prst="rect">
                      <a:avLst/>
                    </a:prstGeom>
                    <a:blipFill>
                      <a:blip r:embed="rId53"/>
                      <a:stretch>
                        <a:fillRect/>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9F9EF4CD-59FB-26D4-0465-261D48AAA569}"/>
                    </a:ext>
                  </a:extLst>
                </p:cNvPr>
                <p:cNvCxnSpPr>
                  <a:cxnSpLocks/>
                </p:cNvCxnSpPr>
                <p:nvPr/>
              </p:nvCxnSpPr>
              <p:spPr>
                <a:xfrm flipV="1">
                  <a:off x="9764482" y="710289"/>
                  <a:ext cx="761643" cy="27651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0E1D31A-F7E4-4B9F-295B-8105F8584391}"/>
                        </a:ext>
                      </a:extLst>
                    </p:cNvPr>
                    <p:cNvSpPr txBox="1"/>
                    <p:nvPr/>
                  </p:nvSpPr>
                  <p:spPr>
                    <a:xfrm>
                      <a:off x="10441536" y="752707"/>
                      <a:ext cx="131846" cy="172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𝐼</m:t>
                                </m:r>
                              </m:e>
                            </m:acc>
                          </m:oMath>
                        </m:oMathPara>
                      </a14:m>
                      <a:endParaRPr lang="en-US" sz="1400" dirty="0"/>
                    </a:p>
                  </p:txBody>
                </p:sp>
              </mc:Choice>
              <mc:Fallback xmlns="">
                <p:sp>
                  <p:nvSpPr>
                    <p:cNvPr id="34" name="TextBox 33">
                      <a:extLst>
                        <a:ext uri="{FF2B5EF4-FFF2-40B4-BE49-F238E27FC236}">
                          <a16:creationId xmlns:a16="http://schemas.microsoft.com/office/drawing/2014/main" id="{76F46466-36EB-1542-A152-BF4B406DFDF6}"/>
                        </a:ext>
                      </a:extLst>
                    </p:cNvPr>
                    <p:cNvSpPr txBox="1">
                      <a:spLocks noRot="1" noChangeAspect="1" noMove="1" noResize="1" noEditPoints="1" noAdjustHandles="1" noChangeArrowheads="1" noChangeShapeType="1" noTextEdit="1"/>
                    </p:cNvSpPr>
                    <p:nvPr/>
                  </p:nvSpPr>
                  <p:spPr>
                    <a:xfrm>
                      <a:off x="10441536" y="752707"/>
                      <a:ext cx="131846" cy="172592"/>
                    </a:xfrm>
                    <a:prstGeom prst="rect">
                      <a:avLst/>
                    </a:prstGeom>
                    <a:blipFill>
                      <a:blip r:embed="rId54"/>
                      <a:stretch>
                        <a:fillRect/>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3A25A850-E664-7352-4340-6047B109271B}"/>
                    </a:ext>
                  </a:extLst>
                </p:cNvPr>
                <p:cNvCxnSpPr>
                  <a:cxnSpLocks/>
                </p:cNvCxnSpPr>
                <p:nvPr/>
              </p:nvCxnSpPr>
              <p:spPr>
                <a:xfrm flipH="1" flipV="1">
                  <a:off x="10827382" y="245414"/>
                  <a:ext cx="236182" cy="74034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89B397D-68C0-31E9-DB90-0E5AC8369626}"/>
                        </a:ext>
                      </a:extLst>
                    </p:cNvPr>
                    <p:cNvSpPr txBox="1"/>
                    <p:nvPr/>
                  </p:nvSpPr>
                  <p:spPr>
                    <a:xfrm>
                      <a:off x="10873068" y="422561"/>
                      <a:ext cx="343940" cy="1680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𝑗</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𝑆</m:t>
                                </m:r>
                              </m:sub>
                            </m:sSub>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𝐼</m:t>
                                </m:r>
                              </m:e>
                            </m:acc>
                          </m:oMath>
                        </m:oMathPara>
                      </a14:m>
                      <a:endParaRPr lang="en-US" sz="1400" dirty="0"/>
                    </a:p>
                  </p:txBody>
                </p:sp>
              </mc:Choice>
              <mc:Fallback xmlns="">
                <p:sp>
                  <p:nvSpPr>
                    <p:cNvPr id="36" name="TextBox 35">
                      <a:extLst>
                        <a:ext uri="{FF2B5EF4-FFF2-40B4-BE49-F238E27FC236}">
                          <a16:creationId xmlns:a16="http://schemas.microsoft.com/office/drawing/2014/main" id="{DBE18C9F-7CC6-CD45-BD6B-802C0536B0C4}"/>
                        </a:ext>
                      </a:extLst>
                    </p:cNvPr>
                    <p:cNvSpPr txBox="1">
                      <a:spLocks noRot="1" noChangeAspect="1" noMove="1" noResize="1" noEditPoints="1" noAdjustHandles="1" noChangeArrowheads="1" noChangeShapeType="1" noTextEdit="1"/>
                    </p:cNvSpPr>
                    <p:nvPr/>
                  </p:nvSpPr>
                  <p:spPr>
                    <a:xfrm>
                      <a:off x="10873068" y="422561"/>
                      <a:ext cx="343940" cy="168075"/>
                    </a:xfrm>
                    <a:prstGeom prst="rect">
                      <a:avLst/>
                    </a:prstGeom>
                    <a:blipFill>
                      <a:blip r:embed="rId55"/>
                      <a:stretch>
                        <a:fillRect b="-8000"/>
                      </a:stretch>
                    </a:blipFill>
                  </p:spPr>
                  <p:txBody>
                    <a:bodyPr/>
                    <a:lstStyle/>
                    <a:p>
                      <a:r>
                        <a:rPr lang="en-US">
                          <a:noFill/>
                        </a:rPr>
                        <a:t> </a:t>
                      </a:r>
                    </a:p>
                  </p:txBody>
                </p:sp>
              </mc:Fallback>
            </mc:AlternateContent>
            <p:sp>
              <p:nvSpPr>
                <p:cNvPr id="102" name="Half Frame 101">
                  <a:extLst>
                    <a:ext uri="{FF2B5EF4-FFF2-40B4-BE49-F238E27FC236}">
                      <a16:creationId xmlns:a16="http://schemas.microsoft.com/office/drawing/2014/main" id="{97E4ACB6-ECBB-A4DE-CA5C-5EA3E0883E27}"/>
                    </a:ext>
                  </a:extLst>
                </p:cNvPr>
                <p:cNvSpPr>
                  <a:spLocks noChangeAspect="1"/>
                </p:cNvSpPr>
                <p:nvPr/>
              </p:nvSpPr>
              <p:spPr>
                <a:xfrm rot="14997209">
                  <a:off x="10864662" y="580342"/>
                  <a:ext cx="84889" cy="78234"/>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9" name="Arc 88">
                <a:extLst>
                  <a:ext uri="{FF2B5EF4-FFF2-40B4-BE49-F238E27FC236}">
                    <a16:creationId xmlns:a16="http://schemas.microsoft.com/office/drawing/2014/main" id="{57D89CD5-880E-274D-3A09-E198ECCF6063}"/>
                  </a:ext>
                </a:extLst>
              </p:cNvPr>
              <p:cNvSpPr>
                <a:spLocks noChangeAspect="1"/>
              </p:cNvSpPr>
              <p:nvPr/>
            </p:nvSpPr>
            <p:spPr>
              <a:xfrm>
                <a:off x="9631366" y="1263833"/>
                <a:ext cx="548640" cy="548640"/>
              </a:xfrm>
              <a:prstGeom prst="arc">
                <a:avLst>
                  <a:gd name="adj1" fmla="val 18722682"/>
                  <a:gd name="adj2" fmla="val 21525307"/>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D4E3FF80-3772-BB93-2D68-48CD6AA1454B}"/>
                  </a:ext>
                </a:extLst>
              </p:cNvPr>
              <p:cNvSpPr>
                <a:spLocks noChangeAspect="1"/>
              </p:cNvSpPr>
              <p:nvPr/>
            </p:nvSpPr>
            <p:spPr>
              <a:xfrm flipV="1">
                <a:off x="9777544" y="1200760"/>
                <a:ext cx="548640" cy="676338"/>
              </a:xfrm>
              <a:prstGeom prst="arc">
                <a:avLst>
                  <a:gd name="adj1" fmla="val 25659"/>
                  <a:gd name="adj2" fmla="val 2090318"/>
                </a:avLst>
              </a:prstGeom>
              <a:ln w="63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4CC2232-AAF6-042E-4CD3-819AB80E4E96}"/>
                      </a:ext>
                    </a:extLst>
                  </p:cNvPr>
                  <p:cNvSpPr txBox="1"/>
                  <p:nvPr/>
                </p:nvSpPr>
                <p:spPr>
                  <a:xfrm>
                    <a:off x="10035462" y="1387680"/>
                    <a:ext cx="165027" cy="168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𝛿</m:t>
                          </m:r>
                        </m:oMath>
                      </m:oMathPara>
                    </a14:m>
                    <a:endParaRPr lang="en-US" dirty="0"/>
                  </a:p>
                </p:txBody>
              </p:sp>
            </mc:Choice>
            <mc:Fallback xmlns="">
              <p:sp>
                <p:nvSpPr>
                  <p:cNvPr id="25" name="TextBox 24">
                    <a:extLst>
                      <a:ext uri="{FF2B5EF4-FFF2-40B4-BE49-F238E27FC236}">
                        <a16:creationId xmlns:a16="http://schemas.microsoft.com/office/drawing/2014/main" id="{6A528274-5E61-984E-A153-6E0799616FCA}"/>
                      </a:ext>
                    </a:extLst>
                  </p:cNvPr>
                  <p:cNvSpPr txBox="1">
                    <a:spLocks noRot="1" noChangeAspect="1" noMove="1" noResize="1" noEditPoints="1" noAdjustHandles="1" noChangeArrowheads="1" noChangeShapeType="1" noTextEdit="1"/>
                  </p:cNvSpPr>
                  <p:nvPr/>
                </p:nvSpPr>
                <p:spPr>
                  <a:xfrm>
                    <a:off x="10035462" y="1387680"/>
                    <a:ext cx="165027" cy="168075"/>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A24B51B-5BBA-ABB9-A6FA-EBB1CED5F3AE}"/>
                      </a:ext>
                    </a:extLst>
                  </p:cNvPr>
                  <p:cNvSpPr txBox="1"/>
                  <p:nvPr/>
                </p:nvSpPr>
                <p:spPr>
                  <a:xfrm>
                    <a:off x="10278945" y="1346088"/>
                    <a:ext cx="166576" cy="168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6" name="TextBox 25">
                    <a:extLst>
                      <a:ext uri="{FF2B5EF4-FFF2-40B4-BE49-F238E27FC236}">
                        <a16:creationId xmlns:a16="http://schemas.microsoft.com/office/drawing/2014/main" id="{34C6C9E0-EC63-6749-8743-53059E7218E3}"/>
                      </a:ext>
                    </a:extLst>
                  </p:cNvPr>
                  <p:cNvSpPr txBox="1">
                    <a:spLocks noRot="1" noChangeAspect="1" noMove="1" noResize="1" noEditPoints="1" noAdjustHandles="1" noChangeArrowheads="1" noChangeShapeType="1" noTextEdit="1"/>
                  </p:cNvSpPr>
                  <p:nvPr/>
                </p:nvSpPr>
                <p:spPr>
                  <a:xfrm>
                    <a:off x="10278945" y="1346088"/>
                    <a:ext cx="166576" cy="168075"/>
                  </a:xfrm>
                  <a:prstGeom prst="rect">
                    <a:avLst/>
                  </a:prstGeom>
                  <a:blipFill>
                    <a:blip r:embed="rId57"/>
                    <a:stretch>
                      <a:fillRect/>
                    </a:stretch>
                  </a:blipFill>
                </p:spPr>
                <p:txBody>
                  <a:bodyPr/>
                  <a:lstStyle/>
                  <a:p>
                    <a:r>
                      <a:rPr lang="en-US">
                        <a:noFill/>
                      </a:rPr>
                      <a:t> </a:t>
                    </a:r>
                  </a:p>
                </p:txBody>
              </p:sp>
            </mc:Fallback>
          </mc:AlternateContent>
        </p:grpSp>
        <p:cxnSp>
          <p:nvCxnSpPr>
            <p:cNvPr id="84" name="Straight Connector 83">
              <a:extLst>
                <a:ext uri="{FF2B5EF4-FFF2-40B4-BE49-F238E27FC236}">
                  <a16:creationId xmlns:a16="http://schemas.microsoft.com/office/drawing/2014/main" id="{15CCB40D-6AAD-6FAE-F376-B705658FEB49}"/>
                </a:ext>
              </a:extLst>
            </p:cNvPr>
            <p:cNvCxnSpPr>
              <a:cxnSpLocks/>
            </p:cNvCxnSpPr>
            <p:nvPr/>
          </p:nvCxnSpPr>
          <p:spPr>
            <a:xfrm flipV="1">
              <a:off x="207926" y="3321320"/>
              <a:ext cx="8789412" cy="22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9753C9-75F2-5EC1-A5CF-29EEF9AF8AFC}"/>
                </a:ext>
              </a:extLst>
            </p:cNvPr>
            <p:cNvCxnSpPr>
              <a:cxnSpLocks/>
            </p:cNvCxnSpPr>
            <p:nvPr/>
          </p:nvCxnSpPr>
          <p:spPr>
            <a:xfrm>
              <a:off x="7233417" y="1973977"/>
              <a:ext cx="0" cy="133549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16A4B81-8EDC-6619-BD94-70C7F04E3F2F}"/>
                </a:ext>
              </a:extLst>
            </p:cNvPr>
            <p:cNvCxnSpPr>
              <a:cxnSpLocks/>
            </p:cNvCxnSpPr>
            <p:nvPr/>
          </p:nvCxnSpPr>
          <p:spPr>
            <a:xfrm flipV="1">
              <a:off x="3468916" y="1944259"/>
              <a:ext cx="5528422" cy="352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4B4759D-B9A4-704C-0D79-F611FC602CCF}"/>
                    </a:ext>
                  </a:extLst>
                </p:cNvPr>
                <p:cNvSpPr txBox="1"/>
                <p:nvPr/>
              </p:nvSpPr>
              <p:spPr>
                <a:xfrm>
                  <a:off x="7310818" y="2579225"/>
                  <a:ext cx="14972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sin</m:t>
                            </m:r>
                          </m:fName>
                          <m:e>
                            <m:r>
                              <a:rPr lang="en-US" sz="1400" b="0" i="1" smtClean="0">
                                <a:latin typeface="Cambria Math" panose="02040503050406030204" pitchFamily="18" charset="0"/>
                                <a:ea typeface="Cambria Math" panose="02040503050406030204" pitchFamily="18" charset="0"/>
                              </a:rPr>
                              <m:t>𝛿</m:t>
                            </m:r>
                          </m:e>
                        </m:func>
                        <m:r>
                          <a:rPr lang="en-US" sz="1400" b="0" i="1" smtClean="0">
                            <a:latin typeface="Cambria Math" panose="02040503050406030204" pitchFamily="18" charset="0"/>
                          </a:rPr>
                          <m:t>=</m:t>
                        </m:r>
                        <m:r>
                          <a:rPr lang="en-US" sz="1400" b="0" i="1" smtClean="0">
                            <a:latin typeface="Cambria Math" panose="02040503050406030204" pitchFamily="18" charset="0"/>
                          </a:rPr>
                          <m:t>𝑐𝑜𝑛𝑠𝑡𝑎𝑛𝑡</m:t>
                        </m:r>
                      </m:oMath>
                    </m:oMathPara>
                  </a14:m>
                  <a:endParaRPr lang="en-US" sz="1400" dirty="0"/>
                </a:p>
              </p:txBody>
            </p:sp>
          </mc:Choice>
          <mc:Fallback xmlns="">
            <p:sp>
              <p:nvSpPr>
                <p:cNvPr id="116" name="TextBox 115">
                  <a:extLst>
                    <a:ext uri="{FF2B5EF4-FFF2-40B4-BE49-F238E27FC236}">
                      <a16:creationId xmlns:a16="http://schemas.microsoft.com/office/drawing/2014/main" id="{193B2ACE-11E7-BC4C-B16A-009A46CB190E}"/>
                    </a:ext>
                  </a:extLst>
                </p:cNvPr>
                <p:cNvSpPr txBox="1">
                  <a:spLocks noRot="1" noChangeAspect="1" noMove="1" noResize="1" noEditPoints="1" noAdjustHandles="1" noChangeArrowheads="1" noChangeShapeType="1" noTextEdit="1"/>
                </p:cNvSpPr>
                <p:nvPr/>
              </p:nvSpPr>
              <p:spPr>
                <a:xfrm>
                  <a:off x="7310818" y="2579225"/>
                  <a:ext cx="1497268" cy="215444"/>
                </a:xfrm>
                <a:prstGeom prst="rect">
                  <a:avLst/>
                </a:prstGeom>
                <a:blipFill>
                  <a:blip r:embed="rId58"/>
                  <a:stretch>
                    <a:fillRect l="-1681" r="-1681"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D4E2612-D51B-F2FA-2229-64A077465DA4}"/>
                  </a:ext>
                </a:extLst>
              </p:cNvPr>
              <p:cNvSpPr txBox="1"/>
              <p:nvPr/>
            </p:nvSpPr>
            <p:spPr>
              <a:xfrm>
                <a:off x="210954" y="5287390"/>
                <a:ext cx="3553986" cy="1200329"/>
              </a:xfrm>
              <a:prstGeom prst="rect">
                <a:avLst/>
              </a:prstGeom>
              <a:noFill/>
            </p:spPr>
            <p:txBody>
              <a:bodyPr wrap="none" rtlCol="0">
                <a:spAutoFit/>
              </a:bodyPr>
              <a:lstStyle/>
              <a:p>
                <a:r>
                  <a:rPr lang="en-US" dirty="0"/>
                  <a:t>Larger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𝐸</m:t>
                        </m:r>
                      </m:e>
                    </m:d>
                  </m:oMath>
                </a14:m>
                <a:endParaRPr lang="en-US" dirty="0"/>
              </a:p>
              <a:p>
                <a:pPr marL="285750" indent="-285750">
                  <a:buFont typeface="Wingdings" pitchFamily="2" charset="2"/>
                  <a:buChar char="Ø"/>
                </a:pPr>
                <a:r>
                  <a:rPr lang="en-US" dirty="0"/>
                  <a:t>Injects a lagging current</a:t>
                </a:r>
              </a:p>
              <a:p>
                <a:pPr marL="285750" indent="-285750">
                  <a:buFont typeface="Wingdings" pitchFamily="2" charset="2"/>
                  <a:buChar char="Ø"/>
                </a:pPr>
                <a:r>
                  <a:rPr lang="en-US" dirty="0"/>
                  <a:t>Injects reactive power in the grid</a:t>
                </a:r>
              </a:p>
              <a:p>
                <a:pPr marL="285750" indent="-285750">
                  <a:buFont typeface="Wingdings" pitchFamily="2" charset="2"/>
                  <a:buChar char="Ø"/>
                </a:pPr>
                <a:r>
                  <a:rPr lang="en-US" dirty="0"/>
                  <a:t>“Overexcited”</a:t>
                </a:r>
              </a:p>
            </p:txBody>
          </p:sp>
        </mc:Choice>
        <mc:Fallback xmlns="">
          <p:sp>
            <p:nvSpPr>
              <p:cNvPr id="103" name="TextBox 102">
                <a:extLst>
                  <a:ext uri="{FF2B5EF4-FFF2-40B4-BE49-F238E27FC236}">
                    <a16:creationId xmlns:a16="http://schemas.microsoft.com/office/drawing/2014/main" id="{8D4E2612-D51B-F2FA-2229-64A077465DA4}"/>
                  </a:ext>
                </a:extLst>
              </p:cNvPr>
              <p:cNvSpPr txBox="1">
                <a:spLocks noRot="1" noChangeAspect="1" noMove="1" noResize="1" noEditPoints="1" noAdjustHandles="1" noChangeArrowheads="1" noChangeShapeType="1" noTextEdit="1"/>
              </p:cNvSpPr>
              <p:nvPr/>
            </p:nvSpPr>
            <p:spPr>
              <a:xfrm>
                <a:off x="210954" y="5287390"/>
                <a:ext cx="3553986" cy="1200329"/>
              </a:xfrm>
              <a:prstGeom prst="rect">
                <a:avLst/>
              </a:prstGeom>
              <a:blipFill>
                <a:blip r:embed="rId59"/>
                <a:stretch>
                  <a:fillRect l="-1423" t="-2105" r="-356" b="-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1C815973-AE6C-F7F6-2912-64BE89E8EB73}"/>
                  </a:ext>
                </a:extLst>
              </p:cNvPr>
              <p:cNvSpPr txBox="1"/>
              <p:nvPr/>
            </p:nvSpPr>
            <p:spPr>
              <a:xfrm>
                <a:off x="4328030" y="5283315"/>
                <a:ext cx="3951916" cy="1477328"/>
              </a:xfrm>
              <a:prstGeom prst="rect">
                <a:avLst/>
              </a:prstGeom>
              <a:noFill/>
            </p:spPr>
            <p:txBody>
              <a:bodyPr wrap="none" rtlCol="0">
                <a:spAutoFit/>
              </a:bodyPr>
              <a:lstStyle/>
              <a:p>
                <a:r>
                  <a:rPr lang="en-US" dirty="0"/>
                  <a:t>Smaller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𝐸</m:t>
                        </m:r>
                      </m:e>
                    </m:d>
                  </m:oMath>
                </a14:m>
                <a:endParaRPr lang="en-US" dirty="0"/>
              </a:p>
              <a:p>
                <a:pPr marL="285750" indent="-285750">
                  <a:buFont typeface="Wingdings" pitchFamily="2" charset="2"/>
                  <a:buChar char="Ø"/>
                </a:pPr>
                <a:r>
                  <a:rPr lang="en-US" dirty="0"/>
                  <a:t>Injects a leading current</a:t>
                </a:r>
              </a:p>
              <a:p>
                <a:pPr marL="285750" indent="-285750">
                  <a:buFont typeface="Wingdings" pitchFamily="2" charset="2"/>
                  <a:buChar char="Ø"/>
                </a:pPr>
                <a:r>
                  <a:rPr lang="en-US" dirty="0"/>
                  <a:t>Absorbs reactive power from the grid</a:t>
                </a:r>
              </a:p>
              <a:p>
                <a:pPr marL="285750" indent="-285750">
                  <a:buFont typeface="Wingdings" pitchFamily="2" charset="2"/>
                  <a:buChar char="Ø"/>
                </a:pPr>
                <a:r>
                  <a:rPr lang="en-US" dirty="0"/>
                  <a:t>Same active power injection</a:t>
                </a:r>
              </a:p>
              <a:p>
                <a:pPr marL="285750" indent="-285750">
                  <a:buFont typeface="Wingdings" pitchFamily="2" charset="2"/>
                  <a:buChar char="Ø"/>
                </a:pPr>
                <a:r>
                  <a:rPr lang="en-US" dirty="0"/>
                  <a:t>“Underexcited”</a:t>
                </a:r>
              </a:p>
            </p:txBody>
          </p:sp>
        </mc:Choice>
        <mc:Fallback xmlns="">
          <p:sp>
            <p:nvSpPr>
              <p:cNvPr id="104" name="TextBox 103">
                <a:extLst>
                  <a:ext uri="{FF2B5EF4-FFF2-40B4-BE49-F238E27FC236}">
                    <a16:creationId xmlns:a16="http://schemas.microsoft.com/office/drawing/2014/main" id="{1C815973-AE6C-F7F6-2912-64BE89E8EB73}"/>
                  </a:ext>
                </a:extLst>
              </p:cNvPr>
              <p:cNvSpPr txBox="1">
                <a:spLocks noRot="1" noChangeAspect="1" noMove="1" noResize="1" noEditPoints="1" noAdjustHandles="1" noChangeArrowheads="1" noChangeShapeType="1" noTextEdit="1"/>
              </p:cNvSpPr>
              <p:nvPr/>
            </p:nvSpPr>
            <p:spPr>
              <a:xfrm>
                <a:off x="4328030" y="5283315"/>
                <a:ext cx="3951916" cy="1477328"/>
              </a:xfrm>
              <a:prstGeom prst="rect">
                <a:avLst/>
              </a:prstGeom>
              <a:blipFill>
                <a:blip r:embed="rId60"/>
                <a:stretch>
                  <a:fillRect l="-1282" t="-2564" r="-962" b="-59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C7B6DE5E-D97B-1E1F-267F-1AF2564C5DDC}"/>
                  </a:ext>
                </a:extLst>
              </p:cNvPr>
              <p:cNvSpPr/>
              <p:nvPr/>
            </p:nvSpPr>
            <p:spPr>
              <a:xfrm>
                <a:off x="8065724" y="1872875"/>
                <a:ext cx="1609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𝑐𝑜𝑛𝑠𝑡𝑎𝑛𝑡</m:t>
                      </m:r>
                    </m:oMath>
                  </m:oMathPara>
                </a14:m>
                <a:endParaRPr lang="en-US" dirty="0"/>
              </a:p>
            </p:txBody>
          </p:sp>
        </mc:Choice>
        <mc:Fallback xmlns="">
          <p:sp>
            <p:nvSpPr>
              <p:cNvPr id="105" name="Rectangle 104">
                <a:extLst>
                  <a:ext uri="{FF2B5EF4-FFF2-40B4-BE49-F238E27FC236}">
                    <a16:creationId xmlns:a16="http://schemas.microsoft.com/office/drawing/2014/main" id="{C7B6DE5E-D97B-1E1F-267F-1AF2564C5DDC}"/>
                  </a:ext>
                </a:extLst>
              </p:cNvPr>
              <p:cNvSpPr>
                <a:spLocks noRot="1" noChangeAspect="1" noMove="1" noResize="1" noEditPoints="1" noAdjustHandles="1" noChangeArrowheads="1" noChangeShapeType="1" noTextEdit="1"/>
              </p:cNvSpPr>
              <p:nvPr/>
            </p:nvSpPr>
            <p:spPr>
              <a:xfrm>
                <a:off x="8065724" y="1872875"/>
                <a:ext cx="1609864" cy="369332"/>
              </a:xfrm>
              <a:prstGeom prst="rect">
                <a:avLst/>
              </a:prstGeom>
              <a:blipFill>
                <a:blip r:embed="rId6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78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9383-FF75-D988-F398-73099DF6B366}"/>
              </a:ext>
            </a:extLst>
          </p:cNvPr>
          <p:cNvSpPr>
            <a:spLocks noGrp="1"/>
          </p:cNvSpPr>
          <p:nvPr>
            <p:ph type="title"/>
          </p:nvPr>
        </p:nvSpPr>
        <p:spPr/>
        <p:txBody>
          <a:bodyPr>
            <a:normAutofit fontScale="90000"/>
          </a:bodyPr>
          <a:lstStyle/>
          <a:p>
            <a:r>
              <a:rPr lang="en-US" dirty="0"/>
              <a:t>Example 4.9: Steady state generator operation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1360415-C261-4C54-2633-0EA1CABA48D8}"/>
                  </a:ext>
                </a:extLst>
              </p:cNvPr>
              <p:cNvSpPr>
                <a:spLocks noGrp="1"/>
              </p:cNvSpPr>
              <p:nvPr>
                <p:ph idx="1"/>
              </p:nvPr>
            </p:nvSpPr>
            <p:spPr>
              <a:xfrm>
                <a:off x="838200" y="1555667"/>
                <a:ext cx="10515600" cy="4937207"/>
              </a:xfrm>
            </p:spPr>
            <p:txBody>
              <a:bodyPr>
                <a:normAutofit lnSpcReduction="10000"/>
              </a:bodyPr>
              <a:lstStyle/>
              <a:p>
                <a:pPr marL="0" indent="0">
                  <a:buNone/>
                </a:pPr>
                <a:r>
                  <a:rPr lang="en-US" sz="2000" dirty="0"/>
                  <a:t>The prime mover of a generator provides 0.25 pu of power. Its synchronous reactance has a value of 0.8 pu and it operates at its nominal voltage. The value of the field current is such that the magnitude of the internal emf is 1.15 pu. Calculate the power angle, the reactive power produced by this generator and the power factor.</a:t>
                </a:r>
              </a:p>
              <a:p>
                <a:pPr marL="0" indent="0">
                  <a:buNone/>
                </a:pPr>
                <a:endParaRPr lang="en-US" sz="2000" dirty="0"/>
              </a:p>
              <a:p>
                <a:pPr marL="0"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sub>
                    </m:sSub>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=0.25, </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=1.0, </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=1.15, </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=0.8</m:t>
                    </m:r>
                  </m:oMath>
                </a14:m>
                <a:r>
                  <a:rPr lang="en-US" sz="2000" dirty="0">
                    <a:effectLst/>
                  </a:rPr>
                  <a:t> </a:t>
                </a:r>
              </a:p>
              <a:p>
                <a:pPr marL="0" indent="0">
                  <a:buNone/>
                </a:pP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sub>
                    </m:sSub>
                    <m:r>
                      <a:rPr lang="en-US" sz="200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𝐸𝑉</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𝛿</m:t>
                        </m:r>
                      </m:e>
                    </m:func>
                    <m:r>
                      <a:rPr lang="en-US" sz="2000" i="1">
                        <a:latin typeface="Cambria Math" panose="02040503050406030204" pitchFamily="18" charset="0"/>
                      </a:rPr>
                      <m:t> </m:t>
                    </m:r>
                  </m:oMath>
                </a14:m>
                <a:r>
                  <a:rPr lang="en-US" sz="2000" dirty="0">
                    <a:effectLst/>
                    <a:sym typeface="Wingdings" pitchFamily="2" charset="2"/>
                  </a:rPr>
                  <a:t>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𝛿</m:t>
                        </m:r>
                      </m:e>
                    </m:fun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0.25 ×0.8</m:t>
                        </m:r>
                      </m:num>
                      <m:den>
                        <m:r>
                          <a:rPr lang="en-US" sz="2000" i="1">
                            <a:latin typeface="Cambria Math" panose="02040503050406030204" pitchFamily="18" charset="0"/>
                          </a:rPr>
                          <m:t>1.0×1.15</m:t>
                        </m:r>
                      </m:den>
                    </m:f>
                    <m:r>
                      <a:rPr lang="en-US" sz="2000" i="1">
                        <a:latin typeface="Cambria Math" panose="02040503050406030204" pitchFamily="18" charset="0"/>
                      </a:rPr>
                      <m:t> →</m:t>
                    </m:r>
                    <m:r>
                      <a:rPr lang="en-US" sz="2000" i="1">
                        <a:latin typeface="Cambria Math" panose="02040503050406030204" pitchFamily="18" charset="0"/>
                      </a:rPr>
                      <m:t>𝛿</m:t>
                    </m:r>
                    <m:r>
                      <a:rPr lang="en-US" sz="2000" i="1">
                        <a:latin typeface="Cambria Math" panose="02040503050406030204" pitchFamily="18" charset="0"/>
                      </a:rPr>
                      <m:t>=10.01°</m:t>
                    </m:r>
                  </m:oMath>
                </a14:m>
                <a:endParaRPr lang="en-US" sz="2000" dirty="0"/>
              </a:p>
              <a:p>
                <a:pPr marL="0" indent="0">
                  <a:buNone/>
                </a:pP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[1.15×1.0×</m:t>
                        </m:r>
                        <m:func>
                          <m:funcPr>
                            <m:ctrlPr>
                              <a:rPr lang="en-US" sz="2000" i="1">
                                <a:effectLst/>
                                <a:latin typeface="Cambria Math" panose="02040503050406030204" pitchFamily="18" charset="0"/>
                                <a:ea typeface="Times New Roman" panose="02020603050405020304" pitchFamily="18" charset="0"/>
                              </a:rPr>
                            </m:ctrlPr>
                          </m:funcPr>
                          <m:fNa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(10.01</m:t>
                            </m:r>
                          </m:e>
                        </m:fun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0.8</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=0.166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𝑝𝑢</m:t>
                    </m:r>
                  </m:oMath>
                </a14:m>
                <a:r>
                  <a:rPr lang="en-US" sz="2000" dirty="0">
                    <a:effectLst/>
                  </a:rPr>
                  <a:t> </a:t>
                </a:r>
              </a:p>
              <a:p>
                <a:pPr marL="0" indent="0">
                  <a:buNone/>
                </a:pPr>
                <a14:m>
                  <m:oMath xmlns:m="http://schemas.openxmlformats.org/officeDocument/2006/math">
                    <m:func>
                      <m:funcPr>
                        <m:ctrlPr>
                          <a:rPr lang="en-US" sz="2000" i="1">
                            <a:latin typeface="Cambria Math" panose="02040503050406030204" pitchFamily="18" charset="0"/>
                          </a:rPr>
                        </m:ctrlPr>
                      </m:funcPr>
                      <m:fName>
                        <m:r>
                          <a:rPr lang="en-US" sz="2000" i="1">
                            <a:latin typeface="Cambria Math" panose="02040503050406030204" pitchFamily="18" charset="0"/>
                          </a:rPr>
                          <m:t>𝑝𝑓</m:t>
                        </m:r>
                        <m:r>
                          <a:rPr lang="en-US" sz="2000">
                            <a:latin typeface="Cambria Math" panose="02040503050406030204" pitchFamily="18" charset="0"/>
                          </a:rPr>
                          <m:t>= </m:t>
                        </m:r>
                        <m:r>
                          <m:rPr>
                            <m:sty m:val="p"/>
                          </m:rPr>
                          <a:rPr lang="en-US" sz="2000">
                            <a:latin typeface="Cambria Math" panose="02040503050406030204" pitchFamily="18" charset="0"/>
                          </a:rPr>
                          <m:t>cos</m:t>
                        </m:r>
                      </m:fName>
                      <m:e>
                        <m:r>
                          <a:rPr lang="en-US" sz="2000" i="1">
                            <a:latin typeface="Cambria Math" panose="02040503050406030204" pitchFamily="18" charset="0"/>
                          </a:rPr>
                          <m:t>𝜃</m:t>
                        </m:r>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𝑡𝑎𝑛</m:t>
                                </m:r>
                              </m:e>
                              <m:sup>
                                <m:r>
                                  <a:rPr lang="en-US" sz="2000" i="1">
                                    <a:latin typeface="Cambria Math" panose="02040503050406030204" pitchFamily="18" charset="0"/>
                                  </a:rPr>
                                  <m:t>−1</m:t>
                                </m:r>
                              </m:sup>
                            </m:sSup>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𝑄</m:t>
                                </m:r>
                              </m:num>
                              <m:den>
                                <m:r>
                                  <a:rPr lang="en-US" sz="2000" b="0" i="1" smtClean="0">
                                    <a:latin typeface="Cambria Math" panose="02040503050406030204" pitchFamily="18" charset="0"/>
                                  </a:rPr>
                                  <m:t>𝑃</m:t>
                                </m:r>
                              </m:den>
                            </m:f>
                            <m:r>
                              <a:rPr lang="en-US" sz="2000" i="1">
                                <a:latin typeface="Cambria Math" panose="02040503050406030204" pitchFamily="18" charset="0"/>
                              </a:rPr>
                              <m:t>)]</m:t>
                            </m:r>
                          </m:e>
                        </m:func>
                        <m:r>
                          <m:rPr>
                            <m:sty m:val="p"/>
                          </m:rPr>
                          <a:rPr lang="en-US" sz="2000">
                            <a:latin typeface="Cambria Math" panose="02040503050406030204" pitchFamily="18" charset="0"/>
                          </a:rPr>
                          <m:t>cos</m:t>
                        </m:r>
                      </m:fName>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𝑡𝑎𝑛</m:t>
                            </m:r>
                          </m:e>
                          <m:sup>
                            <m:r>
                              <a:rPr lang="en-US" sz="2000" i="1">
                                <a:latin typeface="Cambria Math" panose="02040503050406030204" pitchFamily="18" charset="0"/>
                              </a:rPr>
                              <m:t>−1</m:t>
                            </m:r>
                          </m:sup>
                        </m:sSup>
                        <m:r>
                          <a:rPr lang="en-US" sz="2000" i="1">
                            <a:latin typeface="Cambria Math" panose="02040503050406030204" pitchFamily="18" charset="0"/>
                          </a:rPr>
                          <m:t>(0.662)]</m:t>
                        </m:r>
                      </m:e>
                    </m:func>
                    <m:r>
                      <a:rPr lang="en-US" sz="2000" i="1">
                        <a:latin typeface="Cambria Math" panose="02040503050406030204" pitchFamily="18" charset="0"/>
                      </a:rPr>
                      <m:t>=0.834</m:t>
                    </m:r>
                  </m:oMath>
                </a14:m>
                <a:r>
                  <a:rPr lang="en-US" sz="2000" dirty="0"/>
                  <a:t> </a:t>
                </a:r>
              </a:p>
              <a:p>
                <a:pPr marL="0" indent="0">
                  <a:buNone/>
                </a:pP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𝑆</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ad>
                          <m:radPr>
                            <m:degHide m:val="on"/>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sSup>
                              <m:s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𝑃</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𝑄</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e>
                        </m:rad>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0.3</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=0.3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𝑝𝑢</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14:m>
                  <m:oMath xmlns:m="http://schemas.openxmlformats.org/officeDocument/2006/math">
                    <m:acc>
                      <m:accPr>
                        <m:chr m:val="̅"/>
                        <m:ctrlPr>
                          <a:rPr lang="en-US" sz="2000" i="1" smtClean="0">
                            <a:effectLst/>
                            <a:latin typeface="Cambria Math" panose="02040503050406030204" pitchFamily="18" charset="0"/>
                            <a:ea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=0.3∠−33.5°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𝑝𝑢</m:t>
                    </m:r>
                  </m:oMath>
                </a14:m>
                <a:r>
                  <a:rPr lang="en-US" sz="2000" dirty="0"/>
                  <a:t> </a:t>
                </a:r>
              </a:p>
              <a:p>
                <a:pPr marL="0" indent="0">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current lags the voltage because this generator supplies reactive power.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E1360415-C261-4C54-2633-0EA1CABA48D8}"/>
                  </a:ext>
                </a:extLst>
              </p:cNvPr>
              <p:cNvSpPr>
                <a:spLocks noGrp="1" noRot="1" noChangeAspect="1" noMove="1" noResize="1" noEditPoints="1" noAdjustHandles="1" noChangeArrowheads="1" noChangeShapeType="1" noTextEdit="1"/>
              </p:cNvSpPr>
              <p:nvPr>
                <p:ph idx="1"/>
              </p:nvPr>
            </p:nvSpPr>
            <p:spPr>
              <a:xfrm>
                <a:off x="838200" y="1555667"/>
                <a:ext cx="10515600" cy="4937207"/>
              </a:xfrm>
              <a:blipFill>
                <a:blip r:embed="rId2"/>
                <a:stretch>
                  <a:fillRect l="-724" t="-2051" r="-72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51713A8-DE1B-199D-F443-D0E468907374}"/>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EA833588-68AE-07F9-5559-C40C64E8293A}"/>
              </a:ext>
            </a:extLst>
          </p:cNvPr>
          <p:cNvSpPr>
            <a:spLocks noGrp="1"/>
          </p:cNvSpPr>
          <p:nvPr>
            <p:ph type="sldNum" sz="quarter" idx="12"/>
          </p:nvPr>
        </p:nvSpPr>
        <p:spPr/>
        <p:txBody>
          <a:bodyPr/>
          <a:lstStyle/>
          <a:p>
            <a:fld id="{697646A6-6B76-9347-9EA0-ECEE7D8FD72D}" type="slidenum">
              <a:rPr lang="en-US" smtClean="0"/>
              <a:t>92</a:t>
            </a:fld>
            <a:endParaRPr lang="en-US"/>
          </a:p>
        </p:txBody>
      </p:sp>
    </p:spTree>
    <p:extLst>
      <p:ext uri="{BB962C8B-B14F-4D97-AF65-F5344CB8AC3E}">
        <p14:creationId xmlns:p14="http://schemas.microsoft.com/office/powerpoint/2010/main" val="19808634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9383-FF75-D988-F398-73099DF6B366}"/>
              </a:ext>
            </a:extLst>
          </p:cNvPr>
          <p:cNvSpPr>
            <a:spLocks noGrp="1"/>
          </p:cNvSpPr>
          <p:nvPr>
            <p:ph type="title"/>
          </p:nvPr>
        </p:nvSpPr>
        <p:spPr/>
        <p:txBody>
          <a:bodyPr>
            <a:noAutofit/>
          </a:bodyPr>
          <a:lstStyle/>
          <a:p>
            <a:r>
              <a:rPr lang="en-US" dirty="0"/>
              <a:t>Example 4.10: </a:t>
            </a:r>
            <a:r>
              <a:rPr lang="en-US" dirty="0">
                <a:effectLst/>
                <a:ea typeface="Times New Roman" panose="02020603050405020304" pitchFamily="18" charset="0"/>
                <a:cs typeface="Times New Roman" panose="02020603050405020304" pitchFamily="18" charset="0"/>
              </a:rPr>
              <a:t>Effect of the field current</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1360415-C261-4C54-2633-0EA1CABA48D8}"/>
                  </a:ext>
                </a:extLst>
              </p:cNvPr>
              <p:cNvSpPr>
                <a:spLocks noGrp="1"/>
              </p:cNvSpPr>
              <p:nvPr>
                <p:ph idx="1"/>
              </p:nvPr>
            </p:nvSpPr>
            <p:spPr/>
            <p:txBody>
              <a:bodyPr>
                <a:normAutofit/>
              </a:bodyPr>
              <a:lstStyle/>
              <a:p>
                <a:pPr marL="0" indent="0">
                  <a:buNone/>
                </a:pPr>
                <a:r>
                  <a:rPr lang="en-US" sz="2000" dirty="0"/>
                  <a:t>Repeat the calculation of the previous example for the case where the value of the field current is such that the magnitude of the internal emf is 0.95 pu.</a:t>
                </a:r>
              </a:p>
              <a:p>
                <a:pPr marL="0" indent="0">
                  <a:buNone/>
                </a:pPr>
                <a:endParaRPr lang="en-US" sz="2000" dirty="0"/>
              </a:p>
              <a:p>
                <a:pPr marL="0"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sub>
                    </m:sSub>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=0.25, </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=1.0, </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=0.95, </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𝑆</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=0.8</m:t>
                    </m:r>
                  </m:oMath>
                </a14:m>
                <a:r>
                  <a:rPr lang="en-US" sz="2000" dirty="0">
                    <a:effectLst/>
                  </a:rPr>
                  <a:t> </a:t>
                </a:r>
              </a:p>
              <a:p>
                <a:pPr marL="0" indent="0">
                  <a:buNone/>
                </a:pP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sub>
                    </m:sSub>
                    <m:r>
                      <a:rPr lang="en-US" sz="200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𝐸𝑉</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𝛿</m:t>
                        </m:r>
                      </m:e>
                    </m:func>
                    <m:r>
                      <a:rPr lang="en-US" sz="2000" i="1">
                        <a:latin typeface="Cambria Math" panose="02040503050406030204" pitchFamily="18" charset="0"/>
                      </a:rPr>
                      <m:t> </m:t>
                    </m:r>
                  </m:oMath>
                </a14:m>
                <a:r>
                  <a:rPr lang="en-US" sz="2000" dirty="0">
                    <a:effectLst/>
                    <a:sym typeface="Wingdings" pitchFamily="2" charset="2"/>
                  </a:rPr>
                  <a:t>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𝛿</m:t>
                        </m:r>
                      </m:e>
                    </m:fun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0.25 ×0.8</m:t>
                        </m:r>
                      </m:num>
                      <m:den>
                        <m:r>
                          <a:rPr lang="en-US" sz="2000" i="1">
                            <a:latin typeface="Cambria Math" panose="02040503050406030204" pitchFamily="18" charset="0"/>
                          </a:rPr>
                          <m:t>1.0×</m:t>
                        </m:r>
                        <m:r>
                          <a:rPr lang="en-US" sz="2000" b="0" i="1" smtClean="0">
                            <a:latin typeface="Cambria Math" panose="02040503050406030204" pitchFamily="18" charset="0"/>
                          </a:rPr>
                          <m:t>0.95</m:t>
                        </m:r>
                      </m:den>
                    </m:f>
                    <m:r>
                      <a:rPr lang="en-US" sz="2000" i="1">
                        <a:latin typeface="Cambria Math" panose="02040503050406030204" pitchFamily="18" charset="0"/>
                      </a:rPr>
                      <m:t> →</m:t>
                    </m:r>
                    <m:r>
                      <a:rPr lang="en-US" sz="2000" i="1">
                        <a:latin typeface="Cambria Math" panose="02040503050406030204" pitchFamily="18" charset="0"/>
                      </a:rPr>
                      <m:t>𝛿</m:t>
                    </m:r>
                    <m:r>
                      <a:rPr lang="en-US" sz="2000" i="1">
                        <a:latin typeface="Cambria Math" panose="02040503050406030204" pitchFamily="18" charset="0"/>
                      </a:rPr>
                      <m:t>=12.15°</m:t>
                    </m:r>
                  </m:oMath>
                </a14:m>
                <a:endParaRPr lang="en-US" sz="2000" dirty="0"/>
              </a:p>
              <a:p>
                <a:pPr marL="0" indent="0">
                  <a:buNone/>
                </a:pP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0.95</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m:t>
                        </m:r>
                        <m:func>
                          <m:funcPr>
                            <m:ctrlPr>
                              <a:rPr lang="en-US" sz="2000" i="1">
                                <a:effectLst/>
                                <a:latin typeface="Cambria Math" panose="02040503050406030204" pitchFamily="18" charset="0"/>
                                <a:ea typeface="Times New Roman" panose="02020603050405020304" pitchFamily="18" charset="0"/>
                              </a:rPr>
                            </m:ctrlPr>
                          </m:funcPr>
                          <m:fNa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2.15</m:t>
                            </m:r>
                          </m:e>
                        </m:fun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0.8</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−0.089</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000" i="0">
                        <a:effectLst/>
                        <a:latin typeface="Cambria Math" panose="02040503050406030204" pitchFamily="18" charset="0"/>
                        <a:ea typeface="Times New Roman" panose="02020603050405020304" pitchFamily="18" charset="0"/>
                        <a:cs typeface="Times New Roman" panose="02020603050405020304" pitchFamily="18" charset="0"/>
                      </a:rPr>
                      <m:t>pu</m:t>
                    </m:r>
                  </m:oMath>
                </a14:m>
                <a:r>
                  <a:rPr lang="en-US" sz="2000" dirty="0">
                    <a:effectLst/>
                  </a:rPr>
                  <a:t> </a:t>
                </a:r>
              </a:p>
              <a:p>
                <a:pPr marL="0" indent="0">
                  <a:buNone/>
                </a:pPr>
                <a14:m>
                  <m:oMath xmlns:m="http://schemas.openxmlformats.org/officeDocument/2006/math">
                    <m:func>
                      <m:funcPr>
                        <m:ctrlPr>
                          <a:rPr lang="en-US" sz="2000" i="1">
                            <a:latin typeface="Cambria Math" panose="02040503050406030204" pitchFamily="18" charset="0"/>
                          </a:rPr>
                        </m:ctrlPr>
                      </m:funcPr>
                      <m:fName>
                        <m:r>
                          <a:rPr lang="en-US" sz="2000" i="1">
                            <a:latin typeface="Cambria Math" panose="02040503050406030204" pitchFamily="18" charset="0"/>
                          </a:rPr>
                          <m:t>𝑝𝑓</m:t>
                        </m:r>
                        <m:r>
                          <a:rPr lang="en-US" sz="2000">
                            <a:latin typeface="Cambria Math" panose="02040503050406030204" pitchFamily="18" charset="0"/>
                          </a:rPr>
                          <m:t>= </m:t>
                        </m:r>
                        <m:r>
                          <m:rPr>
                            <m:sty m:val="p"/>
                          </m:rPr>
                          <a:rPr lang="en-US" sz="2000">
                            <a:latin typeface="Cambria Math" panose="02040503050406030204" pitchFamily="18" charset="0"/>
                          </a:rPr>
                          <m:t>cos</m:t>
                        </m:r>
                      </m:fName>
                      <m:e>
                        <m:r>
                          <a:rPr lang="en-US" sz="2000" i="1">
                            <a:latin typeface="Cambria Math" panose="02040503050406030204" pitchFamily="18" charset="0"/>
                          </a:rPr>
                          <m:t>𝜃</m:t>
                        </m:r>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𝑡𝑎𝑛</m:t>
                                </m:r>
                              </m:e>
                              <m:sup>
                                <m:r>
                                  <a:rPr lang="en-US" sz="2000" i="1">
                                    <a:latin typeface="Cambria Math" panose="02040503050406030204" pitchFamily="18" charset="0"/>
                                  </a:rPr>
                                  <m:t>−1</m:t>
                                </m:r>
                              </m:sup>
                            </m:sSup>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𝑄</m:t>
                                </m:r>
                              </m:num>
                              <m:den>
                                <m:r>
                                  <a:rPr lang="en-US" sz="2000" b="0" i="1" smtClean="0">
                                    <a:latin typeface="Cambria Math" panose="02040503050406030204" pitchFamily="18" charset="0"/>
                                  </a:rPr>
                                  <m:t>𝑃</m:t>
                                </m:r>
                              </m:den>
                            </m:f>
                            <m:r>
                              <a:rPr lang="en-US" sz="2000" i="1">
                                <a:latin typeface="Cambria Math" panose="02040503050406030204" pitchFamily="18" charset="0"/>
                              </a:rPr>
                              <m:t>)]</m:t>
                            </m:r>
                          </m:e>
                        </m:func>
                        <m:r>
                          <m:rPr>
                            <m:sty m:val="p"/>
                          </m:rPr>
                          <a:rPr lang="en-US" sz="2000">
                            <a:latin typeface="Cambria Math" panose="02040503050406030204" pitchFamily="18" charset="0"/>
                          </a:rPr>
                          <m:t>cos</m:t>
                        </m:r>
                      </m:fName>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𝑡𝑎𝑛</m:t>
                            </m:r>
                          </m:e>
                          <m:sup>
                            <m:r>
                              <a:rPr lang="en-US" sz="2000" i="1">
                                <a:latin typeface="Cambria Math" panose="02040503050406030204" pitchFamily="18" charset="0"/>
                              </a:rPr>
                              <m:t>−1</m:t>
                            </m:r>
                          </m:sup>
                        </m:sSup>
                        <m:r>
                          <a:rPr lang="en-US" sz="2000" i="1">
                            <a:latin typeface="Cambria Math" panose="02040503050406030204" pitchFamily="18" charset="0"/>
                          </a:rPr>
                          <m:t>(0.</m:t>
                        </m:r>
                        <m:r>
                          <a:rPr lang="en-US" sz="2000" b="0" i="1" smtClean="0">
                            <a:latin typeface="Cambria Math" panose="02040503050406030204" pitchFamily="18" charset="0"/>
                          </a:rPr>
                          <m:t>356</m:t>
                        </m:r>
                        <m:r>
                          <a:rPr lang="en-US" sz="2000" i="1">
                            <a:latin typeface="Cambria Math" panose="02040503050406030204" pitchFamily="18" charset="0"/>
                          </a:rPr>
                          <m:t>)]</m:t>
                        </m:r>
                      </m:e>
                    </m:func>
                    <m:r>
                      <a:rPr lang="en-US" sz="2000" i="1">
                        <a:latin typeface="Cambria Math" panose="02040503050406030204" pitchFamily="18" charset="0"/>
                      </a:rPr>
                      <m:t>=0.</m:t>
                    </m:r>
                    <m:r>
                      <a:rPr lang="en-US" sz="2000" b="0" i="1" smtClean="0">
                        <a:latin typeface="Cambria Math" panose="02040503050406030204" pitchFamily="18" charset="0"/>
                      </a:rPr>
                      <m:t>942</m:t>
                    </m:r>
                  </m:oMath>
                </a14:m>
                <a:r>
                  <a:rPr lang="en-US" sz="2000" dirty="0"/>
                  <a:t> </a:t>
                </a:r>
              </a:p>
              <a:p>
                <a:pPr marL="0" indent="0">
                  <a:buNone/>
                </a:pP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𝑆</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ad>
                          <m:radPr>
                            <m:degHide m:val="on"/>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sSup>
                              <m:s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𝑃</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𝑄</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p>
                            </m:sSup>
                          </m:e>
                        </m:rad>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𝑉</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265</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265</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𝑝𝑢</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14:m>
                  <m:oMath xmlns:m="http://schemas.openxmlformats.org/officeDocument/2006/math">
                    <m:acc>
                      <m:accPr>
                        <m:chr m:val="̅"/>
                        <m:ctrlPr>
                          <a:rPr lang="en-US" sz="2000" i="1" smtClean="0">
                            <a:effectLst/>
                            <a:latin typeface="Cambria Math" panose="02040503050406030204" pitchFamily="18" charset="0"/>
                            <a:ea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265</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19.6</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𝑝𝑢</m:t>
                    </m:r>
                  </m:oMath>
                </a14:m>
                <a:r>
                  <a:rPr lang="en-US" sz="2000" dirty="0"/>
                  <a:t> </a:t>
                </a:r>
              </a:p>
              <a:p>
                <a:pPr marL="0" indent="0">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current leads the voltage because the generator absorbs reactive power.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E1360415-C261-4C54-2633-0EA1CABA48D8}"/>
                  </a:ext>
                </a:extLst>
              </p:cNvPr>
              <p:cNvSpPr>
                <a:spLocks noGrp="1" noRot="1" noChangeAspect="1" noMove="1" noResize="1" noEditPoints="1" noAdjustHandles="1" noChangeArrowheads="1" noChangeShapeType="1" noTextEdit="1"/>
              </p:cNvSpPr>
              <p:nvPr>
                <p:ph idx="1"/>
              </p:nvPr>
            </p:nvSpPr>
            <p:spPr>
              <a:blipFill>
                <a:blip r:embed="rId2"/>
                <a:stretch>
                  <a:fillRect l="-724" t="-164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51713A8-DE1B-199D-F443-D0E468907374}"/>
              </a:ext>
            </a:extLst>
          </p:cNvPr>
          <p:cNvSpPr>
            <a:spLocks noGrp="1"/>
          </p:cNvSpPr>
          <p:nvPr>
            <p:ph type="dt" sz="half" idx="10"/>
          </p:nvPr>
        </p:nvSpPr>
        <p:spPr/>
        <p:txBody>
          <a:bodyPr/>
          <a:lstStyle/>
          <a:p>
            <a:r>
              <a:rPr lang="en-US" dirty="0"/>
              <a:t>© 2023 Daniel Kirschen</a:t>
            </a:r>
          </a:p>
        </p:txBody>
      </p:sp>
      <p:sp>
        <p:nvSpPr>
          <p:cNvPr id="4" name="Slide Number Placeholder 3">
            <a:extLst>
              <a:ext uri="{FF2B5EF4-FFF2-40B4-BE49-F238E27FC236}">
                <a16:creationId xmlns:a16="http://schemas.microsoft.com/office/drawing/2014/main" id="{EA833588-68AE-07F9-5559-C40C64E8293A}"/>
              </a:ext>
            </a:extLst>
          </p:cNvPr>
          <p:cNvSpPr>
            <a:spLocks noGrp="1"/>
          </p:cNvSpPr>
          <p:nvPr>
            <p:ph type="sldNum" sz="quarter" idx="12"/>
          </p:nvPr>
        </p:nvSpPr>
        <p:spPr/>
        <p:txBody>
          <a:bodyPr/>
          <a:lstStyle/>
          <a:p>
            <a:fld id="{697646A6-6B76-9347-9EA0-ECEE7D8FD72D}" type="slidenum">
              <a:rPr lang="en-US" smtClean="0"/>
              <a:t>93</a:t>
            </a:fld>
            <a:endParaRPr lang="en-US"/>
          </a:p>
        </p:txBody>
      </p:sp>
    </p:spTree>
    <p:extLst>
      <p:ext uri="{BB962C8B-B14F-4D97-AF65-F5344CB8AC3E}">
        <p14:creationId xmlns:p14="http://schemas.microsoft.com/office/powerpoint/2010/main" val="309542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83CC-D5DB-3B79-BD9E-C97FB10E0255}"/>
              </a:ext>
            </a:extLst>
          </p:cNvPr>
          <p:cNvSpPr>
            <a:spLocks noGrp="1"/>
          </p:cNvSpPr>
          <p:nvPr>
            <p:ph type="title"/>
          </p:nvPr>
        </p:nvSpPr>
        <p:spPr/>
        <p:txBody>
          <a:bodyPr/>
          <a:lstStyle/>
          <a:p>
            <a:r>
              <a:rPr lang="en-US" dirty="0"/>
              <a:t>Synchronous condenser</a:t>
            </a:r>
          </a:p>
        </p:txBody>
      </p:sp>
      <p:sp>
        <p:nvSpPr>
          <p:cNvPr id="3" name="Content Placeholder 2">
            <a:extLst>
              <a:ext uri="{FF2B5EF4-FFF2-40B4-BE49-F238E27FC236}">
                <a16:creationId xmlns:a16="http://schemas.microsoft.com/office/drawing/2014/main" id="{4C47DD69-D999-0452-7BBE-E12ECAC4CB4A}"/>
              </a:ext>
            </a:extLst>
          </p:cNvPr>
          <p:cNvSpPr>
            <a:spLocks noGrp="1"/>
          </p:cNvSpPr>
          <p:nvPr>
            <p:ph idx="1"/>
          </p:nvPr>
        </p:nvSpPr>
        <p:spPr>
          <a:xfrm>
            <a:off x="838200" y="1555669"/>
            <a:ext cx="10515600" cy="1664269"/>
          </a:xfrm>
        </p:spPr>
        <p:txBody>
          <a:bodyPr/>
          <a:lstStyle/>
          <a:p>
            <a:r>
              <a:rPr lang="en-US" dirty="0"/>
              <a:t>Synchronous generator not driven by a prime mover</a:t>
            </a:r>
          </a:p>
          <a:p>
            <a:r>
              <a:rPr lang="en-US" dirty="0"/>
              <a:t>Losses provided by the grid</a:t>
            </a:r>
          </a:p>
          <a:p>
            <a:r>
              <a:rPr lang="en-US" dirty="0"/>
              <a:t>Produces or absorbs only reactive power</a:t>
            </a:r>
          </a:p>
        </p:txBody>
      </p:sp>
      <p:sp>
        <p:nvSpPr>
          <p:cNvPr id="4" name="Date Placeholder 3">
            <a:extLst>
              <a:ext uri="{FF2B5EF4-FFF2-40B4-BE49-F238E27FC236}">
                <a16:creationId xmlns:a16="http://schemas.microsoft.com/office/drawing/2014/main" id="{447AA34E-3B57-18B3-55F6-F5012E107D9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104FD4E-6380-5954-404C-EF2F456DE821}"/>
              </a:ext>
            </a:extLst>
          </p:cNvPr>
          <p:cNvSpPr>
            <a:spLocks noGrp="1"/>
          </p:cNvSpPr>
          <p:nvPr>
            <p:ph type="sldNum" sz="quarter" idx="12"/>
          </p:nvPr>
        </p:nvSpPr>
        <p:spPr/>
        <p:txBody>
          <a:bodyPr/>
          <a:lstStyle/>
          <a:p>
            <a:fld id="{697646A6-6B76-9347-9EA0-ECEE7D8FD72D}" type="slidenum">
              <a:rPr lang="en-US" smtClean="0"/>
              <a:t>94</a:t>
            </a:fld>
            <a:endParaRPr lang="en-US"/>
          </a:p>
        </p:txBody>
      </p:sp>
      <p:grpSp>
        <p:nvGrpSpPr>
          <p:cNvPr id="6" name="Group 5">
            <a:extLst>
              <a:ext uri="{FF2B5EF4-FFF2-40B4-BE49-F238E27FC236}">
                <a16:creationId xmlns:a16="http://schemas.microsoft.com/office/drawing/2014/main" id="{A0315759-3413-18D4-C3E1-1E4B49F92DCC}"/>
              </a:ext>
            </a:extLst>
          </p:cNvPr>
          <p:cNvGrpSpPr/>
          <p:nvPr/>
        </p:nvGrpSpPr>
        <p:grpSpPr>
          <a:xfrm>
            <a:off x="986376" y="4015190"/>
            <a:ext cx="4708128" cy="2378033"/>
            <a:chOff x="1541268" y="4015190"/>
            <a:chExt cx="4708128" cy="2378033"/>
          </a:xfrm>
        </p:grpSpPr>
        <p:grpSp>
          <p:nvGrpSpPr>
            <p:cNvPr id="7" name="Group 6">
              <a:extLst>
                <a:ext uri="{FF2B5EF4-FFF2-40B4-BE49-F238E27FC236}">
                  <a16:creationId xmlns:a16="http://schemas.microsoft.com/office/drawing/2014/main" id="{3B244C5F-7B26-E79F-16B3-236F26AEB388}"/>
                </a:ext>
              </a:extLst>
            </p:cNvPr>
            <p:cNvGrpSpPr/>
            <p:nvPr/>
          </p:nvGrpSpPr>
          <p:grpSpPr>
            <a:xfrm>
              <a:off x="1541268" y="4015190"/>
              <a:ext cx="4708128" cy="1796622"/>
              <a:chOff x="9722183" y="783417"/>
              <a:chExt cx="1725082" cy="610943"/>
            </a:xfrm>
          </p:grpSpPr>
          <p:cxnSp>
            <p:nvCxnSpPr>
              <p:cNvPr id="9" name="Straight Arrow Connector 8">
                <a:extLst>
                  <a:ext uri="{FF2B5EF4-FFF2-40B4-BE49-F238E27FC236}">
                    <a16:creationId xmlns:a16="http://schemas.microsoft.com/office/drawing/2014/main" id="{21580210-1F49-3729-AC0D-B9693A378BB6}"/>
                  </a:ext>
                </a:extLst>
              </p:cNvPr>
              <p:cNvCxnSpPr>
                <a:cxnSpLocks/>
              </p:cNvCxnSpPr>
              <p:nvPr/>
            </p:nvCxnSpPr>
            <p:spPr>
              <a:xfrm>
                <a:off x="9766392" y="985553"/>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890A8F-56B1-501C-9E65-E69EF05311E2}"/>
                      </a:ext>
                    </a:extLst>
                  </p:cNvPr>
                  <p:cNvSpPr txBox="1"/>
                  <p:nvPr/>
                </p:nvSpPr>
                <p:spPr>
                  <a:xfrm>
                    <a:off x="10737425" y="990918"/>
                    <a:ext cx="278882" cy="1360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10" name="TextBox 9">
                    <a:extLst>
                      <a:ext uri="{FF2B5EF4-FFF2-40B4-BE49-F238E27FC236}">
                        <a16:creationId xmlns:a16="http://schemas.microsoft.com/office/drawing/2014/main" id="{F4890A8F-56B1-501C-9E65-E69EF05311E2}"/>
                      </a:ext>
                    </a:extLst>
                  </p:cNvPr>
                  <p:cNvSpPr txBox="1">
                    <a:spLocks noRot="1" noChangeAspect="1" noMove="1" noResize="1" noEditPoints="1" noAdjustHandles="1" noChangeArrowheads="1" noChangeShapeType="1" noTextEdit="1"/>
                  </p:cNvSpPr>
                  <p:nvPr/>
                </p:nvSpPr>
                <p:spPr>
                  <a:xfrm>
                    <a:off x="10737425" y="990918"/>
                    <a:ext cx="278882" cy="136058"/>
                  </a:xfrm>
                  <a:prstGeom prst="rect">
                    <a:avLst/>
                  </a:prstGeom>
                  <a:blipFill>
                    <a:blip r:embed="rId2"/>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4FD6AE6-CF37-08EA-433F-7B7BCDDFA447}"/>
                  </a:ext>
                </a:extLst>
              </p:cNvPr>
              <p:cNvCxnSpPr>
                <a:cxnSpLocks/>
              </p:cNvCxnSpPr>
              <p:nvPr/>
            </p:nvCxnSpPr>
            <p:spPr>
              <a:xfrm flipV="1">
                <a:off x="9764482" y="936251"/>
                <a:ext cx="167937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CD294B-5BC7-9CB3-BF6C-A082459437A0}"/>
                      </a:ext>
                    </a:extLst>
                  </p:cNvPr>
                  <p:cNvSpPr txBox="1"/>
                  <p:nvPr/>
                </p:nvSpPr>
                <p:spPr>
                  <a:xfrm>
                    <a:off x="11146341" y="783417"/>
                    <a:ext cx="171018" cy="1360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12" name="TextBox 11">
                    <a:extLst>
                      <a:ext uri="{FF2B5EF4-FFF2-40B4-BE49-F238E27FC236}">
                        <a16:creationId xmlns:a16="http://schemas.microsoft.com/office/drawing/2014/main" id="{B7CD294B-5BC7-9CB3-BF6C-A082459437A0}"/>
                      </a:ext>
                    </a:extLst>
                  </p:cNvPr>
                  <p:cNvSpPr txBox="1">
                    <a:spLocks noRot="1" noChangeAspect="1" noMove="1" noResize="1" noEditPoints="1" noAdjustHandles="1" noChangeArrowheads="1" noChangeShapeType="1" noTextEdit="1"/>
                  </p:cNvSpPr>
                  <p:nvPr/>
                </p:nvSpPr>
                <p:spPr>
                  <a:xfrm>
                    <a:off x="11146341" y="783417"/>
                    <a:ext cx="171018" cy="136058"/>
                  </a:xfrm>
                  <a:prstGeom prst="rect">
                    <a:avLst/>
                  </a:prstGeom>
                  <a:blipFill>
                    <a:blip r:embed="rId3"/>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6CA2080-7F5C-BA93-58D9-91C8F3093892}"/>
                  </a:ext>
                </a:extLst>
              </p:cNvPr>
              <p:cNvCxnSpPr>
                <a:cxnSpLocks/>
              </p:cNvCxnSpPr>
              <p:nvPr/>
            </p:nvCxnSpPr>
            <p:spPr>
              <a:xfrm>
                <a:off x="9764482" y="986800"/>
                <a:ext cx="0" cy="4075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E05FDF-D82F-8DD1-CF01-FC21A1CC0469}"/>
                      </a:ext>
                    </a:extLst>
                  </p:cNvPr>
                  <p:cNvSpPr txBox="1"/>
                  <p:nvPr/>
                </p:nvSpPr>
                <p:spPr>
                  <a:xfrm>
                    <a:off x="9722183" y="1173253"/>
                    <a:ext cx="168581" cy="1360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4" name="TextBox 13">
                    <a:extLst>
                      <a:ext uri="{FF2B5EF4-FFF2-40B4-BE49-F238E27FC236}">
                        <a16:creationId xmlns:a16="http://schemas.microsoft.com/office/drawing/2014/main" id="{53E05FDF-D82F-8DD1-CF01-FC21A1CC0469}"/>
                      </a:ext>
                    </a:extLst>
                  </p:cNvPr>
                  <p:cNvSpPr txBox="1">
                    <a:spLocks noRot="1" noChangeAspect="1" noMove="1" noResize="1" noEditPoints="1" noAdjustHandles="1" noChangeArrowheads="1" noChangeShapeType="1" noTextEdit="1"/>
                  </p:cNvSpPr>
                  <p:nvPr/>
                </p:nvSpPr>
                <p:spPr>
                  <a:xfrm>
                    <a:off x="9722183" y="1173253"/>
                    <a:ext cx="168581" cy="136058"/>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F53D6B9-8424-2E39-D85E-E79A8D663A1D}"/>
                  </a:ext>
                </a:extLst>
              </p:cNvPr>
              <p:cNvCxnSpPr>
                <a:cxnSpLocks/>
              </p:cNvCxnSpPr>
              <p:nvPr/>
            </p:nvCxnSpPr>
            <p:spPr>
              <a:xfrm flipV="1">
                <a:off x="11063564" y="985755"/>
                <a:ext cx="383701"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7DC6D2-D9DA-585A-705F-5D866DD5A5BD}"/>
                      </a:ext>
                    </a:extLst>
                  </p:cNvPr>
                  <p:cNvSpPr txBox="1"/>
                  <p:nvPr/>
                </p:nvSpPr>
                <p:spPr>
                  <a:xfrm>
                    <a:off x="11070449" y="989221"/>
                    <a:ext cx="279925" cy="1360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16" name="TextBox 15">
                    <a:extLst>
                      <a:ext uri="{FF2B5EF4-FFF2-40B4-BE49-F238E27FC236}">
                        <a16:creationId xmlns:a16="http://schemas.microsoft.com/office/drawing/2014/main" id="{887DC6D2-D9DA-585A-705F-5D866DD5A5BD}"/>
                      </a:ext>
                    </a:extLst>
                  </p:cNvPr>
                  <p:cNvSpPr txBox="1">
                    <a:spLocks noRot="1" noChangeAspect="1" noMove="1" noResize="1" noEditPoints="1" noAdjustHandles="1" noChangeArrowheads="1" noChangeShapeType="1" noTextEdit="1"/>
                  </p:cNvSpPr>
                  <p:nvPr/>
                </p:nvSpPr>
                <p:spPr>
                  <a:xfrm>
                    <a:off x="11070449" y="989221"/>
                    <a:ext cx="279925" cy="136058"/>
                  </a:xfrm>
                  <a:prstGeom prst="rect">
                    <a:avLst/>
                  </a:prstGeom>
                  <a:blipFill>
                    <a:blip r:embed="rId5"/>
                    <a:stretch>
                      <a:fillRect b="-12121"/>
                    </a:stretch>
                  </a:blipFill>
                </p:spPr>
                <p:txBody>
                  <a:bodyPr/>
                  <a:lstStyle/>
                  <a:p>
                    <a:r>
                      <a:rPr lang="en-US">
                        <a:noFill/>
                      </a:rPr>
                      <a:t> </a:t>
                    </a:r>
                  </a:p>
                </p:txBody>
              </p:sp>
            </mc:Fallback>
          </mc:AlternateContent>
          <p:sp>
            <p:nvSpPr>
              <p:cNvPr id="17" name="Half Frame 16">
                <a:extLst>
                  <a:ext uri="{FF2B5EF4-FFF2-40B4-BE49-F238E27FC236}">
                    <a16:creationId xmlns:a16="http://schemas.microsoft.com/office/drawing/2014/main" id="{19A4D21B-99A4-80FF-74A0-788CA9839911}"/>
                  </a:ext>
                </a:extLst>
              </p:cNvPr>
              <p:cNvSpPr/>
              <p:nvPr/>
            </p:nvSpPr>
            <p:spPr>
              <a:xfrm rot="10800000">
                <a:off x="9766872" y="988419"/>
                <a:ext cx="79203" cy="84838"/>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grpSp>
        <p:sp>
          <p:nvSpPr>
            <p:cNvPr id="8" name="Rectangle 7">
              <a:extLst>
                <a:ext uri="{FF2B5EF4-FFF2-40B4-BE49-F238E27FC236}">
                  <a16:creationId xmlns:a16="http://schemas.microsoft.com/office/drawing/2014/main" id="{A349885E-2DA1-0544-C422-18F988148015}"/>
                </a:ext>
              </a:extLst>
            </p:cNvPr>
            <p:cNvSpPr/>
            <p:nvPr/>
          </p:nvSpPr>
          <p:spPr>
            <a:xfrm>
              <a:off x="1907432" y="5993113"/>
              <a:ext cx="3605924" cy="400110"/>
            </a:xfrm>
            <a:prstGeom prst="rect">
              <a:avLst/>
            </a:prstGeom>
          </p:spPr>
          <p:txBody>
            <a:bodyPr wrap="none">
              <a:spAutoFit/>
            </a:bodyPr>
            <a:lstStyle/>
            <a:p>
              <a:r>
                <a:rPr lang="en-US" sz="2000" dirty="0"/>
                <a:t>Injects reactive power in the grid</a:t>
              </a:r>
            </a:p>
          </p:txBody>
        </p:sp>
      </p:grpSp>
      <p:grpSp>
        <p:nvGrpSpPr>
          <p:cNvPr id="18" name="Group 17">
            <a:extLst>
              <a:ext uri="{FF2B5EF4-FFF2-40B4-BE49-F238E27FC236}">
                <a16:creationId xmlns:a16="http://schemas.microsoft.com/office/drawing/2014/main" id="{A685C9C5-989C-89AD-D32F-3ACB7C70CA63}"/>
              </a:ext>
            </a:extLst>
          </p:cNvPr>
          <p:cNvGrpSpPr/>
          <p:nvPr/>
        </p:nvGrpSpPr>
        <p:grpSpPr>
          <a:xfrm>
            <a:off x="6796437" y="3511296"/>
            <a:ext cx="4234015" cy="2881606"/>
            <a:chOff x="6796437" y="3511296"/>
            <a:chExt cx="4234015" cy="2881606"/>
          </a:xfrm>
        </p:grpSpPr>
        <p:grpSp>
          <p:nvGrpSpPr>
            <p:cNvPr id="19" name="Group 18">
              <a:extLst>
                <a:ext uri="{FF2B5EF4-FFF2-40B4-BE49-F238E27FC236}">
                  <a16:creationId xmlns:a16="http://schemas.microsoft.com/office/drawing/2014/main" id="{8AC2EEB9-0D4A-35A2-B68B-E7E6F475590A}"/>
                </a:ext>
              </a:extLst>
            </p:cNvPr>
            <p:cNvGrpSpPr/>
            <p:nvPr/>
          </p:nvGrpSpPr>
          <p:grpSpPr>
            <a:xfrm>
              <a:off x="6796437" y="3511296"/>
              <a:ext cx="3591147" cy="1754521"/>
              <a:chOff x="9747749" y="579829"/>
              <a:chExt cx="1315815" cy="596625"/>
            </a:xfrm>
          </p:grpSpPr>
          <p:cxnSp>
            <p:nvCxnSpPr>
              <p:cNvPr id="21" name="Straight Arrow Connector 20">
                <a:extLst>
                  <a:ext uri="{FF2B5EF4-FFF2-40B4-BE49-F238E27FC236}">
                    <a16:creationId xmlns:a16="http://schemas.microsoft.com/office/drawing/2014/main" id="{C5B881B1-07F0-07E2-DE85-C4C0B0FCD4AA}"/>
                  </a:ext>
                </a:extLst>
              </p:cNvPr>
              <p:cNvCxnSpPr>
                <a:cxnSpLocks/>
              </p:cNvCxnSpPr>
              <p:nvPr/>
            </p:nvCxnSpPr>
            <p:spPr>
              <a:xfrm>
                <a:off x="9766392" y="985553"/>
                <a:ext cx="12971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C98ABE-3A10-34D6-0A6E-842482AAA2BF}"/>
                      </a:ext>
                    </a:extLst>
                  </p:cNvPr>
                  <p:cNvSpPr txBox="1"/>
                  <p:nvPr/>
                </p:nvSpPr>
                <p:spPr>
                  <a:xfrm>
                    <a:off x="10754100" y="800862"/>
                    <a:ext cx="278882" cy="136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m:oMathPara>
                    </a14:m>
                    <a:endParaRPr lang="en-US" sz="2000" dirty="0"/>
                  </a:p>
                </p:txBody>
              </p:sp>
            </mc:Choice>
            <mc:Fallback xmlns="">
              <p:sp>
                <p:nvSpPr>
                  <p:cNvPr id="22" name="TextBox 21">
                    <a:extLst>
                      <a:ext uri="{FF2B5EF4-FFF2-40B4-BE49-F238E27FC236}">
                        <a16:creationId xmlns:a16="http://schemas.microsoft.com/office/drawing/2014/main" id="{54C98ABE-3A10-34D6-0A6E-842482AAA2BF}"/>
                      </a:ext>
                    </a:extLst>
                  </p:cNvPr>
                  <p:cNvSpPr txBox="1">
                    <a:spLocks noRot="1" noChangeAspect="1" noMove="1" noResize="1" noEditPoints="1" noAdjustHandles="1" noChangeArrowheads="1" noChangeShapeType="1" noTextEdit="1"/>
                  </p:cNvSpPr>
                  <p:nvPr/>
                </p:nvSpPr>
                <p:spPr>
                  <a:xfrm>
                    <a:off x="10754100" y="800862"/>
                    <a:ext cx="278882" cy="136057"/>
                  </a:xfrm>
                  <a:prstGeom prst="rect">
                    <a:avLst/>
                  </a:prstGeom>
                  <a:blipFill>
                    <a:blip r:embed="rId6"/>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76944C3B-B1B6-F7F3-007E-F6C4F9EFD0A8}"/>
                  </a:ext>
                </a:extLst>
              </p:cNvPr>
              <p:cNvCxnSpPr>
                <a:cxnSpLocks/>
              </p:cNvCxnSpPr>
              <p:nvPr/>
            </p:nvCxnSpPr>
            <p:spPr>
              <a:xfrm>
                <a:off x="9764482" y="1026612"/>
                <a:ext cx="9084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15D3B4-F1BD-68D4-E322-B312DB588229}"/>
                      </a:ext>
                    </a:extLst>
                  </p:cNvPr>
                  <p:cNvSpPr txBox="1"/>
                  <p:nvPr/>
                </p:nvSpPr>
                <p:spPr>
                  <a:xfrm>
                    <a:off x="10498764" y="1035227"/>
                    <a:ext cx="171018" cy="136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oMath>
                      </m:oMathPara>
                    </a14:m>
                    <a:endParaRPr lang="en-US" sz="2000" dirty="0"/>
                  </a:p>
                </p:txBody>
              </p:sp>
            </mc:Choice>
            <mc:Fallback xmlns="">
              <p:sp>
                <p:nvSpPr>
                  <p:cNvPr id="24" name="TextBox 23">
                    <a:extLst>
                      <a:ext uri="{FF2B5EF4-FFF2-40B4-BE49-F238E27FC236}">
                        <a16:creationId xmlns:a16="http://schemas.microsoft.com/office/drawing/2014/main" id="{A115D3B4-F1BD-68D4-E322-B312DB588229}"/>
                      </a:ext>
                    </a:extLst>
                  </p:cNvPr>
                  <p:cNvSpPr txBox="1">
                    <a:spLocks noRot="1" noChangeAspect="1" noMove="1" noResize="1" noEditPoints="1" noAdjustHandles="1" noChangeArrowheads="1" noChangeShapeType="1" noTextEdit="1"/>
                  </p:cNvSpPr>
                  <p:nvPr/>
                </p:nvSpPr>
                <p:spPr>
                  <a:xfrm>
                    <a:off x="10498764" y="1035227"/>
                    <a:ext cx="171018" cy="136057"/>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AAB6CAB-1E9F-23FA-3F24-1DEF4E8BFE4D}"/>
                  </a:ext>
                </a:extLst>
              </p:cNvPr>
              <p:cNvCxnSpPr>
                <a:cxnSpLocks/>
              </p:cNvCxnSpPr>
              <p:nvPr/>
            </p:nvCxnSpPr>
            <p:spPr>
              <a:xfrm flipV="1">
                <a:off x="9764482" y="580344"/>
                <a:ext cx="0" cy="4075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F26D3E-2766-0EBE-8E42-6A902D24A14A}"/>
                      </a:ext>
                    </a:extLst>
                  </p:cNvPr>
                  <p:cNvSpPr txBox="1"/>
                  <p:nvPr/>
                </p:nvSpPr>
                <p:spPr>
                  <a:xfrm>
                    <a:off x="9747749" y="579829"/>
                    <a:ext cx="168581" cy="136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26" name="TextBox 25">
                    <a:extLst>
                      <a:ext uri="{FF2B5EF4-FFF2-40B4-BE49-F238E27FC236}">
                        <a16:creationId xmlns:a16="http://schemas.microsoft.com/office/drawing/2014/main" id="{C4F26D3E-2766-0EBE-8E42-6A902D24A14A}"/>
                      </a:ext>
                    </a:extLst>
                  </p:cNvPr>
                  <p:cNvSpPr txBox="1">
                    <a:spLocks noRot="1" noChangeAspect="1" noMove="1" noResize="1" noEditPoints="1" noAdjustHandles="1" noChangeArrowheads="1" noChangeShapeType="1" noTextEdit="1"/>
                  </p:cNvSpPr>
                  <p:nvPr/>
                </p:nvSpPr>
                <p:spPr>
                  <a:xfrm>
                    <a:off x="9747749" y="579829"/>
                    <a:ext cx="168581" cy="136057"/>
                  </a:xfrm>
                  <a:prstGeom prst="rect">
                    <a:avLst/>
                  </a:prstGeom>
                  <a:blipFill>
                    <a:blip r:embed="rId7"/>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96F80C-8869-7ED9-0EC1-423229162724}"/>
                  </a:ext>
                </a:extLst>
              </p:cNvPr>
              <p:cNvCxnSpPr>
                <a:cxnSpLocks/>
              </p:cNvCxnSpPr>
              <p:nvPr/>
            </p:nvCxnSpPr>
            <p:spPr>
              <a:xfrm flipH="1" flipV="1">
                <a:off x="10672941" y="1026326"/>
                <a:ext cx="383701"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2390E05-676E-9D41-D495-7F254F07C0B0}"/>
                      </a:ext>
                    </a:extLst>
                  </p:cNvPr>
                  <p:cNvSpPr txBox="1"/>
                  <p:nvPr/>
                </p:nvSpPr>
                <p:spPr>
                  <a:xfrm>
                    <a:off x="10736382" y="1040397"/>
                    <a:ext cx="279925" cy="136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𝑆</m:t>
                              </m:r>
                            </m:sub>
                          </m:s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m:oMathPara>
                    </a14:m>
                    <a:endParaRPr lang="en-US" sz="2000" dirty="0"/>
                  </a:p>
                </p:txBody>
              </p:sp>
            </mc:Choice>
            <mc:Fallback xmlns="">
              <p:sp>
                <p:nvSpPr>
                  <p:cNvPr id="28" name="TextBox 27">
                    <a:extLst>
                      <a:ext uri="{FF2B5EF4-FFF2-40B4-BE49-F238E27FC236}">
                        <a16:creationId xmlns:a16="http://schemas.microsoft.com/office/drawing/2014/main" id="{02390E05-676E-9D41-D495-7F254F07C0B0}"/>
                      </a:ext>
                    </a:extLst>
                  </p:cNvPr>
                  <p:cNvSpPr txBox="1">
                    <a:spLocks noRot="1" noChangeAspect="1" noMove="1" noResize="1" noEditPoints="1" noAdjustHandles="1" noChangeArrowheads="1" noChangeShapeType="1" noTextEdit="1"/>
                  </p:cNvSpPr>
                  <p:nvPr/>
                </p:nvSpPr>
                <p:spPr>
                  <a:xfrm>
                    <a:off x="10736382" y="1040397"/>
                    <a:ext cx="279925" cy="136057"/>
                  </a:xfrm>
                  <a:prstGeom prst="rect">
                    <a:avLst/>
                  </a:prstGeom>
                  <a:blipFill>
                    <a:blip r:embed="rId8"/>
                    <a:stretch>
                      <a:fillRect b="-12500"/>
                    </a:stretch>
                  </a:blipFill>
                </p:spPr>
                <p:txBody>
                  <a:bodyPr/>
                  <a:lstStyle/>
                  <a:p>
                    <a:r>
                      <a:rPr lang="en-US">
                        <a:noFill/>
                      </a:rPr>
                      <a:t> </a:t>
                    </a:r>
                  </a:p>
                </p:txBody>
              </p:sp>
            </mc:Fallback>
          </mc:AlternateContent>
          <p:sp>
            <p:nvSpPr>
              <p:cNvPr id="29" name="Half Frame 28">
                <a:extLst>
                  <a:ext uri="{FF2B5EF4-FFF2-40B4-BE49-F238E27FC236}">
                    <a16:creationId xmlns:a16="http://schemas.microsoft.com/office/drawing/2014/main" id="{C36D78EA-D205-B79C-13F3-4C32FD9516DD}"/>
                  </a:ext>
                </a:extLst>
              </p:cNvPr>
              <p:cNvSpPr/>
              <p:nvPr/>
            </p:nvSpPr>
            <p:spPr>
              <a:xfrm rot="10800000" flipV="1">
                <a:off x="9766872" y="898257"/>
                <a:ext cx="79203" cy="84838"/>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grpSp>
        <p:sp>
          <p:nvSpPr>
            <p:cNvPr id="20" name="Rectangle 19">
              <a:extLst>
                <a:ext uri="{FF2B5EF4-FFF2-40B4-BE49-F238E27FC236}">
                  <a16:creationId xmlns:a16="http://schemas.microsoft.com/office/drawing/2014/main" id="{43A146D3-FE35-5B48-6524-0CA9AB80A44C}"/>
                </a:ext>
              </a:extLst>
            </p:cNvPr>
            <p:cNvSpPr/>
            <p:nvPr/>
          </p:nvSpPr>
          <p:spPr>
            <a:xfrm>
              <a:off x="6956708" y="5992792"/>
              <a:ext cx="4073744" cy="400110"/>
            </a:xfrm>
            <a:prstGeom prst="rect">
              <a:avLst/>
            </a:prstGeom>
          </p:spPr>
          <p:txBody>
            <a:bodyPr wrap="none">
              <a:spAutoFit/>
            </a:bodyPr>
            <a:lstStyle/>
            <a:p>
              <a:r>
                <a:rPr lang="en-US" sz="2000" dirty="0"/>
                <a:t>Absorbs reactive power from the grid</a:t>
              </a:r>
            </a:p>
          </p:txBody>
        </p:sp>
      </p:grpSp>
    </p:spTree>
    <p:extLst>
      <p:ext uri="{BB962C8B-B14F-4D97-AF65-F5344CB8AC3E}">
        <p14:creationId xmlns:p14="http://schemas.microsoft.com/office/powerpoint/2010/main" val="224796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8BF9-A26A-BAA8-152B-42D1D59293D6}"/>
              </a:ext>
            </a:extLst>
          </p:cNvPr>
          <p:cNvSpPr>
            <a:spLocks noGrp="1"/>
          </p:cNvSpPr>
          <p:nvPr>
            <p:ph type="title"/>
          </p:nvPr>
        </p:nvSpPr>
        <p:spPr/>
        <p:txBody>
          <a:bodyPr/>
          <a:lstStyle/>
          <a:p>
            <a:r>
              <a:rPr lang="en-US" dirty="0"/>
              <a:t>Generator limits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DFF02A-671E-2989-6F83-1D69643F642A}"/>
                  </a:ext>
                </a:extLst>
              </p:cNvPr>
              <p:cNvSpPr>
                <a:spLocks noGrp="1"/>
              </p:cNvSpPr>
              <p:nvPr>
                <p:ph idx="1"/>
              </p:nvPr>
            </p:nvSpPr>
            <p:spPr/>
            <p:txBody>
              <a:bodyPr>
                <a:normAutofit lnSpcReduction="10000"/>
              </a:bodyPr>
              <a:lstStyle/>
              <a:p>
                <a:r>
                  <a:rPr lang="en-US" dirty="0"/>
                  <a:t>Maximum active power: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𝑚𝑎𝑥</m:t>
                        </m:r>
                      </m:sub>
                    </m:sSub>
                  </m:oMath>
                </a14:m>
                <a:r>
                  <a:rPr lang="en-US" dirty="0">
                    <a:effectLst/>
                  </a:rPr>
                  <a:t> </a:t>
                </a:r>
              </a:p>
              <a:p>
                <a:pPr lvl="1"/>
                <a:r>
                  <a:rPr lang="en-US" dirty="0"/>
                  <a:t>Determined by prime mover</a:t>
                </a:r>
              </a:p>
              <a:p>
                <a:pPr lvl="1"/>
                <a:endParaRPr lang="en-US" dirty="0"/>
              </a:p>
              <a:p>
                <a:r>
                  <a:rPr lang="en-US" dirty="0"/>
                  <a:t>Minimum active power: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𝑚𝑖𝑛</m:t>
                        </m:r>
                      </m:sub>
                    </m:sSub>
                  </m:oMath>
                </a14:m>
                <a:r>
                  <a:rPr lang="en-US" dirty="0">
                    <a:effectLst/>
                  </a:rPr>
                  <a:t> </a:t>
                </a:r>
              </a:p>
              <a:p>
                <a:pPr lvl="1"/>
                <a:r>
                  <a:rPr lang="en-US" dirty="0"/>
                  <a:t>Flame stability in the boiler</a:t>
                </a:r>
              </a:p>
              <a:p>
                <a:pPr lvl="1"/>
                <a:endParaRPr lang="en-US" dirty="0"/>
              </a:p>
              <a:p>
                <a:r>
                  <a:rPr lang="en-US" dirty="0"/>
                  <a:t>Stator current limit: </a:t>
                </a:r>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oMath>
                </a14:m>
                <a:r>
                  <a:rPr lang="en-US" dirty="0">
                    <a:effectLst/>
                  </a:rPr>
                  <a:t> </a:t>
                </a:r>
              </a:p>
              <a:p>
                <a:pPr lvl="1"/>
                <a:r>
                  <a:rPr lang="en-US" dirty="0"/>
                  <a:t>Avoid damaging conductor insulation due to overheating</a:t>
                </a:r>
              </a:p>
              <a:p>
                <a:endParaRPr lang="en-US" dirty="0"/>
              </a:p>
              <a:p>
                <a:r>
                  <a:rPr lang="en-US" dirty="0"/>
                  <a:t>Field current limit: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𝑓</m:t>
                        </m:r>
                      </m:sub>
                    </m:sSub>
                  </m:oMath>
                </a14:m>
                <a:r>
                  <a:rPr lang="en-US" dirty="0">
                    <a:effectLst/>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𝑚𝑎𝑥</m:t>
                        </m:r>
                      </m:sub>
                    </m:sSub>
                  </m:oMath>
                </a14:m>
                <a:endParaRPr lang="en-US" dirty="0"/>
              </a:p>
              <a:p>
                <a:pPr lvl="1"/>
                <a:r>
                  <a:rPr lang="en-US" dirty="0"/>
                  <a:t>Avoid damaging conductor insulation due to overheating</a:t>
                </a:r>
              </a:p>
            </p:txBody>
          </p:sp>
        </mc:Choice>
        <mc:Fallback xmlns="">
          <p:sp>
            <p:nvSpPr>
              <p:cNvPr id="3" name="Content Placeholder 2">
                <a:extLst>
                  <a:ext uri="{FF2B5EF4-FFF2-40B4-BE49-F238E27FC236}">
                    <a16:creationId xmlns:a16="http://schemas.microsoft.com/office/drawing/2014/main" id="{35DFF02A-671E-2989-6F83-1D69643F642A}"/>
                  </a:ext>
                </a:extLst>
              </p:cNvPr>
              <p:cNvSpPr>
                <a:spLocks noGrp="1" noRot="1" noChangeAspect="1" noMove="1" noResize="1" noEditPoints="1" noAdjustHandles="1" noChangeArrowheads="1" noChangeShapeType="1" noTextEdit="1"/>
              </p:cNvSpPr>
              <p:nvPr>
                <p:ph idx="1"/>
              </p:nvPr>
            </p:nvSpPr>
            <p:spPr>
              <a:blipFill>
                <a:blip r:embed="rId2"/>
                <a:stretch>
                  <a:fillRect l="-1086" t="-30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484FD0D-427F-B383-132F-77725C3F2056}"/>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C752E707-6257-5589-7DF6-1040FBC0C93E}"/>
              </a:ext>
            </a:extLst>
          </p:cNvPr>
          <p:cNvSpPr>
            <a:spLocks noGrp="1"/>
          </p:cNvSpPr>
          <p:nvPr>
            <p:ph type="sldNum" sz="quarter" idx="12"/>
          </p:nvPr>
        </p:nvSpPr>
        <p:spPr/>
        <p:txBody>
          <a:bodyPr/>
          <a:lstStyle/>
          <a:p>
            <a:fld id="{697646A6-6B76-9347-9EA0-ECEE7D8FD72D}" type="slidenum">
              <a:rPr lang="en-US" smtClean="0"/>
              <a:t>95</a:t>
            </a:fld>
            <a:endParaRPr lang="en-US"/>
          </a:p>
        </p:txBody>
      </p:sp>
      <p:grpSp>
        <p:nvGrpSpPr>
          <p:cNvPr id="6" name="Group 5">
            <a:extLst>
              <a:ext uri="{FF2B5EF4-FFF2-40B4-BE49-F238E27FC236}">
                <a16:creationId xmlns:a16="http://schemas.microsoft.com/office/drawing/2014/main" id="{4D109B37-E8CB-77B4-76A2-1AC13936BC9D}"/>
              </a:ext>
            </a:extLst>
          </p:cNvPr>
          <p:cNvGrpSpPr/>
          <p:nvPr/>
        </p:nvGrpSpPr>
        <p:grpSpPr>
          <a:xfrm>
            <a:off x="8488763" y="3959352"/>
            <a:ext cx="3641840" cy="2176272"/>
            <a:chOff x="8668512" y="3959352"/>
            <a:chExt cx="3641840" cy="2176272"/>
          </a:xfrm>
        </p:grpSpPr>
        <p:sp>
          <p:nvSpPr>
            <p:cNvPr id="7" name="Right Brace 6">
              <a:extLst>
                <a:ext uri="{FF2B5EF4-FFF2-40B4-BE49-F238E27FC236}">
                  <a16:creationId xmlns:a16="http://schemas.microsoft.com/office/drawing/2014/main" id="{A1720020-256B-DC68-DE63-830CE5B9EAE4}"/>
                </a:ext>
              </a:extLst>
            </p:cNvPr>
            <p:cNvSpPr/>
            <p:nvPr/>
          </p:nvSpPr>
          <p:spPr>
            <a:xfrm>
              <a:off x="8668512" y="3959352"/>
              <a:ext cx="557784" cy="2176272"/>
            </a:xfrm>
            <a:prstGeom prst="rightBrace">
              <a:avLst>
                <a:gd name="adj1" fmla="val 4275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8867BD-6B81-89B2-38D0-C1CFC80DE4D2}"/>
                    </a:ext>
                  </a:extLst>
                </p:cNvPr>
                <p:cNvSpPr txBox="1"/>
                <p:nvPr/>
              </p:nvSpPr>
              <p:spPr>
                <a:xfrm>
                  <a:off x="9233356" y="4632882"/>
                  <a:ext cx="3076996" cy="830997"/>
                </a:xfrm>
                <a:prstGeom prst="rect">
                  <a:avLst/>
                </a:prstGeom>
                <a:noFill/>
              </p:spPr>
              <p:txBody>
                <a:bodyPr wrap="none" rtlCol="0">
                  <a:spAutoFit/>
                </a:bodyPr>
                <a:lstStyle/>
                <a:p>
                  <a:r>
                    <a:rPr lang="en-US" sz="2400" dirty="0"/>
                    <a:t>How to express as </a:t>
                  </a:r>
                </a:p>
                <a:p>
                  <a:r>
                    <a:rPr lang="en-US" sz="2400" dirty="0"/>
                    <a:t>a function of </a:t>
                  </a:r>
                  <a14:m>
                    <m:oMath xmlns:m="http://schemas.openxmlformats.org/officeDocument/2006/math">
                      <m:r>
                        <a:rPr lang="en-US" sz="2400" i="1">
                          <a:latin typeface="Cambria Math" panose="02040503050406030204" pitchFamily="18" charset="0"/>
                        </a:rPr>
                        <m:t>𝑃</m:t>
                      </m:r>
                    </m:oMath>
                  </a14:m>
                  <a:r>
                    <a:rPr lang="en-US" sz="2400" dirty="0"/>
                    <a:t> and </a:t>
                  </a:r>
                  <a14:m>
                    <m:oMath xmlns:m="http://schemas.openxmlformats.org/officeDocument/2006/math">
                      <m:r>
                        <a:rPr lang="en-US" sz="2400" b="0" i="1" smtClean="0">
                          <a:latin typeface="Cambria Math" panose="02040503050406030204" pitchFamily="18" charset="0"/>
                        </a:rPr>
                        <m:t>𝑄</m:t>
                      </m:r>
                    </m:oMath>
                  </a14:m>
                  <a:r>
                    <a:rPr lang="en-US" sz="2400" dirty="0"/>
                    <a:t>? </a:t>
                  </a:r>
                </a:p>
              </p:txBody>
            </p:sp>
          </mc:Choice>
          <mc:Fallback xmlns="">
            <p:sp>
              <p:nvSpPr>
                <p:cNvPr id="6" name="TextBox 5">
                  <a:extLst>
                    <a:ext uri="{FF2B5EF4-FFF2-40B4-BE49-F238E27FC236}">
                      <a16:creationId xmlns:a16="http://schemas.microsoft.com/office/drawing/2014/main" id="{D158DE22-A1F0-684A-8F79-2176CC466D06}"/>
                    </a:ext>
                  </a:extLst>
                </p:cNvPr>
                <p:cNvSpPr txBox="1">
                  <a:spLocks noRot="1" noChangeAspect="1" noMove="1" noResize="1" noEditPoints="1" noAdjustHandles="1" noChangeArrowheads="1" noChangeShapeType="1" noTextEdit="1"/>
                </p:cNvSpPr>
                <p:nvPr/>
              </p:nvSpPr>
              <p:spPr>
                <a:xfrm>
                  <a:off x="9233356" y="4632882"/>
                  <a:ext cx="3076996" cy="830997"/>
                </a:xfrm>
                <a:prstGeom prst="rect">
                  <a:avLst/>
                </a:prstGeom>
                <a:blipFill>
                  <a:blip r:embed="rId3"/>
                  <a:stretch>
                    <a:fillRect l="-3292" t="-5970" r="-2058" b="-14925"/>
                  </a:stretch>
                </a:blipFill>
              </p:spPr>
              <p:txBody>
                <a:bodyPr/>
                <a:lstStyle/>
                <a:p>
                  <a:r>
                    <a:rPr lang="en-US">
                      <a:noFill/>
                    </a:rPr>
                    <a:t> </a:t>
                  </a:r>
                </a:p>
              </p:txBody>
            </p:sp>
          </mc:Fallback>
        </mc:AlternateContent>
      </p:grpSp>
    </p:spTree>
    <p:extLst>
      <p:ext uri="{BB962C8B-B14F-4D97-AF65-F5344CB8AC3E}">
        <p14:creationId xmlns:p14="http://schemas.microsoft.com/office/powerpoint/2010/main" val="97731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2BAB94-D8CF-9D9C-E4B9-98C8B49A831D}"/>
                  </a:ext>
                </a:extLst>
              </p:cNvPr>
              <p:cNvSpPr>
                <a:spLocks noGrp="1"/>
              </p:cNvSpPr>
              <p:nvPr>
                <p:ph type="title"/>
              </p:nvPr>
            </p:nvSpPr>
            <p:spPr/>
            <p:txBody>
              <a:bodyPr>
                <a:normAutofit/>
              </a:bodyPr>
              <a:lstStyle/>
              <a:p>
                <a14:m>
                  <m:oMath xmlns:m="http://schemas.openxmlformats.org/officeDocument/2006/math">
                    <m:r>
                      <a:rPr lang="en-US" i="1" smtClean="0">
                        <a:latin typeface="Cambria Math" panose="02040503050406030204" pitchFamily="18" charset="0"/>
                      </a:rPr>
                      <m:t>𝐼</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𝑚𝑎𝑥</m:t>
                        </m:r>
                      </m:sub>
                    </m:sSub>
                  </m:oMath>
                </a14:m>
                <a:r>
                  <a:rPr lang="en-US" dirty="0"/>
                  <a:t> as a function of </a:t>
                </a:r>
                <a14:m>
                  <m:oMath xmlns:m="http://schemas.openxmlformats.org/officeDocument/2006/math">
                    <m:r>
                      <a:rPr lang="en-US" i="1">
                        <a:latin typeface="Cambria Math" panose="02040503050406030204" pitchFamily="18" charset="0"/>
                      </a:rPr>
                      <m:t>𝑃</m:t>
                    </m:r>
                  </m:oMath>
                </a14:m>
                <a:r>
                  <a:rPr lang="en-US" dirty="0"/>
                  <a:t> and </a:t>
                </a:r>
                <a14:m>
                  <m:oMath xmlns:m="http://schemas.openxmlformats.org/officeDocument/2006/math">
                    <m:r>
                      <a:rPr lang="en-US" i="1">
                        <a:latin typeface="Cambria Math" panose="02040503050406030204" pitchFamily="18" charset="0"/>
                      </a:rPr>
                      <m:t>𝑄</m:t>
                    </m:r>
                  </m:oMath>
                </a14:m>
                <a:r>
                  <a:rPr lang="en-US" dirty="0"/>
                  <a:t> </a:t>
                </a:r>
              </a:p>
            </p:txBody>
          </p:sp>
        </mc:Choice>
        <mc:Fallback xmlns="">
          <p:sp>
            <p:nvSpPr>
              <p:cNvPr id="2" name="Title 1">
                <a:extLst>
                  <a:ext uri="{FF2B5EF4-FFF2-40B4-BE49-F238E27FC236}">
                    <a16:creationId xmlns:a16="http://schemas.microsoft.com/office/drawing/2014/main" id="{282BAB94-D8CF-9D9C-E4B9-98C8B49A831D}"/>
                  </a:ext>
                </a:extLst>
              </p:cNvPr>
              <p:cNvSpPr>
                <a:spLocks noGrp="1" noRot="1" noChangeAspect="1" noMove="1" noResize="1" noEditPoints="1" noAdjustHandles="1" noChangeArrowheads="1" noChangeShapeType="1" noTextEdit="1"/>
              </p:cNvSpPr>
              <p:nvPr>
                <p:ph type="title"/>
              </p:nvPr>
            </p:nvSpPr>
            <p:spPr>
              <a:blipFill>
                <a:blip r:embed="rId2"/>
                <a:stretch>
                  <a:fillRect l="-965" t="-2469" b="-13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8FC4AF4-9261-3B0B-D13C-D1952B20D279}"/>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ECDBAB4-2AFC-DF29-3F4B-D04ACBBFA458}"/>
              </a:ext>
            </a:extLst>
          </p:cNvPr>
          <p:cNvSpPr>
            <a:spLocks noGrp="1"/>
          </p:cNvSpPr>
          <p:nvPr>
            <p:ph type="sldNum" sz="quarter" idx="12"/>
          </p:nvPr>
        </p:nvSpPr>
        <p:spPr/>
        <p:txBody>
          <a:bodyPr/>
          <a:lstStyle/>
          <a:p>
            <a:fld id="{697646A6-6B76-9347-9EA0-ECEE7D8FD72D}" type="slidenum">
              <a:rPr lang="en-US" smtClean="0"/>
              <a:t>96</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BF0DED8-2751-D80F-B6E6-88EE1D42124C}"/>
                  </a:ext>
                </a:extLst>
              </p:cNvPr>
              <p:cNvSpPr/>
              <p:nvPr/>
            </p:nvSpPr>
            <p:spPr>
              <a:xfrm>
                <a:off x="895678" y="1944111"/>
                <a:ext cx="3283143"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𝑆</m:t>
                      </m:r>
                      <m:r>
                        <a:rPr lang="en-US" sz="2800" i="0">
                          <a:solidFill>
                            <a:schemeClr val="tx1"/>
                          </a:solidFill>
                          <a:latin typeface="Cambria Math" panose="02040503050406030204" pitchFamily="18" charset="0"/>
                        </a:rPr>
                        <m:t>=</m:t>
                      </m:r>
                      <m:rad>
                        <m:radPr>
                          <m:degHide m:val="on"/>
                          <m:ctrlPr>
                            <a:rPr lang="en-US" sz="2800" i="1">
                              <a:solidFill>
                                <a:schemeClr val="tx1"/>
                              </a:solidFill>
                              <a:latin typeface="Cambria Math" panose="02040503050406030204" pitchFamily="18" charset="0"/>
                            </a:rPr>
                          </m:ctrlPr>
                        </m:radPr>
                        <m:deg/>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𝑃</m:t>
                              </m:r>
                            </m:e>
                            <m:sup>
                              <m:r>
                                <a:rPr lang="en-US" sz="2800" i="0">
                                  <a:solidFill>
                                    <a:schemeClr val="tx1"/>
                                  </a:solidFill>
                                  <a:latin typeface="Cambria Math" panose="02040503050406030204" pitchFamily="18" charset="0"/>
                                </a:rPr>
                                <m:t>2</m:t>
                              </m:r>
                            </m:sup>
                          </m:sSup>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𝑄</m:t>
                              </m:r>
                            </m:e>
                            <m:sup>
                              <m:r>
                                <a:rPr lang="en-US" sz="2800" i="0">
                                  <a:solidFill>
                                    <a:schemeClr val="tx1"/>
                                  </a:solidFill>
                                  <a:latin typeface="Cambria Math" panose="02040503050406030204" pitchFamily="18" charset="0"/>
                                </a:rPr>
                                <m:t>2</m:t>
                              </m:r>
                            </m:sup>
                          </m:sSup>
                        </m:e>
                      </m:rad>
                      <m:r>
                        <a:rPr lang="en-US" sz="2800" i="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𝑉𝐼</m:t>
                      </m:r>
                    </m:oMath>
                  </m:oMathPara>
                </a14:m>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0BF0DED8-2751-D80F-B6E6-88EE1D42124C}"/>
                  </a:ext>
                </a:extLst>
              </p:cNvPr>
              <p:cNvSpPr>
                <a:spLocks noRot="1" noChangeAspect="1" noMove="1" noResize="1" noEditPoints="1" noAdjustHandles="1" noChangeArrowheads="1" noChangeShapeType="1" noTextEdit="1"/>
              </p:cNvSpPr>
              <p:nvPr/>
            </p:nvSpPr>
            <p:spPr>
              <a:xfrm>
                <a:off x="895678" y="1944111"/>
                <a:ext cx="3283143" cy="614142"/>
              </a:xfrm>
              <a:prstGeom prst="rect">
                <a:avLst/>
              </a:prstGeom>
              <a:blipFill>
                <a:blip r:embed="rId3"/>
                <a:stretch>
                  <a:fillRect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5BED637-E086-1242-36A6-16EE1032A095}"/>
                  </a:ext>
                </a:extLst>
              </p:cNvPr>
              <p:cNvSpPr/>
              <p:nvPr/>
            </p:nvSpPr>
            <p:spPr>
              <a:xfrm>
                <a:off x="895678" y="2846319"/>
                <a:ext cx="2981265" cy="815993"/>
              </a:xfrm>
              <a:prstGeom prst="rect">
                <a:avLst/>
              </a:prstGeom>
            </p:spPr>
            <p:txBody>
              <a:bodyPr wrap="none">
                <a:spAutoFit/>
              </a:bodyPr>
              <a:lstStyle/>
              <a:p>
                <a14:m>
                  <m:oMath xmlns:m="http://schemas.openxmlformats.org/officeDocument/2006/math">
                    <m:r>
                      <a:rPr lang="en-US" sz="2800" b="0" i="1" smtClean="0">
                        <a:solidFill>
                          <a:schemeClr val="tx1"/>
                        </a:solidFill>
                        <a:latin typeface="Cambria Math" panose="02040503050406030204" pitchFamily="18" charset="0"/>
                      </a:rPr>
                      <m:t>𝐼</m:t>
                    </m:r>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ad>
                          <m:radPr>
                            <m:degHide m:val="on"/>
                            <m:ctrlPr>
                              <a:rPr lang="en-US" sz="2800" i="1">
                                <a:solidFill>
                                  <a:schemeClr val="tx1"/>
                                </a:solidFill>
                                <a:latin typeface="Cambria Math" panose="02040503050406030204" pitchFamily="18" charset="0"/>
                              </a:rPr>
                            </m:ctrlPr>
                          </m:radPr>
                          <m:deg/>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𝑃</m:t>
                                </m:r>
                              </m:e>
                              <m:sup>
                                <m:r>
                                  <a:rPr lang="en-US" sz="2800">
                                    <a:solidFill>
                                      <a:schemeClr val="tx1"/>
                                    </a:solidFill>
                                    <a:latin typeface="Cambria Math" panose="02040503050406030204" pitchFamily="18" charset="0"/>
                                  </a:rPr>
                                  <m:t>2</m:t>
                                </m:r>
                              </m:sup>
                            </m:sSup>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𝑄</m:t>
                                </m:r>
                              </m:e>
                              <m:sup>
                                <m:r>
                                  <a:rPr lang="en-US" sz="2800">
                                    <a:solidFill>
                                      <a:schemeClr val="tx1"/>
                                    </a:solidFill>
                                    <a:latin typeface="Cambria Math" panose="02040503050406030204" pitchFamily="18" charset="0"/>
                                  </a:rPr>
                                  <m:t>2</m:t>
                                </m:r>
                              </m:sup>
                            </m:sSup>
                          </m:e>
                        </m:rad>
                      </m:num>
                      <m:den>
                        <m:r>
                          <a:rPr lang="en-US" sz="2800" b="0" i="1" smtClean="0">
                            <a:solidFill>
                              <a:schemeClr val="tx1"/>
                            </a:solidFill>
                            <a:latin typeface="Cambria Math" panose="02040503050406030204" pitchFamily="18" charset="0"/>
                          </a:rPr>
                          <m:t>𝑉</m:t>
                        </m:r>
                      </m:den>
                    </m:f>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𝑚𝑎𝑥</m:t>
                        </m:r>
                      </m:sub>
                    </m:sSub>
                  </m:oMath>
                </a14:m>
                <a:endParaRPr lang="en-US" sz="2800" dirty="0">
                  <a:solidFill>
                    <a:schemeClr val="tx1"/>
                  </a:solidFill>
                </a:endParaRPr>
              </a:p>
            </p:txBody>
          </p:sp>
        </mc:Choice>
        <mc:Fallback xmlns="">
          <p:sp>
            <p:nvSpPr>
              <p:cNvPr id="7" name="Rectangle 6">
                <a:extLst>
                  <a:ext uri="{FF2B5EF4-FFF2-40B4-BE49-F238E27FC236}">
                    <a16:creationId xmlns:a16="http://schemas.microsoft.com/office/drawing/2014/main" id="{95BED637-E086-1242-36A6-16EE1032A095}"/>
                  </a:ext>
                </a:extLst>
              </p:cNvPr>
              <p:cNvSpPr>
                <a:spLocks noRot="1" noChangeAspect="1" noMove="1" noResize="1" noEditPoints="1" noAdjustHandles="1" noChangeArrowheads="1" noChangeShapeType="1" noTextEdit="1"/>
              </p:cNvSpPr>
              <p:nvPr/>
            </p:nvSpPr>
            <p:spPr>
              <a:xfrm>
                <a:off x="895678" y="2846319"/>
                <a:ext cx="2981265" cy="815993"/>
              </a:xfrm>
              <a:prstGeom prst="rect">
                <a:avLst/>
              </a:prstGeom>
              <a:blipFill>
                <a:blip r:embed="rId4"/>
                <a:stretch>
                  <a:fillRect l="-847"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F2161A2-4E1E-8FFE-3F06-3C351FD3583C}"/>
                  </a:ext>
                </a:extLst>
              </p:cNvPr>
              <p:cNvSpPr/>
              <p:nvPr/>
            </p:nvSpPr>
            <p:spPr>
              <a:xfrm>
                <a:off x="895678" y="3992606"/>
                <a:ext cx="2171685" cy="764312"/>
              </a:xfrm>
              <a:prstGeom prst="rect">
                <a:avLst/>
              </a:prstGeom>
            </p:spPr>
            <p:txBody>
              <a:bodyPr wrap="none">
                <a:spAutoFit/>
              </a:bodyPr>
              <a:lstStyle/>
              <a:p>
                <a14:m>
                  <m:oMath xmlns:m="http://schemas.openxmlformats.org/officeDocument/2006/math">
                    <m:f>
                      <m:fPr>
                        <m:ctrlPr>
                          <a:rPr lang="en-US" sz="2800" b="0" i="1" smtClean="0">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𝑃</m:t>
                            </m:r>
                          </m:e>
                          <m:sup>
                            <m:r>
                              <a:rPr lang="en-US" sz="2800">
                                <a:solidFill>
                                  <a:schemeClr val="tx1"/>
                                </a:solidFill>
                                <a:latin typeface="Cambria Math" panose="02040503050406030204" pitchFamily="18" charset="0"/>
                              </a:rPr>
                              <m:t>2</m:t>
                            </m:r>
                          </m:sup>
                        </m:sSup>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𝑄</m:t>
                            </m:r>
                          </m:e>
                          <m:sup>
                            <m:r>
                              <a:rPr lang="en-US" sz="2800">
                                <a:solidFill>
                                  <a:schemeClr val="tx1"/>
                                </a:solidFill>
                                <a:latin typeface="Cambria Math" panose="02040503050406030204" pitchFamily="18" charset="0"/>
                              </a:rPr>
                              <m:t>2</m:t>
                            </m:r>
                          </m:sup>
                        </m:sSup>
                      </m:num>
                      <m:den>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𝑉</m:t>
                            </m:r>
                          </m:e>
                          <m:sup>
                            <m:r>
                              <a:rPr lang="en-US" sz="2800" b="0" i="1" smtClean="0">
                                <a:solidFill>
                                  <a:schemeClr val="tx1"/>
                                </a:solidFill>
                                <a:latin typeface="Cambria Math" panose="02040503050406030204" pitchFamily="18" charset="0"/>
                              </a:rPr>
                              <m:t>2</m:t>
                            </m:r>
                          </m:sup>
                        </m:sSup>
                      </m:den>
                    </m:f>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m:t>
                    </m:r>
                    <m:sSubSup>
                      <m:sSubSupPr>
                        <m:ctrlPr>
                          <a:rPr lang="en-US" sz="280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𝑚𝑎𝑥</m:t>
                        </m:r>
                      </m:sub>
                      <m:sup>
                        <m:r>
                          <a:rPr lang="en-US" sz="2800" b="0" i="1" smtClean="0">
                            <a:solidFill>
                              <a:schemeClr val="tx1"/>
                            </a:solidFill>
                            <a:latin typeface="Cambria Math" panose="02040503050406030204" pitchFamily="18" charset="0"/>
                          </a:rPr>
                          <m:t>2</m:t>
                        </m:r>
                      </m:sup>
                    </m:sSubSup>
                  </m:oMath>
                </a14:m>
                <a:endParaRPr lang="en-US" sz="2800" dirty="0">
                  <a:solidFill>
                    <a:schemeClr val="tx1"/>
                  </a:solidFill>
                </a:endParaRPr>
              </a:p>
            </p:txBody>
          </p:sp>
        </mc:Choice>
        <mc:Fallback xmlns="">
          <p:sp>
            <p:nvSpPr>
              <p:cNvPr id="8" name="Rectangle 7">
                <a:extLst>
                  <a:ext uri="{FF2B5EF4-FFF2-40B4-BE49-F238E27FC236}">
                    <a16:creationId xmlns:a16="http://schemas.microsoft.com/office/drawing/2014/main" id="{DF2161A2-4E1E-8FFE-3F06-3C351FD3583C}"/>
                  </a:ext>
                </a:extLst>
              </p:cNvPr>
              <p:cNvSpPr>
                <a:spLocks noRot="1" noChangeAspect="1" noMove="1" noResize="1" noEditPoints="1" noAdjustHandles="1" noChangeArrowheads="1" noChangeShapeType="1" noTextEdit="1"/>
              </p:cNvSpPr>
              <p:nvPr/>
            </p:nvSpPr>
            <p:spPr>
              <a:xfrm>
                <a:off x="895678" y="3992606"/>
                <a:ext cx="2171685" cy="76431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B9B14E-3F2F-371A-15CA-694C216566E0}"/>
                  </a:ext>
                </a:extLst>
              </p:cNvPr>
              <p:cNvSpPr txBox="1"/>
              <p:nvPr/>
            </p:nvSpPr>
            <p:spPr>
              <a:xfrm>
                <a:off x="4007224" y="5051220"/>
                <a:ext cx="3394712" cy="461665"/>
              </a:xfrm>
              <a:prstGeom prst="rect">
                <a:avLst/>
              </a:prstGeom>
              <a:noFill/>
            </p:spPr>
            <p:txBody>
              <a:bodyPr wrap="none" rtlCol="0">
                <a:spAutoFit/>
              </a:bodyPr>
              <a:lstStyle/>
              <a:p>
                <a:r>
                  <a:rPr lang="en-US" sz="2400" dirty="0">
                    <a:sym typeface="Wingdings" pitchFamily="2" charset="2"/>
                  </a:rPr>
                  <a:t> Circle in the</a:t>
                </a:r>
                <a14:m>
                  <m:oMath xmlns:m="http://schemas.openxmlformats.org/officeDocument/2006/math">
                    <m:r>
                      <a:rPr lang="en-US" sz="2400" i="1" dirty="0" smtClean="0">
                        <a:latin typeface="Cambria Math" panose="02040503050406030204" pitchFamily="18" charset="0"/>
                        <a:sym typeface="Wingdings" pitchFamily="2" charset="2"/>
                      </a:rPr>
                      <m:t> </m:t>
                    </m:r>
                    <m:r>
                      <a:rPr lang="en-US" sz="2400" i="1" dirty="0" smtClean="0">
                        <a:latin typeface="Cambria Math" panose="02040503050406030204" pitchFamily="18" charset="0"/>
                        <a:sym typeface="Wingdings" pitchFamily="2" charset="2"/>
                      </a:rPr>
                      <m:t>𝑃</m:t>
                    </m:r>
                    <m:r>
                      <a:rPr lang="en-US" sz="2400" i="1" dirty="0" smtClean="0">
                        <a:latin typeface="Cambria Math" panose="02040503050406030204" pitchFamily="18" charset="0"/>
                        <a:sym typeface="Wingdings" pitchFamily="2" charset="2"/>
                      </a:rPr>
                      <m:t>, </m:t>
                    </m:r>
                    <m:r>
                      <a:rPr lang="en-US" sz="2400" i="1" dirty="0" smtClean="0">
                        <a:latin typeface="Cambria Math" panose="02040503050406030204" pitchFamily="18" charset="0"/>
                        <a:sym typeface="Wingdings" pitchFamily="2" charset="2"/>
                      </a:rPr>
                      <m:t>𝑄</m:t>
                    </m:r>
                    <m:r>
                      <a:rPr lang="en-US" sz="2400" i="1" dirty="0" smtClean="0">
                        <a:latin typeface="Cambria Math" panose="02040503050406030204" pitchFamily="18" charset="0"/>
                        <a:sym typeface="Wingdings" pitchFamily="2" charset="2"/>
                      </a:rPr>
                      <m:t> </m:t>
                    </m:r>
                  </m:oMath>
                </a14:m>
                <a:r>
                  <a:rPr lang="en-US" sz="2400" dirty="0">
                    <a:sym typeface="Wingdings" pitchFamily="2" charset="2"/>
                  </a:rPr>
                  <a:t>plane</a:t>
                </a:r>
                <a:endParaRPr lang="en-US" sz="2400" dirty="0"/>
              </a:p>
            </p:txBody>
          </p:sp>
        </mc:Choice>
        <mc:Fallback xmlns="">
          <p:sp>
            <p:nvSpPr>
              <p:cNvPr id="9" name="TextBox 8">
                <a:extLst>
                  <a:ext uri="{FF2B5EF4-FFF2-40B4-BE49-F238E27FC236}">
                    <a16:creationId xmlns:a16="http://schemas.microsoft.com/office/drawing/2014/main" id="{DBB9B14E-3F2F-371A-15CA-694C216566E0}"/>
                  </a:ext>
                </a:extLst>
              </p:cNvPr>
              <p:cNvSpPr txBox="1">
                <a:spLocks noRot="1" noChangeAspect="1" noMove="1" noResize="1" noEditPoints="1" noAdjustHandles="1" noChangeArrowheads="1" noChangeShapeType="1" noTextEdit="1"/>
              </p:cNvSpPr>
              <p:nvPr/>
            </p:nvSpPr>
            <p:spPr>
              <a:xfrm>
                <a:off x="4007224" y="5051220"/>
                <a:ext cx="3394712" cy="461665"/>
              </a:xfrm>
              <a:prstGeom prst="rect">
                <a:avLst/>
              </a:prstGeom>
              <a:blipFill>
                <a:blip r:embed="rId6"/>
                <a:stretch>
                  <a:fillRect l="-2612" t="-8108" r="-1866"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8D70C6-34D1-7E92-F569-D1A8FF25A5A5}"/>
                  </a:ext>
                </a:extLst>
              </p:cNvPr>
              <p:cNvSpPr/>
              <p:nvPr/>
            </p:nvSpPr>
            <p:spPr>
              <a:xfrm>
                <a:off x="895678" y="5023375"/>
                <a:ext cx="2994025" cy="523220"/>
              </a:xfrm>
              <a:prstGeom prst="rect">
                <a:avLst/>
              </a:prstGeom>
            </p:spPr>
            <p:txBody>
              <a:bodyPr wrap="none">
                <a:spAutoFit/>
              </a:bodyPr>
              <a:lstStyle/>
              <a:p>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𝑃</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𝑄</m:t>
                        </m:r>
                      </m:e>
                      <m:sup>
                        <m:r>
                          <a:rPr lang="en-US" sz="2800">
                            <a:latin typeface="Cambria Math" panose="02040503050406030204" pitchFamily="18" charset="0"/>
                          </a:rPr>
                          <m:t>2</m:t>
                        </m:r>
                      </m:sup>
                    </m:sSup>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m:t>
                    </m:r>
                    <m:sSubSup>
                      <m:sSubSupPr>
                        <m:ctrlPr>
                          <a:rPr lang="en-US" sz="2800" i="1" smtClean="0">
                            <a:solidFill>
                              <a:schemeClr val="tx1"/>
                            </a:solidFill>
                            <a:latin typeface="Cambria Math" panose="02040503050406030204" pitchFamily="18" charset="0"/>
                          </a:rPr>
                        </m:ctrlPr>
                      </m:sSubSupPr>
                      <m:e>
                        <m:sSup>
                          <m:sSupPr>
                            <m:ctrlPr>
                              <a:rPr lang="en-US" sz="2800" i="1">
                                <a:latin typeface="Cambria Math" panose="02040503050406030204" pitchFamily="18" charset="0"/>
                              </a:rPr>
                            </m:ctrlPr>
                          </m:sSupPr>
                          <m:e>
                            <m:r>
                              <a:rPr lang="en-US" sz="2800" i="1">
                                <a:latin typeface="Cambria Math" panose="02040503050406030204" pitchFamily="18" charset="0"/>
                              </a:rPr>
                              <m:t>𝑉</m:t>
                            </m:r>
                          </m:e>
                          <m:sup>
                            <m:r>
                              <a:rPr lang="en-US" sz="2800" i="1">
                                <a:latin typeface="Cambria Math" panose="02040503050406030204" pitchFamily="18" charset="0"/>
                              </a:rPr>
                              <m:t>2</m:t>
                            </m:r>
                          </m:sup>
                        </m:sSup>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𝑚𝑎𝑥</m:t>
                        </m:r>
                      </m:sub>
                      <m:sup>
                        <m:r>
                          <a:rPr lang="en-US" sz="2800" b="0" i="1" smtClean="0">
                            <a:solidFill>
                              <a:schemeClr val="tx1"/>
                            </a:solidFill>
                            <a:latin typeface="Cambria Math" panose="02040503050406030204" pitchFamily="18" charset="0"/>
                          </a:rPr>
                          <m:t>2</m:t>
                        </m:r>
                      </m:sup>
                    </m:sSubSup>
                  </m:oMath>
                </a14:m>
                <a:endParaRPr lang="en-US" sz="2800" dirty="0">
                  <a:solidFill>
                    <a:schemeClr val="tx1"/>
                  </a:solidFill>
                </a:endParaRPr>
              </a:p>
            </p:txBody>
          </p:sp>
        </mc:Choice>
        <mc:Fallback xmlns="">
          <p:sp>
            <p:nvSpPr>
              <p:cNvPr id="10" name="Rectangle 9">
                <a:extLst>
                  <a:ext uri="{FF2B5EF4-FFF2-40B4-BE49-F238E27FC236}">
                    <a16:creationId xmlns:a16="http://schemas.microsoft.com/office/drawing/2014/main" id="{7B8D70C6-34D1-7E92-F569-D1A8FF25A5A5}"/>
                  </a:ext>
                </a:extLst>
              </p:cNvPr>
              <p:cNvSpPr>
                <a:spLocks noRot="1" noChangeAspect="1" noMove="1" noResize="1" noEditPoints="1" noAdjustHandles="1" noChangeArrowheads="1" noChangeShapeType="1" noTextEdit="1"/>
              </p:cNvSpPr>
              <p:nvPr/>
            </p:nvSpPr>
            <p:spPr>
              <a:xfrm>
                <a:off x="895678" y="5023375"/>
                <a:ext cx="2994025" cy="523220"/>
              </a:xfrm>
              <a:prstGeom prst="rect">
                <a:avLst/>
              </a:prstGeom>
              <a:blipFill>
                <a:blip r:embed="rId7"/>
                <a:stretch>
                  <a:fillRect l="-84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614C27-4C42-BE07-9231-51125F87BD5A}"/>
                  </a:ext>
                </a:extLst>
              </p:cNvPr>
              <p:cNvSpPr txBox="1"/>
              <p:nvPr/>
            </p:nvSpPr>
            <p:spPr>
              <a:xfrm>
                <a:off x="895678" y="5813052"/>
                <a:ext cx="20951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i="1" smtClean="0">
                              <a:latin typeface="Cambria Math" panose="02040503050406030204" pitchFamily="18" charset="0"/>
                            </a:rPr>
                            <m:t>2</m:t>
                          </m:r>
                        </m:sup>
                      </m:sSup>
                      <m:r>
                        <a:rPr lang="en-US" sz="280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i="1" smtClean="0">
                              <a:latin typeface="Cambria Math" panose="02040503050406030204" pitchFamily="18" charset="0"/>
                            </a:rPr>
                            <m:t>2</m:t>
                          </m:r>
                        </m:sup>
                      </m:sSup>
                      <m:r>
                        <a:rPr lang="en-US" sz="280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𝑟</m:t>
                          </m:r>
                        </m:e>
                        <m:sup>
                          <m:r>
                            <a:rPr lang="en-US" sz="2800" i="1" smtClean="0">
                              <a:latin typeface="Cambria Math" panose="02040503050406030204" pitchFamily="18" charset="0"/>
                            </a:rPr>
                            <m:t>2</m:t>
                          </m:r>
                        </m:sup>
                      </m:sSup>
                    </m:oMath>
                  </m:oMathPara>
                </a14:m>
                <a:endParaRPr lang="en-US" dirty="0"/>
              </a:p>
            </p:txBody>
          </p:sp>
        </mc:Choice>
        <mc:Fallback xmlns="">
          <p:sp>
            <p:nvSpPr>
              <p:cNvPr id="11" name="TextBox 10">
                <a:extLst>
                  <a:ext uri="{FF2B5EF4-FFF2-40B4-BE49-F238E27FC236}">
                    <a16:creationId xmlns:a16="http://schemas.microsoft.com/office/drawing/2014/main" id="{63614C27-4C42-BE07-9231-51125F87BD5A}"/>
                  </a:ext>
                </a:extLst>
              </p:cNvPr>
              <p:cNvSpPr txBox="1">
                <a:spLocks noRot="1" noChangeAspect="1" noMove="1" noResize="1" noEditPoints="1" noAdjustHandles="1" noChangeArrowheads="1" noChangeShapeType="1" noTextEdit="1"/>
              </p:cNvSpPr>
              <p:nvPr/>
            </p:nvSpPr>
            <p:spPr>
              <a:xfrm>
                <a:off x="895678" y="5813052"/>
                <a:ext cx="2095125" cy="430887"/>
              </a:xfrm>
              <a:prstGeom prst="rect">
                <a:avLst/>
              </a:prstGeom>
              <a:blipFill>
                <a:blip r:embed="rId8"/>
                <a:stretch>
                  <a:fillRect l="-1807" t="-2857" r="-1205" b="-22857"/>
                </a:stretch>
              </a:blipFill>
            </p:spPr>
            <p:txBody>
              <a:bodyPr/>
              <a:lstStyle/>
              <a:p>
                <a:r>
                  <a:rPr lang="en-US">
                    <a:noFill/>
                  </a:rPr>
                  <a:t> </a:t>
                </a:r>
              </a:p>
            </p:txBody>
          </p:sp>
        </mc:Fallback>
      </mc:AlternateContent>
    </p:spTree>
    <p:extLst>
      <p:ext uri="{BB962C8B-B14F-4D97-AF65-F5344CB8AC3E}">
        <p14:creationId xmlns:p14="http://schemas.microsoft.com/office/powerpoint/2010/main" val="123237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2AFF30E-264C-424C-CEC4-0D3DC090BBB8}"/>
                  </a:ext>
                </a:extLst>
              </p:cNvPr>
              <p:cNvSpPr>
                <a:spLocks noGrp="1"/>
              </p:cNvSpPr>
              <p:nvPr>
                <p:ph type="title"/>
              </p:nvPr>
            </p:nvSpPr>
            <p:spPr/>
            <p:txBody>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𝑓</m:t>
                        </m:r>
                      </m:sub>
                    </m:sSub>
                  </m:oMath>
                </a14:m>
                <a:r>
                  <a:rPr lang="en-US" dirty="0">
                    <a:solidFill>
                      <a:schemeClr val="tx1"/>
                    </a:solidFill>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𝑚𝑎𝑥</m:t>
                        </m:r>
                      </m:sub>
                    </m:sSub>
                  </m:oMath>
                </a14:m>
                <a:r>
                  <a:rPr lang="en-US" dirty="0">
                    <a:solidFill>
                      <a:schemeClr val="tx1"/>
                    </a:solidFill>
                  </a:rPr>
                  <a:t> as a function of </a:t>
                </a:r>
                <a14:m>
                  <m:oMath xmlns:m="http://schemas.openxmlformats.org/officeDocument/2006/math">
                    <m:r>
                      <a:rPr lang="en-US" i="1">
                        <a:solidFill>
                          <a:schemeClr val="tx1"/>
                        </a:solidFill>
                        <a:latin typeface="Cambria Math" panose="02040503050406030204" pitchFamily="18" charset="0"/>
                      </a:rPr>
                      <m:t>𝑃</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𝑄</m:t>
                    </m:r>
                  </m:oMath>
                </a14:m>
                <a:endParaRPr lang="en-US" dirty="0"/>
              </a:p>
            </p:txBody>
          </p:sp>
        </mc:Choice>
        <mc:Fallback xmlns="">
          <p:sp>
            <p:nvSpPr>
              <p:cNvPr id="2" name="Title 1">
                <a:extLst>
                  <a:ext uri="{FF2B5EF4-FFF2-40B4-BE49-F238E27FC236}">
                    <a16:creationId xmlns:a16="http://schemas.microsoft.com/office/drawing/2014/main" id="{02AFF30E-264C-424C-CEC4-0D3DC090BBB8}"/>
                  </a:ext>
                </a:extLst>
              </p:cNvPr>
              <p:cNvSpPr>
                <a:spLocks noGrp="1" noRot="1" noChangeAspect="1" noMove="1" noResize="1" noEditPoints="1" noAdjustHandles="1" noChangeArrowheads="1" noChangeShapeType="1" noTextEdit="1"/>
              </p:cNvSpPr>
              <p:nvPr>
                <p:ph type="title"/>
              </p:nvPr>
            </p:nvSpPr>
            <p:spPr>
              <a:blipFill>
                <a:blip r:embed="rId2"/>
                <a:stretch>
                  <a:fillRect l="-965" t="-3704" b="-1358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E5830B0-2968-2D20-5447-E4ACD8CB8768}"/>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FB766535-7AF3-646E-3835-81321F93E258}"/>
              </a:ext>
            </a:extLst>
          </p:cNvPr>
          <p:cNvSpPr>
            <a:spLocks noGrp="1"/>
          </p:cNvSpPr>
          <p:nvPr>
            <p:ph type="sldNum" sz="quarter" idx="12"/>
          </p:nvPr>
        </p:nvSpPr>
        <p:spPr/>
        <p:txBody>
          <a:bodyPr/>
          <a:lstStyle/>
          <a:p>
            <a:fld id="{697646A6-6B76-9347-9EA0-ECEE7D8FD72D}" type="slidenum">
              <a:rPr lang="en-US" smtClean="0"/>
              <a:t>97</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ED89754-7AD5-D183-6EDA-FC41DFB0C0B5}"/>
                  </a:ext>
                </a:extLst>
              </p:cNvPr>
              <p:cNvSpPr/>
              <p:nvPr/>
            </p:nvSpPr>
            <p:spPr>
              <a:xfrm>
                <a:off x="374470" y="1733593"/>
                <a:ext cx="3680046" cy="557717"/>
              </a:xfrm>
              <a:prstGeom prst="rect">
                <a:avLst/>
              </a:prstGeom>
            </p:spPr>
            <p:txBody>
              <a:bodyPr wrap="none">
                <a:spAutoFit/>
              </a:bodyPr>
              <a:lstStyle/>
              <a:p>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𝑓</m:t>
                        </m:r>
                      </m:sub>
                    </m:sSub>
                  </m:oMath>
                </a14:m>
                <a:r>
                  <a:rPr lang="en-US" sz="2800" dirty="0">
                    <a:solidFill>
                      <a:schemeClr val="tx1"/>
                    </a:solidFill>
                  </a:rPr>
                  <a:t> ≤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𝐼</m:t>
                        </m:r>
                      </m:e>
                      <m:sub>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𝑚𝑎𝑥</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i="1" smtClean="0">
                        <a:solidFill>
                          <a:schemeClr val="tx1"/>
                        </a:solidFill>
                        <a:latin typeface="Cambria Math" panose="02040503050406030204" pitchFamily="18" charset="0"/>
                      </a:rPr>
                      <m:t>𝐸</m:t>
                    </m:r>
                    <m:r>
                      <m:rPr>
                        <m:nor/>
                      </m:rPr>
                      <a:rPr lang="en-US" sz="2800" dirty="0">
                        <a:solidFill>
                          <a:schemeClr val="tx1"/>
                        </a:solidFill>
                      </a:rPr>
                      <m:t> ≤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𝐸</m:t>
                        </m:r>
                      </m:e>
                      <m:sub>
                        <m:r>
                          <a:rPr lang="en-US" sz="2800" i="1">
                            <a:solidFill>
                              <a:schemeClr val="tx1"/>
                            </a:solidFill>
                            <a:latin typeface="Cambria Math" panose="02040503050406030204" pitchFamily="18" charset="0"/>
                          </a:rPr>
                          <m:t>𝑚𝑎𝑥</m:t>
                        </m:r>
                      </m:sub>
                    </m:sSub>
                  </m:oMath>
                </a14:m>
                <a:endParaRPr lang="en-US" sz="2800" dirty="0">
                  <a:solidFill>
                    <a:schemeClr val="tx1"/>
                  </a:solidFill>
                </a:endParaRPr>
              </a:p>
            </p:txBody>
          </p:sp>
        </mc:Choice>
        <mc:Fallback xmlns="">
          <p:sp>
            <p:nvSpPr>
              <p:cNvPr id="5" name="Rectangle 4">
                <a:extLst>
                  <a:ext uri="{FF2B5EF4-FFF2-40B4-BE49-F238E27FC236}">
                    <a16:creationId xmlns:a16="http://schemas.microsoft.com/office/drawing/2014/main" id="{CED89754-7AD5-D183-6EDA-FC41DFB0C0B5}"/>
                  </a:ext>
                </a:extLst>
              </p:cNvPr>
              <p:cNvSpPr>
                <a:spLocks noRot="1" noChangeAspect="1" noMove="1" noResize="1" noEditPoints="1" noAdjustHandles="1" noChangeArrowheads="1" noChangeShapeType="1" noTextEdit="1"/>
              </p:cNvSpPr>
              <p:nvPr/>
            </p:nvSpPr>
            <p:spPr>
              <a:xfrm>
                <a:off x="374470" y="1733593"/>
                <a:ext cx="3680046" cy="557717"/>
              </a:xfrm>
              <a:prstGeom prst="rect">
                <a:avLst/>
              </a:prstGeom>
              <a:blipFill>
                <a:blip r:embed="rId3"/>
                <a:stretch>
                  <a:fillRect l="-1031" t="-8889" b="-244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BEF18C4-923B-6FF2-6D94-EA134EFD01B2}"/>
              </a:ext>
            </a:extLst>
          </p:cNvPr>
          <p:cNvGrpSpPr/>
          <p:nvPr/>
        </p:nvGrpSpPr>
        <p:grpSpPr>
          <a:xfrm>
            <a:off x="374470" y="2616046"/>
            <a:ext cx="5677100" cy="972254"/>
            <a:chOff x="374470" y="2616046"/>
            <a:chExt cx="5677100" cy="9722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D0E5DB-1538-CDF8-7C36-8E84F32D7A25}"/>
                    </a:ext>
                  </a:extLst>
                </p:cNvPr>
                <p:cNvSpPr/>
                <p:nvPr/>
              </p:nvSpPr>
              <p:spPr>
                <a:xfrm>
                  <a:off x="3200918" y="2616046"/>
                  <a:ext cx="2850652"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𝑃</m:t>
                        </m:r>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𝐸</m:t>
                                </m:r>
                              </m:e>
                              <m:sub>
                                <m:r>
                                  <a:rPr lang="en-US" sz="2800" i="1">
                                    <a:solidFill>
                                      <a:schemeClr val="tx1"/>
                                    </a:solidFill>
                                    <a:latin typeface="Cambria Math" panose="02040503050406030204" pitchFamily="18" charset="0"/>
                                  </a:rPr>
                                  <m:t>𝑚𝑎𝑥</m:t>
                                </m:r>
                              </m:sub>
                            </m:sSub>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func>
                          <m:funcPr>
                            <m:ctrlPr>
                              <a:rPr lang="en-US" sz="2800" i="1">
                                <a:solidFill>
                                  <a:schemeClr val="tx1"/>
                                </a:solidFill>
                                <a:latin typeface="Cambria Math" panose="02040503050406030204" pitchFamily="18" charset="0"/>
                              </a:rPr>
                            </m:ctrlPr>
                          </m:funcPr>
                          <m:fName>
                            <m:r>
                              <m:rPr>
                                <m:sty m:val="p"/>
                              </m:rPr>
                              <a:rPr lang="en-US" sz="2800" i="0">
                                <a:solidFill>
                                  <a:schemeClr val="tx1"/>
                                </a:solidFill>
                                <a:latin typeface="Cambria Math" panose="02040503050406030204" pitchFamily="18" charset="0"/>
                              </a:rPr>
                              <m:t>sin</m:t>
                            </m:r>
                          </m:fName>
                          <m:e>
                            <m:r>
                              <a:rPr lang="en-US" sz="2800" i="1">
                                <a:solidFill>
                                  <a:schemeClr val="tx1"/>
                                </a:solidFill>
                                <a:latin typeface="Cambria Math" panose="02040503050406030204" pitchFamily="18" charset="0"/>
                              </a:rPr>
                              <m:t>𝛿</m:t>
                            </m:r>
                          </m:e>
                        </m:func>
                      </m:oMath>
                    </m:oMathPara>
                  </a14:m>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CB5EEDF0-1932-8F4D-94C9-47B43A457697}"/>
                    </a:ext>
                  </a:extLst>
                </p:cNvPr>
                <p:cNvSpPr>
                  <a:spLocks noRot="1" noChangeAspect="1" noMove="1" noResize="1" noEditPoints="1" noAdjustHandles="1" noChangeArrowheads="1" noChangeShapeType="1" noTextEdit="1"/>
                </p:cNvSpPr>
                <p:nvPr/>
              </p:nvSpPr>
              <p:spPr>
                <a:xfrm>
                  <a:off x="3200918" y="2616046"/>
                  <a:ext cx="2850652" cy="972254"/>
                </a:xfrm>
                <a:prstGeom prst="rect">
                  <a:avLst/>
                </a:prstGeom>
                <a:blipFill>
                  <a:blip r:embed="rId4"/>
                  <a:stretch>
                    <a:fillRect t="-2564"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CEC2A3E-4F0E-E89A-A402-AC139BCE23A2}"/>
                    </a:ext>
                  </a:extLst>
                </p:cNvPr>
                <p:cNvSpPr txBox="1"/>
                <p:nvPr/>
              </p:nvSpPr>
              <p:spPr>
                <a:xfrm>
                  <a:off x="374470" y="2616046"/>
                  <a:ext cx="2205219" cy="9716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𝑃</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𝐸𝑉</m:t>
                            </m:r>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sin</m:t>
                            </m:r>
                          </m:fName>
                          <m:e>
                            <m:r>
                              <a:rPr lang="en-US" sz="2800" i="1">
                                <a:solidFill>
                                  <a:schemeClr val="tx1"/>
                                </a:solidFill>
                                <a:latin typeface="Cambria Math" panose="02040503050406030204" pitchFamily="18" charset="0"/>
                              </a:rPr>
                              <m:t>𝛿</m:t>
                            </m:r>
                          </m:e>
                        </m:func>
                      </m:oMath>
                    </m:oMathPara>
                  </a14:m>
                  <a:endParaRPr lang="en-US" sz="2800" dirty="0">
                    <a:solidFill>
                      <a:schemeClr val="tx1"/>
                    </a:solidFill>
                  </a:endParaRPr>
                </a:p>
              </p:txBody>
            </p:sp>
          </mc:Choice>
          <mc:Fallback xmlns="">
            <p:sp>
              <p:nvSpPr>
                <p:cNvPr id="9" name="TextBox 8">
                  <a:extLst>
                    <a:ext uri="{FF2B5EF4-FFF2-40B4-BE49-F238E27FC236}">
                      <a16:creationId xmlns:a16="http://schemas.microsoft.com/office/drawing/2014/main" id="{8D122076-0E26-1A41-A2A1-EB143F2F9D17}"/>
                    </a:ext>
                  </a:extLst>
                </p:cNvPr>
                <p:cNvSpPr txBox="1">
                  <a:spLocks noRot="1" noChangeAspect="1" noMove="1" noResize="1" noEditPoints="1" noAdjustHandles="1" noChangeArrowheads="1" noChangeShapeType="1" noTextEdit="1"/>
                </p:cNvSpPr>
                <p:nvPr/>
              </p:nvSpPr>
              <p:spPr>
                <a:xfrm>
                  <a:off x="374470" y="2616046"/>
                  <a:ext cx="2205219" cy="971613"/>
                </a:xfrm>
                <a:prstGeom prst="rect">
                  <a:avLst/>
                </a:prstGeom>
                <a:blipFill>
                  <a:blip r:embed="rId5"/>
                  <a:stretch>
                    <a:fillRect b="-384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20CA99-E092-600E-ED77-54B98F119512}"/>
                </a:ext>
              </a:extLst>
            </p:cNvPr>
            <p:cNvSpPr txBox="1"/>
            <p:nvPr/>
          </p:nvSpPr>
          <p:spPr>
            <a:xfrm>
              <a:off x="2626490" y="2840242"/>
              <a:ext cx="535724" cy="523220"/>
            </a:xfrm>
            <a:prstGeom prst="rect">
              <a:avLst/>
            </a:prstGeom>
            <a:noFill/>
          </p:spPr>
          <p:txBody>
            <a:bodyPr wrap="none" rtlCol="0">
              <a:spAutoFit/>
            </a:bodyPr>
            <a:lstStyle/>
            <a:p>
              <a:r>
                <a:rPr lang="en-US" sz="2800" dirty="0">
                  <a:sym typeface="Wingdings" pitchFamily="2" charset="2"/>
                </a:rPr>
                <a:t></a:t>
              </a:r>
              <a:endParaRPr lang="en-US" sz="2800" dirty="0"/>
            </a:p>
          </p:txBody>
        </p:sp>
      </p:grpSp>
      <p:grpSp>
        <p:nvGrpSpPr>
          <p:cNvPr id="10" name="Group 9">
            <a:extLst>
              <a:ext uri="{FF2B5EF4-FFF2-40B4-BE49-F238E27FC236}">
                <a16:creationId xmlns:a16="http://schemas.microsoft.com/office/drawing/2014/main" id="{6F9BAE15-220B-1734-3D1C-CE2407E2F3B6}"/>
              </a:ext>
            </a:extLst>
          </p:cNvPr>
          <p:cNvGrpSpPr/>
          <p:nvPr/>
        </p:nvGrpSpPr>
        <p:grpSpPr>
          <a:xfrm>
            <a:off x="374470" y="3776628"/>
            <a:ext cx="7596343" cy="1030218"/>
            <a:chOff x="374470" y="3776628"/>
            <a:chExt cx="7596343" cy="1030218"/>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31DF616-A0BD-7861-8A73-9F1E715C0ADA}"/>
                    </a:ext>
                  </a:extLst>
                </p:cNvPr>
                <p:cNvSpPr/>
                <p:nvPr/>
              </p:nvSpPr>
              <p:spPr>
                <a:xfrm>
                  <a:off x="4132326" y="3776628"/>
                  <a:ext cx="3838487" cy="1030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𝑄</m:t>
                        </m:r>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𝑉</m:t>
                                </m:r>
                              </m:e>
                              <m:sup>
                                <m:r>
                                  <a:rPr lang="en-US" sz="2800" i="0">
                                    <a:solidFill>
                                      <a:schemeClr val="tx1"/>
                                    </a:solidFill>
                                    <a:latin typeface="Cambria Math" panose="02040503050406030204" pitchFamily="18" charset="0"/>
                                  </a:rPr>
                                  <m:t>2</m:t>
                                </m:r>
                              </m:sup>
                            </m:sSup>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𝐸</m:t>
                                </m:r>
                              </m:e>
                              <m:sub>
                                <m:r>
                                  <a:rPr lang="en-US" sz="2800" i="1">
                                    <a:solidFill>
                                      <a:schemeClr val="tx1"/>
                                    </a:solidFill>
                                    <a:latin typeface="Cambria Math" panose="02040503050406030204" pitchFamily="18" charset="0"/>
                                  </a:rPr>
                                  <m:t>𝑚𝑎𝑥</m:t>
                                </m:r>
                              </m:sub>
                            </m:sSub>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r>
                              <a:rPr lang="en-US" sz="2800" i="0">
                                <a:solidFill>
                                  <a:schemeClr val="tx1"/>
                                </a:solidFill>
                                <a:latin typeface="Cambria Math" panose="02040503050406030204" pitchFamily="18" charset="0"/>
                              </a:rPr>
                              <m:t> </m:t>
                            </m:r>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func>
                          <m:funcPr>
                            <m:ctrlPr>
                              <a:rPr lang="en-US" sz="2800" i="1">
                                <a:solidFill>
                                  <a:schemeClr val="tx1"/>
                                </a:solidFill>
                                <a:latin typeface="Cambria Math" panose="02040503050406030204" pitchFamily="18" charset="0"/>
                              </a:rPr>
                            </m:ctrlPr>
                          </m:funcPr>
                          <m:fName>
                            <m:r>
                              <m:rPr>
                                <m:sty m:val="p"/>
                              </m:rPr>
                              <a:rPr lang="en-US" sz="2800" i="0">
                                <a:solidFill>
                                  <a:schemeClr val="tx1"/>
                                </a:solidFill>
                                <a:latin typeface="Cambria Math" panose="02040503050406030204" pitchFamily="18" charset="0"/>
                              </a:rPr>
                              <m:t>cos</m:t>
                            </m:r>
                          </m:fName>
                          <m:e>
                            <m:r>
                              <a:rPr lang="en-US" sz="2800" i="1">
                                <a:solidFill>
                                  <a:schemeClr val="tx1"/>
                                </a:solidFill>
                                <a:latin typeface="Cambria Math" panose="02040503050406030204" pitchFamily="18" charset="0"/>
                              </a:rPr>
                              <m:t>𝛿</m:t>
                            </m:r>
                          </m:e>
                        </m:func>
                      </m:oMath>
                    </m:oMathPara>
                  </a14:m>
                  <a:endParaRPr lang="en-US" sz="2800" dirty="0">
                    <a:solidFill>
                      <a:schemeClr val="tx1"/>
                    </a:solidFill>
                  </a:endParaRPr>
                </a:p>
              </p:txBody>
            </p:sp>
          </mc:Choice>
          <mc:Fallback xmlns="">
            <p:sp>
              <p:nvSpPr>
                <p:cNvPr id="7" name="Rectangle 6">
                  <a:extLst>
                    <a:ext uri="{FF2B5EF4-FFF2-40B4-BE49-F238E27FC236}">
                      <a16:creationId xmlns:a16="http://schemas.microsoft.com/office/drawing/2014/main" id="{67067E8F-C21E-E547-BC94-68EF0E5A19A0}"/>
                    </a:ext>
                  </a:extLst>
                </p:cNvPr>
                <p:cNvSpPr>
                  <a:spLocks noRot="1" noChangeAspect="1" noMove="1" noResize="1" noEditPoints="1" noAdjustHandles="1" noChangeArrowheads="1" noChangeShapeType="1" noTextEdit="1"/>
                </p:cNvSpPr>
                <p:nvPr/>
              </p:nvSpPr>
              <p:spPr>
                <a:xfrm>
                  <a:off x="4132326" y="3776628"/>
                  <a:ext cx="3838487" cy="1030218"/>
                </a:xfrm>
                <a:prstGeom prst="rect">
                  <a:avLst/>
                </a:prstGeom>
                <a:blipFill>
                  <a:blip r:embed="rId6"/>
                  <a:stretch>
                    <a:fillRect l="-330"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5BDCE1F-72FD-BA4C-C26C-00B392529C46}"/>
                    </a:ext>
                  </a:extLst>
                </p:cNvPr>
                <p:cNvSpPr/>
                <p:nvPr/>
              </p:nvSpPr>
              <p:spPr>
                <a:xfrm>
                  <a:off x="374470" y="3776628"/>
                  <a:ext cx="3271601" cy="1030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𝑄</m:t>
                        </m:r>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𝐸𝑉</m:t>
                            </m:r>
                            <m:func>
                              <m:funcPr>
                                <m:ctrlPr>
                                  <a:rPr lang="en-US" sz="2800" i="1">
                                    <a:solidFill>
                                      <a:schemeClr val="tx1"/>
                                    </a:solidFill>
                                    <a:latin typeface="Cambria Math" panose="02040503050406030204" pitchFamily="18" charset="0"/>
                                  </a:rPr>
                                </m:ctrlPr>
                              </m:funcPr>
                              <m:fName>
                                <m:r>
                                  <m:rPr>
                                    <m:sty m:val="p"/>
                                  </m:rPr>
                                  <a:rPr lang="en-US" sz="2800" i="0">
                                    <a:solidFill>
                                      <a:schemeClr val="tx1"/>
                                    </a:solidFill>
                                    <a:latin typeface="Cambria Math" panose="02040503050406030204" pitchFamily="18" charset="0"/>
                                  </a:rPr>
                                  <m:t>cos</m:t>
                                </m:r>
                              </m:fName>
                              <m:e>
                                <m:r>
                                  <a:rPr lang="en-US" sz="2800" i="1">
                                    <a:solidFill>
                                      <a:schemeClr val="tx1"/>
                                    </a:solidFill>
                                    <a:latin typeface="Cambria Math" panose="02040503050406030204" pitchFamily="18" charset="0"/>
                                  </a:rPr>
                                  <m:t>𝛿</m:t>
                                </m:r>
                              </m:e>
                            </m:func>
                            <m:r>
                              <a:rPr lang="en-US" sz="2800" i="0">
                                <a:solidFill>
                                  <a:schemeClr val="tx1"/>
                                </a:solidFill>
                                <a:latin typeface="Cambria Math" panose="02040503050406030204" pitchFamily="18" charset="0"/>
                              </a:rPr>
                              <m:t> −</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𝑉</m:t>
                                </m:r>
                              </m:e>
                              <m:sup>
                                <m:r>
                                  <a:rPr lang="en-US" sz="2800" i="0">
                                    <a:solidFill>
                                      <a:schemeClr val="tx1"/>
                                    </a:solidFill>
                                    <a:latin typeface="Cambria Math" panose="02040503050406030204" pitchFamily="18" charset="0"/>
                                  </a:rPr>
                                  <m:t>2</m:t>
                                </m:r>
                              </m:sup>
                            </m:sSup>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r>
                          <a:rPr lang="en-US" sz="2800" i="0">
                            <a:solidFill>
                              <a:schemeClr val="tx1"/>
                            </a:solidFill>
                            <a:latin typeface="Cambria Math" panose="02040503050406030204" pitchFamily="18" charset="0"/>
                          </a:rPr>
                          <m:t> </m:t>
                        </m:r>
                      </m:oMath>
                    </m:oMathPara>
                  </a14:m>
                  <a:endParaRPr lang="en-US" sz="2800" dirty="0">
                    <a:solidFill>
                      <a:schemeClr val="tx1"/>
                    </a:solidFill>
                  </a:endParaRPr>
                </a:p>
              </p:txBody>
            </p:sp>
          </mc:Choice>
          <mc:Fallback xmlns="">
            <p:sp>
              <p:nvSpPr>
                <p:cNvPr id="8" name="Rectangle 7">
                  <a:extLst>
                    <a:ext uri="{FF2B5EF4-FFF2-40B4-BE49-F238E27FC236}">
                      <a16:creationId xmlns:a16="http://schemas.microsoft.com/office/drawing/2014/main" id="{42C06308-1467-304A-855B-F6725644B56C}"/>
                    </a:ext>
                  </a:extLst>
                </p:cNvPr>
                <p:cNvSpPr>
                  <a:spLocks noRot="1" noChangeAspect="1" noMove="1" noResize="1" noEditPoints="1" noAdjustHandles="1" noChangeArrowheads="1" noChangeShapeType="1" noTextEdit="1"/>
                </p:cNvSpPr>
                <p:nvPr/>
              </p:nvSpPr>
              <p:spPr>
                <a:xfrm>
                  <a:off x="374470" y="3776628"/>
                  <a:ext cx="3271601" cy="1030218"/>
                </a:xfrm>
                <a:prstGeom prst="rect">
                  <a:avLst/>
                </a:prstGeom>
                <a:blipFill>
                  <a:blip r:embed="rId7"/>
                  <a:stretch>
                    <a:fillRect l="-386" r="-772" b="-243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C1DEC9C-6354-4FCB-A091-81749DE0A62D}"/>
                </a:ext>
              </a:extLst>
            </p:cNvPr>
            <p:cNvSpPr txBox="1"/>
            <p:nvPr/>
          </p:nvSpPr>
          <p:spPr>
            <a:xfrm>
              <a:off x="3669207" y="4030127"/>
              <a:ext cx="535724" cy="523220"/>
            </a:xfrm>
            <a:prstGeom prst="rect">
              <a:avLst/>
            </a:prstGeom>
            <a:noFill/>
          </p:spPr>
          <p:txBody>
            <a:bodyPr wrap="none" rtlCol="0">
              <a:spAutoFit/>
            </a:bodyPr>
            <a:lstStyle/>
            <a:p>
              <a:r>
                <a:rPr lang="en-US" sz="2800" dirty="0">
                  <a:sym typeface="Wingdings" pitchFamily="2" charset="2"/>
                </a:rPr>
                <a:t></a:t>
              </a:r>
              <a:endParaRPr lang="en-US" sz="2800" dirty="0"/>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5F596F0-D465-1C38-71E0-5C9CFF685763}"/>
                  </a:ext>
                </a:extLst>
              </p:cNvPr>
              <p:cNvSpPr/>
              <p:nvPr/>
            </p:nvSpPr>
            <p:spPr>
              <a:xfrm>
                <a:off x="280709" y="5180250"/>
                <a:ext cx="4936288" cy="1154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tx1"/>
                              </a:solidFill>
                              <a:latin typeface="Cambria Math" panose="02040503050406030204" pitchFamily="18" charset="0"/>
                            </a:rPr>
                          </m:ctrlPr>
                        </m:sSupPr>
                        <m:e>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𝑃</m:t>
                              </m:r>
                            </m:e>
                            <m:sup>
                              <m:r>
                                <a:rPr lang="en-US" sz="2800" i="0">
                                  <a:solidFill>
                                    <a:schemeClr val="tx1"/>
                                  </a:solidFill>
                                  <a:latin typeface="Cambria Math" panose="02040503050406030204" pitchFamily="18" charset="0"/>
                                </a:rPr>
                                <m:t>2</m:t>
                              </m:r>
                            </m:sup>
                          </m:sSup>
                          <m:r>
                            <a:rPr lang="en-US" sz="2800" i="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𝑄</m:t>
                              </m:r>
                              <m:r>
                                <a:rPr lang="en-US" sz="2800" i="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𝑉</m:t>
                                      </m:r>
                                    </m:e>
                                    <m:sup>
                                      <m:r>
                                        <a:rPr lang="en-US" sz="2800" i="0">
                                          <a:solidFill>
                                            <a:schemeClr val="tx1"/>
                                          </a:solidFill>
                                          <a:latin typeface="Cambria Math" panose="02040503050406030204" pitchFamily="18" charset="0"/>
                                        </a:rPr>
                                        <m:t>2</m:t>
                                      </m:r>
                                    </m:sup>
                                  </m:sSup>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e>
                          </m:d>
                        </m:e>
                        <m:sup>
                          <m:r>
                            <a:rPr lang="en-US" sz="2800" i="0">
                              <a:solidFill>
                                <a:schemeClr val="tx1"/>
                              </a:solidFill>
                              <a:latin typeface="Cambria Math" panose="02040503050406030204" pitchFamily="18" charset="0"/>
                            </a:rPr>
                            <m:t>2</m:t>
                          </m:r>
                        </m:sup>
                      </m:sSup>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𝐸</m:t>
                                      </m:r>
                                    </m:e>
                                    <m:sub>
                                      <m:r>
                                        <a:rPr lang="en-US" sz="2800" i="1">
                                          <a:solidFill>
                                            <a:schemeClr val="tx1"/>
                                          </a:solidFill>
                                          <a:latin typeface="Cambria Math" panose="02040503050406030204" pitchFamily="18" charset="0"/>
                                        </a:rPr>
                                        <m:t>𝑚𝑎𝑥</m:t>
                                      </m:r>
                                    </m:sub>
                                  </m:sSub>
                                  <m:r>
                                    <a:rPr lang="en-US" sz="2800" i="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𝑉</m:t>
                                  </m:r>
                                  <m:r>
                                    <a:rPr lang="en-US" sz="2800" i="0">
                                      <a:solidFill>
                                        <a:schemeClr val="tx1"/>
                                      </a:solidFill>
                                      <a:latin typeface="Cambria Math" panose="02040503050406030204" pitchFamily="18" charset="0"/>
                                    </a:rPr>
                                    <m:t> </m:t>
                                  </m:r>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a:solidFill>
                                            <a:schemeClr val="tx1"/>
                                          </a:solidFill>
                                          <a:latin typeface="Cambria Math" panose="02040503050406030204" pitchFamily="18" charset="0"/>
                                        </a:rPr>
                                        <m:t>𝑆</m:t>
                                      </m:r>
                                    </m:sub>
                                  </m:sSub>
                                </m:den>
                              </m:f>
                            </m:e>
                          </m:d>
                        </m:e>
                        <m:sup>
                          <m:r>
                            <a:rPr lang="en-US" sz="2800" i="0">
                              <a:solidFill>
                                <a:schemeClr val="tx1"/>
                              </a:solidFill>
                              <a:latin typeface="Cambria Math" panose="02040503050406030204" pitchFamily="18" charset="0"/>
                            </a:rPr>
                            <m:t>2</m:t>
                          </m:r>
                        </m:sup>
                      </m:sSup>
                    </m:oMath>
                  </m:oMathPara>
                </a14:m>
                <a:endParaRPr lang="en-US" sz="2800" dirty="0">
                  <a:solidFill>
                    <a:schemeClr val="tx1"/>
                  </a:solidFill>
                </a:endParaRPr>
              </a:p>
            </p:txBody>
          </p:sp>
        </mc:Choice>
        <mc:Fallback xmlns="">
          <p:sp>
            <p:nvSpPr>
              <p:cNvPr id="14" name="Rectangle 13">
                <a:extLst>
                  <a:ext uri="{FF2B5EF4-FFF2-40B4-BE49-F238E27FC236}">
                    <a16:creationId xmlns:a16="http://schemas.microsoft.com/office/drawing/2014/main" id="{75F596F0-D465-1C38-71E0-5C9CFF685763}"/>
                  </a:ext>
                </a:extLst>
              </p:cNvPr>
              <p:cNvSpPr>
                <a:spLocks noRot="1" noChangeAspect="1" noMove="1" noResize="1" noEditPoints="1" noAdjustHandles="1" noChangeArrowheads="1" noChangeShapeType="1" noTextEdit="1"/>
              </p:cNvSpPr>
              <p:nvPr/>
            </p:nvSpPr>
            <p:spPr>
              <a:xfrm>
                <a:off x="280709" y="5180250"/>
                <a:ext cx="4936288" cy="11542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04F0080-E7CA-C728-C3F3-DCC27EFD2BDC}"/>
                  </a:ext>
                </a:extLst>
              </p:cNvPr>
              <p:cNvSpPr/>
              <p:nvPr/>
            </p:nvSpPr>
            <p:spPr>
              <a:xfrm>
                <a:off x="5809416" y="5015493"/>
                <a:ext cx="6238887" cy="1483740"/>
              </a:xfrm>
              <a:prstGeom prst="rect">
                <a:avLst/>
              </a:prstGeom>
            </p:spPr>
            <p:txBody>
              <a:bodyPr wrap="none">
                <a:spAutoFit/>
              </a:bodyPr>
              <a:lstStyle/>
              <a:p>
                <a:r>
                  <a:rPr lang="en-US" sz="2800" dirty="0">
                    <a:solidFill>
                      <a:schemeClr val="tx1"/>
                    </a:solidFill>
                    <a:latin typeface="Calibri" panose="020F0502020204030204" pitchFamily="34" charset="0"/>
                    <a:ea typeface="Calibri" panose="020F0502020204030204" pitchFamily="34" charset="0"/>
                    <a:cs typeface="Times New Roman" panose="02020603050405020304" pitchFamily="18" charset="0"/>
                  </a:rPr>
                  <a:t>Circle or radius </a:t>
                </a:r>
                <a14:m>
                  <m:oMath xmlns:m="http://schemas.openxmlformats.org/officeDocument/2006/math">
                    <m:f>
                      <m:fPr>
                        <m:ctrlPr>
                          <a:rPr lang="en-US" sz="2800" i="1">
                            <a:solidFill>
                              <a:schemeClr val="tx1"/>
                            </a:solidFill>
                            <a:latin typeface="Cambria Math" panose="02040503050406030204" pitchFamily="18" charset="0"/>
                            <a:ea typeface="Times New Roman" panose="02020603050405020304" pitchFamily="18" charset="0"/>
                          </a:rPr>
                        </m:ctrlPr>
                      </m:fPr>
                      <m:num>
                        <m:sSub>
                          <m:sSubPr>
                            <m:ctrlPr>
                              <a:rPr lang="en-US" sz="2800" i="1">
                                <a:solidFill>
                                  <a:schemeClr val="tx1"/>
                                </a:solidFill>
                                <a:latin typeface="Cambria Math" panose="02040503050406030204" pitchFamily="18" charset="0"/>
                                <a:ea typeface="Times New Roman" panose="02020603050405020304" pitchFamily="18" charset="0"/>
                              </a:rPr>
                            </m:ctrlPr>
                          </m:sSubPr>
                          <m:e>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𝑚𝑎𝑥</m:t>
                            </m:r>
                          </m:sub>
                        </m:sSub>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𝑉</m:t>
                        </m:r>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num>
                      <m:den>
                        <m:sSub>
                          <m:sSubPr>
                            <m:ctrlPr>
                              <a:rPr lang="en-US" sz="2800" i="1">
                                <a:solidFill>
                                  <a:schemeClr val="tx1"/>
                                </a:solidFill>
                                <a:latin typeface="Cambria Math" panose="02040503050406030204" pitchFamily="18" charset="0"/>
                                <a:ea typeface="Times New Roman" panose="02020603050405020304" pitchFamily="18" charset="0"/>
                              </a:rPr>
                            </m:ctrlPr>
                          </m:sSubPr>
                          <m:e>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sub>
                        </m:sSub>
                      </m:den>
                    </m:f>
                  </m:oMath>
                </a14:m>
                <a:r>
                  <a:rPr lang="en-US" sz="2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a:t>
                </a:r>
              </a:p>
              <a:p>
                <a:r>
                  <a:rPr lang="en-US" sz="2800" dirty="0">
                    <a:solidFill>
                      <a:schemeClr val="tx1"/>
                    </a:solidFill>
                    <a:latin typeface="Calibri" panose="020F0502020204030204" pitchFamily="34" charset="0"/>
                    <a:ea typeface="Calibri" panose="020F0502020204030204" pitchFamily="34" charset="0"/>
                    <a:cs typeface="Times New Roman" panose="02020603050405020304" pitchFamily="18" charset="0"/>
                  </a:rPr>
                  <a:t>centered at </a:t>
                </a:r>
                <a14:m>
                  <m:oMath xmlns:m="http://schemas.openxmlformats.org/officeDocument/2006/math">
                    <m:d>
                      <m:dPr>
                        <m:ctrlPr>
                          <a:rPr lang="en-US" sz="2800" i="1">
                            <a:solidFill>
                              <a:schemeClr val="tx1"/>
                            </a:solidFill>
                            <a:effectLst/>
                            <a:latin typeface="Cambria Math" panose="02040503050406030204" pitchFamily="18" charset="0"/>
                          </a:rPr>
                        </m:ctrlPr>
                      </m:dPr>
                      <m:e>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f>
                          <m:fPr>
                            <m:ctrlPr>
                              <a:rPr lang="en-US" sz="2800" i="1">
                                <a:solidFill>
                                  <a:schemeClr val="tx1"/>
                                </a:solidFill>
                                <a:latin typeface="Cambria Math" panose="02040503050406030204" pitchFamily="18" charset="0"/>
                                <a:ea typeface="Times New Roman" panose="02020603050405020304" pitchFamily="18" charset="0"/>
                              </a:rPr>
                            </m:ctrlPr>
                          </m:fPr>
                          <m:num>
                            <m:sSup>
                              <m:sSupPr>
                                <m:ctrlPr>
                                  <a:rPr lang="en-US" sz="2800" i="1">
                                    <a:solidFill>
                                      <a:schemeClr val="tx1"/>
                                    </a:solidFill>
                                    <a:effectLst/>
                                    <a:latin typeface="Cambria Math" panose="02040503050406030204" pitchFamily="18" charset="0"/>
                                  </a:rPr>
                                </m:ctrlPr>
                              </m:sSupPr>
                              <m:e>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𝑉</m:t>
                                </m:r>
                              </m:e>
                              <m:sup>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2</m:t>
                                </m:r>
                              </m:sup>
                            </m:sSup>
                          </m:num>
                          <m:den>
                            <m:sSub>
                              <m:sSubPr>
                                <m:ctrlPr>
                                  <a:rPr lang="en-US" sz="2800" i="1">
                                    <a:solidFill>
                                      <a:schemeClr val="tx1"/>
                                    </a:solidFill>
                                    <a:effectLst/>
                                    <a:latin typeface="Cambria Math" panose="02040503050406030204" pitchFamily="18" charset="0"/>
                                  </a:rPr>
                                </m:ctrlPr>
                              </m:sSubPr>
                              <m:e>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𝑋</m:t>
                                </m:r>
                              </m:e>
                              <m:sub>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𝑆</m:t>
                                </m:r>
                              </m:sub>
                            </m:sSub>
                          </m:den>
                        </m:f>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e>
                    </m:d>
                  </m:oMath>
                </a14:m>
                <a:r>
                  <a:rPr lang="en-US" sz="2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in the </a:t>
                </a:r>
                <a14:m>
                  <m:oMath xmlns:m="http://schemas.openxmlformats.org/officeDocument/2006/math">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𝑃</m:t>
                    </m:r>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𝑄</m:t>
                    </m:r>
                  </m:oMath>
                </a14:m>
                <a:r>
                  <a:rPr lang="en-US" sz="2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 plane</a:t>
                </a:r>
                <a:r>
                  <a:rPr lang="en-US" sz="2800" dirty="0">
                    <a:solidFill>
                      <a:schemeClr val="tx1"/>
                    </a:solidFill>
                    <a:effectLst/>
                  </a:rPr>
                  <a:t> </a:t>
                </a:r>
                <a:endParaRPr lang="en-US" sz="2800" dirty="0">
                  <a:solidFill>
                    <a:schemeClr val="tx1"/>
                  </a:solidFill>
                </a:endParaRPr>
              </a:p>
            </p:txBody>
          </p:sp>
        </mc:Choice>
        <mc:Fallback xmlns="">
          <p:sp>
            <p:nvSpPr>
              <p:cNvPr id="15" name="Rectangle 14">
                <a:extLst>
                  <a:ext uri="{FF2B5EF4-FFF2-40B4-BE49-F238E27FC236}">
                    <a16:creationId xmlns:a16="http://schemas.microsoft.com/office/drawing/2014/main" id="{104F0080-E7CA-C728-C3F3-DCC27EFD2BDC}"/>
                  </a:ext>
                </a:extLst>
              </p:cNvPr>
              <p:cNvSpPr>
                <a:spLocks noRot="1" noChangeAspect="1" noMove="1" noResize="1" noEditPoints="1" noAdjustHandles="1" noChangeArrowheads="1" noChangeShapeType="1" noTextEdit="1"/>
              </p:cNvSpPr>
              <p:nvPr/>
            </p:nvSpPr>
            <p:spPr>
              <a:xfrm>
                <a:off x="5809416" y="5015493"/>
                <a:ext cx="6238887" cy="1483740"/>
              </a:xfrm>
              <a:prstGeom prst="rect">
                <a:avLst/>
              </a:prstGeom>
              <a:blipFill>
                <a:blip r:embed="rId9"/>
                <a:stretch>
                  <a:fillRect l="-2033" t="-855" b="-1709"/>
                </a:stretch>
              </a:blipFill>
            </p:spPr>
            <p:txBody>
              <a:bodyPr/>
              <a:lstStyle/>
              <a:p>
                <a:r>
                  <a:rPr lang="en-US">
                    <a:noFill/>
                  </a:rPr>
                  <a:t> </a:t>
                </a:r>
              </a:p>
            </p:txBody>
          </p:sp>
        </mc:Fallback>
      </mc:AlternateContent>
    </p:spTree>
    <p:extLst>
      <p:ext uri="{BB962C8B-B14F-4D97-AF65-F5344CB8AC3E}">
        <p14:creationId xmlns:p14="http://schemas.microsoft.com/office/powerpoint/2010/main" val="252049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6DCA-B0B2-1C69-BFE7-AC2232496BF2}"/>
              </a:ext>
            </a:extLst>
          </p:cNvPr>
          <p:cNvSpPr>
            <a:spLocks noGrp="1"/>
          </p:cNvSpPr>
          <p:nvPr>
            <p:ph type="title"/>
          </p:nvPr>
        </p:nvSpPr>
        <p:spPr/>
        <p:txBody>
          <a:bodyPr>
            <a:normAutofit/>
          </a:bodyPr>
          <a:lstStyle/>
          <a:p>
            <a:r>
              <a:rPr lang="en-US" dirty="0"/>
              <a:t>Loading capability diagram of a generator</a:t>
            </a:r>
          </a:p>
        </p:txBody>
      </p:sp>
      <p:sp>
        <p:nvSpPr>
          <p:cNvPr id="3" name="Date Placeholder 2">
            <a:extLst>
              <a:ext uri="{FF2B5EF4-FFF2-40B4-BE49-F238E27FC236}">
                <a16:creationId xmlns:a16="http://schemas.microsoft.com/office/drawing/2014/main" id="{B260E932-78A2-8B4C-8348-6C6B8BA4875C}"/>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3629A4BE-8AF9-FA43-8CD2-1C4DEA8FC7F5}"/>
              </a:ext>
            </a:extLst>
          </p:cNvPr>
          <p:cNvSpPr>
            <a:spLocks noGrp="1"/>
          </p:cNvSpPr>
          <p:nvPr>
            <p:ph type="sldNum" sz="quarter" idx="12"/>
          </p:nvPr>
        </p:nvSpPr>
        <p:spPr/>
        <p:txBody>
          <a:bodyPr/>
          <a:lstStyle/>
          <a:p>
            <a:fld id="{697646A6-6B76-9347-9EA0-ECEE7D8FD72D}" type="slidenum">
              <a:rPr lang="en-US" smtClean="0"/>
              <a:t>98</a:t>
            </a:fld>
            <a:endParaRPr lang="en-US"/>
          </a:p>
        </p:txBody>
      </p:sp>
      <p:grpSp>
        <p:nvGrpSpPr>
          <p:cNvPr id="41" name="Group 40">
            <a:extLst>
              <a:ext uri="{FF2B5EF4-FFF2-40B4-BE49-F238E27FC236}">
                <a16:creationId xmlns:a16="http://schemas.microsoft.com/office/drawing/2014/main" id="{522E5422-7EA9-F74A-441E-33E6765D79C4}"/>
              </a:ext>
            </a:extLst>
          </p:cNvPr>
          <p:cNvGrpSpPr/>
          <p:nvPr/>
        </p:nvGrpSpPr>
        <p:grpSpPr>
          <a:xfrm>
            <a:off x="-723015" y="1583592"/>
            <a:ext cx="6401687" cy="6962741"/>
            <a:chOff x="2171786" y="1051965"/>
            <a:chExt cx="5200211" cy="5655966"/>
          </a:xfrm>
        </p:grpSpPr>
        <p:sp>
          <p:nvSpPr>
            <p:cNvPr id="21" name="Freeform 20">
              <a:extLst>
                <a:ext uri="{FF2B5EF4-FFF2-40B4-BE49-F238E27FC236}">
                  <a16:creationId xmlns:a16="http://schemas.microsoft.com/office/drawing/2014/main" id="{F314FC40-10F4-3215-D64E-CAAB6B8748B3}"/>
                </a:ext>
              </a:extLst>
            </p:cNvPr>
            <p:cNvSpPr/>
            <p:nvPr/>
          </p:nvSpPr>
          <p:spPr>
            <a:xfrm>
              <a:off x="5520776" y="1821925"/>
              <a:ext cx="907525" cy="2112264"/>
            </a:xfrm>
            <a:custGeom>
              <a:avLst/>
              <a:gdLst>
                <a:gd name="connsiteX0" fmla="*/ 831898 w 907525"/>
                <a:gd name="connsiteY0" fmla="*/ 1835675 h 2114120"/>
                <a:gd name="connsiteX1" fmla="*/ 0 w 907525"/>
                <a:gd name="connsiteY1" fmla="*/ 2114120 h 2114120"/>
                <a:gd name="connsiteX2" fmla="*/ 3438 w 907525"/>
                <a:gd name="connsiteY2" fmla="*/ 0 h 2114120"/>
                <a:gd name="connsiteX3" fmla="*/ 230319 w 907525"/>
                <a:gd name="connsiteY3" fmla="*/ 96252 h 2114120"/>
                <a:gd name="connsiteX4" fmla="*/ 525952 w 907525"/>
                <a:gd name="connsiteY4" fmla="*/ 254382 h 2114120"/>
                <a:gd name="connsiteX5" fmla="*/ 635955 w 907525"/>
                <a:gd name="connsiteY5" fmla="*/ 398761 h 2114120"/>
                <a:gd name="connsiteX6" fmla="*/ 718457 w 907525"/>
                <a:gd name="connsiteY6" fmla="*/ 543140 h 2114120"/>
                <a:gd name="connsiteX7" fmla="*/ 773459 w 907525"/>
                <a:gd name="connsiteY7" fmla="*/ 660018 h 2114120"/>
                <a:gd name="connsiteX8" fmla="*/ 825022 w 907525"/>
                <a:gd name="connsiteY8" fmla="*/ 800959 h 2114120"/>
                <a:gd name="connsiteX9" fmla="*/ 862836 w 907525"/>
                <a:gd name="connsiteY9" fmla="*/ 935025 h 2114120"/>
                <a:gd name="connsiteX10" fmla="*/ 893774 w 907525"/>
                <a:gd name="connsiteY10" fmla="*/ 1124093 h 2114120"/>
                <a:gd name="connsiteX11" fmla="*/ 907525 w 907525"/>
                <a:gd name="connsiteY11" fmla="*/ 1337224 h 2114120"/>
                <a:gd name="connsiteX12" fmla="*/ 904087 w 907525"/>
                <a:gd name="connsiteY12" fmla="*/ 1481603 h 2114120"/>
                <a:gd name="connsiteX13" fmla="*/ 886899 w 907525"/>
                <a:gd name="connsiteY13" fmla="*/ 1636295 h 2114120"/>
                <a:gd name="connsiteX14" fmla="*/ 869711 w 907525"/>
                <a:gd name="connsiteY14" fmla="*/ 1749735 h 2114120"/>
                <a:gd name="connsiteX15" fmla="*/ 831898 w 907525"/>
                <a:gd name="connsiteY15" fmla="*/ 1835675 h 211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7525" h="2114120">
                  <a:moveTo>
                    <a:pt x="831898" y="1835675"/>
                  </a:moveTo>
                  <a:lnTo>
                    <a:pt x="0" y="2114120"/>
                  </a:lnTo>
                  <a:lnTo>
                    <a:pt x="3438" y="0"/>
                  </a:lnTo>
                  <a:lnTo>
                    <a:pt x="230319" y="96252"/>
                  </a:lnTo>
                  <a:lnTo>
                    <a:pt x="525952" y="254382"/>
                  </a:lnTo>
                  <a:lnTo>
                    <a:pt x="635955" y="398761"/>
                  </a:lnTo>
                  <a:lnTo>
                    <a:pt x="718457" y="543140"/>
                  </a:lnTo>
                  <a:lnTo>
                    <a:pt x="773459" y="660018"/>
                  </a:lnTo>
                  <a:lnTo>
                    <a:pt x="825022" y="800959"/>
                  </a:lnTo>
                  <a:lnTo>
                    <a:pt x="862836" y="935025"/>
                  </a:lnTo>
                  <a:lnTo>
                    <a:pt x="893774" y="1124093"/>
                  </a:lnTo>
                  <a:lnTo>
                    <a:pt x="907525" y="1337224"/>
                  </a:lnTo>
                  <a:lnTo>
                    <a:pt x="904087" y="1481603"/>
                  </a:lnTo>
                  <a:lnTo>
                    <a:pt x="886899" y="1636295"/>
                  </a:lnTo>
                  <a:lnTo>
                    <a:pt x="869711" y="1749735"/>
                  </a:lnTo>
                  <a:lnTo>
                    <a:pt x="831898" y="1835675"/>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 name="Straight Arrow Connector 21">
              <a:extLst>
                <a:ext uri="{FF2B5EF4-FFF2-40B4-BE49-F238E27FC236}">
                  <a16:creationId xmlns:a16="http://schemas.microsoft.com/office/drawing/2014/main" id="{4AAB1BBA-BAA8-04DC-6C90-6FF6A8C74421}"/>
                </a:ext>
              </a:extLst>
            </p:cNvPr>
            <p:cNvCxnSpPr>
              <a:cxnSpLocks/>
            </p:cNvCxnSpPr>
            <p:nvPr/>
          </p:nvCxnSpPr>
          <p:spPr>
            <a:xfrm>
              <a:off x="4685288" y="3155576"/>
              <a:ext cx="26541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0BE592-2557-CF0A-506B-91DBD5B7A1A9}"/>
                </a:ext>
              </a:extLst>
            </p:cNvPr>
            <p:cNvCxnSpPr>
              <a:cxnSpLocks/>
            </p:cNvCxnSpPr>
            <p:nvPr/>
          </p:nvCxnSpPr>
          <p:spPr>
            <a:xfrm flipV="1">
              <a:off x="4685288" y="1051965"/>
              <a:ext cx="0" cy="42044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E51854-A043-8BD4-13C4-84DC86F6D565}"/>
                    </a:ext>
                  </a:extLst>
                </p:cNvPr>
                <p:cNvSpPr txBox="1"/>
                <p:nvPr/>
              </p:nvSpPr>
              <p:spPr>
                <a:xfrm>
                  <a:off x="7077294" y="3146471"/>
                  <a:ext cx="294703"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oMath>
                    </m:oMathPara>
                  </a14:m>
                  <a:endParaRPr lang="en-US" sz="1600" dirty="0"/>
                </a:p>
              </p:txBody>
            </p:sp>
          </mc:Choice>
          <mc:Fallback xmlns="">
            <p:sp>
              <p:nvSpPr>
                <p:cNvPr id="24" name="TextBox 23">
                  <a:extLst>
                    <a:ext uri="{FF2B5EF4-FFF2-40B4-BE49-F238E27FC236}">
                      <a16:creationId xmlns:a16="http://schemas.microsoft.com/office/drawing/2014/main" id="{D3E51854-A043-8BD4-13C4-84DC86F6D565}"/>
                    </a:ext>
                  </a:extLst>
                </p:cNvPr>
                <p:cNvSpPr txBox="1">
                  <a:spLocks noRot="1" noChangeAspect="1" noMove="1" noResize="1" noEditPoints="1" noAdjustHandles="1" noChangeArrowheads="1" noChangeShapeType="1" noTextEdit="1"/>
                </p:cNvSpPr>
                <p:nvPr/>
              </p:nvSpPr>
              <p:spPr>
                <a:xfrm>
                  <a:off x="7077294" y="3146471"/>
                  <a:ext cx="294703" cy="2750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B43790-A9C2-2CC7-1DA2-ACFDAD7FFAAC}"/>
                    </a:ext>
                  </a:extLst>
                </p:cNvPr>
                <p:cNvSpPr txBox="1"/>
                <p:nvPr/>
              </p:nvSpPr>
              <p:spPr>
                <a:xfrm>
                  <a:off x="4341591" y="1066667"/>
                  <a:ext cx="305953"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oMath>
                    </m:oMathPara>
                  </a14:m>
                  <a:endParaRPr lang="en-US" sz="1600" dirty="0"/>
                </a:p>
              </p:txBody>
            </p:sp>
          </mc:Choice>
          <mc:Fallback xmlns="">
            <p:sp>
              <p:nvSpPr>
                <p:cNvPr id="25" name="TextBox 24">
                  <a:extLst>
                    <a:ext uri="{FF2B5EF4-FFF2-40B4-BE49-F238E27FC236}">
                      <a16:creationId xmlns:a16="http://schemas.microsoft.com/office/drawing/2014/main" id="{C7B43790-A9C2-2CC7-1DA2-ACFDAD7FFAAC}"/>
                    </a:ext>
                  </a:extLst>
                </p:cNvPr>
                <p:cNvSpPr txBox="1">
                  <a:spLocks noRot="1" noChangeAspect="1" noMove="1" noResize="1" noEditPoints="1" noAdjustHandles="1" noChangeArrowheads="1" noChangeShapeType="1" noTextEdit="1"/>
                </p:cNvSpPr>
                <p:nvPr/>
              </p:nvSpPr>
              <p:spPr>
                <a:xfrm>
                  <a:off x="4341591" y="1066667"/>
                  <a:ext cx="305953" cy="275014"/>
                </a:xfrm>
                <a:prstGeom prst="rect">
                  <a:avLst/>
                </a:prstGeom>
                <a:blipFill>
                  <a:blip r:embed="rId3"/>
                  <a:stretch>
                    <a:fillRect b="-1111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2169376B-57E7-9C88-AEEF-8164693A0DF7}"/>
                </a:ext>
              </a:extLst>
            </p:cNvPr>
            <p:cNvGrpSpPr>
              <a:grpSpLocks noChangeAspect="1"/>
            </p:cNvGrpSpPr>
            <p:nvPr/>
          </p:nvGrpSpPr>
          <p:grpSpPr>
            <a:xfrm>
              <a:off x="2953599" y="1424199"/>
              <a:ext cx="3474720" cy="3474720"/>
              <a:chOff x="4685288" y="1569855"/>
              <a:chExt cx="2338599" cy="3155220"/>
            </a:xfrm>
          </p:grpSpPr>
          <p:sp>
            <p:nvSpPr>
              <p:cNvPr id="27" name="Arc 26">
                <a:extLst>
                  <a:ext uri="{FF2B5EF4-FFF2-40B4-BE49-F238E27FC236}">
                    <a16:creationId xmlns:a16="http://schemas.microsoft.com/office/drawing/2014/main" id="{2727F93F-0C1B-E46A-AB6C-7B7DEA3930B0}"/>
                  </a:ext>
                </a:extLst>
              </p:cNvPr>
              <p:cNvSpPr/>
              <p:nvPr/>
            </p:nvSpPr>
            <p:spPr>
              <a:xfrm>
                <a:off x="4685288" y="1569855"/>
                <a:ext cx="2338599" cy="313971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8" name="Arc 27">
                <a:extLst>
                  <a:ext uri="{FF2B5EF4-FFF2-40B4-BE49-F238E27FC236}">
                    <a16:creationId xmlns:a16="http://schemas.microsoft.com/office/drawing/2014/main" id="{D77CB624-E21F-EEEA-EF61-57A1F0C49763}"/>
                  </a:ext>
                </a:extLst>
              </p:cNvPr>
              <p:cNvSpPr/>
              <p:nvPr/>
            </p:nvSpPr>
            <p:spPr>
              <a:xfrm flipV="1">
                <a:off x="4685288" y="1585365"/>
                <a:ext cx="2338599" cy="313971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29" name="Arc 28">
              <a:extLst>
                <a:ext uri="{FF2B5EF4-FFF2-40B4-BE49-F238E27FC236}">
                  <a16:creationId xmlns:a16="http://schemas.microsoft.com/office/drawing/2014/main" id="{9B0BA874-E089-29E8-63A1-FB8BD9F02069}"/>
                </a:ext>
              </a:extLst>
            </p:cNvPr>
            <p:cNvSpPr>
              <a:spLocks noChangeAspect="1"/>
            </p:cNvSpPr>
            <p:nvPr/>
          </p:nvSpPr>
          <p:spPr>
            <a:xfrm>
              <a:off x="2171786" y="1678731"/>
              <a:ext cx="5029200" cy="5029200"/>
            </a:xfrm>
            <a:prstGeom prst="arc">
              <a:avLst>
                <a:gd name="adj1" fmla="val 16200000"/>
                <a:gd name="adj2" fmla="val 1864122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30" name="Straight Connector 29">
              <a:extLst>
                <a:ext uri="{FF2B5EF4-FFF2-40B4-BE49-F238E27FC236}">
                  <a16:creationId xmlns:a16="http://schemas.microsoft.com/office/drawing/2014/main" id="{9A87AE7F-9C08-63B0-DDAB-76F0A076B620}"/>
                </a:ext>
              </a:extLst>
            </p:cNvPr>
            <p:cNvCxnSpPr>
              <a:cxnSpLocks/>
            </p:cNvCxnSpPr>
            <p:nvPr/>
          </p:nvCxnSpPr>
          <p:spPr>
            <a:xfrm>
              <a:off x="4595049" y="4215384"/>
              <a:ext cx="168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8763DEF-BA46-5FAC-23E6-E29FBD777CAC}"/>
                    </a:ext>
                  </a:extLst>
                </p:cNvPr>
                <p:cNvSpPr/>
                <p:nvPr/>
              </p:nvSpPr>
              <p:spPr>
                <a:xfrm>
                  <a:off x="4138967" y="3966401"/>
                  <a:ext cx="531173" cy="5103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m:t>
                        </m:r>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2</m:t>
                                </m:r>
                              </m:sup>
                            </m:sSup>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𝑆</m:t>
                                </m:r>
                              </m:sub>
                            </m:sSub>
                          </m:den>
                        </m:f>
                      </m:oMath>
                    </m:oMathPara>
                  </a14:m>
                  <a:endParaRPr lang="en-US" sz="1600" dirty="0"/>
                </a:p>
              </p:txBody>
            </p:sp>
          </mc:Choice>
          <mc:Fallback xmlns="">
            <p:sp>
              <p:nvSpPr>
                <p:cNvPr id="31" name="Rectangle 30">
                  <a:extLst>
                    <a:ext uri="{FF2B5EF4-FFF2-40B4-BE49-F238E27FC236}">
                      <a16:creationId xmlns:a16="http://schemas.microsoft.com/office/drawing/2014/main" id="{58763DEF-BA46-5FAC-23E6-E29FBD777CAC}"/>
                    </a:ext>
                  </a:extLst>
                </p:cNvPr>
                <p:cNvSpPr>
                  <a:spLocks noRot="1" noChangeAspect="1" noMove="1" noResize="1" noEditPoints="1" noAdjustHandles="1" noChangeArrowheads="1" noChangeShapeType="1" noTextEdit="1"/>
                </p:cNvSpPr>
                <p:nvPr/>
              </p:nvSpPr>
              <p:spPr>
                <a:xfrm>
                  <a:off x="4138967" y="3966401"/>
                  <a:ext cx="531173" cy="510391"/>
                </a:xfrm>
                <a:prstGeom prst="rect">
                  <a:avLst/>
                </a:prstGeom>
                <a:blipFill>
                  <a:blip r:embed="rId4"/>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3DE4AD9-AAB8-414D-5143-BF14A35E0E21}"/>
                </a:ext>
              </a:extLst>
            </p:cNvPr>
            <p:cNvCxnSpPr>
              <a:cxnSpLocks/>
            </p:cNvCxnSpPr>
            <p:nvPr/>
          </p:nvCxnSpPr>
          <p:spPr>
            <a:xfrm flipV="1">
              <a:off x="4683508" y="1749287"/>
              <a:ext cx="630358" cy="24567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558A1D9-367F-836E-8A2F-D7DBC0EC18B2}"/>
                    </a:ext>
                  </a:extLst>
                </p:cNvPr>
                <p:cNvSpPr/>
                <p:nvPr/>
              </p:nvSpPr>
              <p:spPr>
                <a:xfrm>
                  <a:off x="4602068" y="1820039"/>
                  <a:ext cx="736027" cy="483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𝑚𝑎𝑥</m:t>
                                </m:r>
                              </m:sub>
                            </m:sSub>
                            <m:r>
                              <a:rPr lang="en-US" sz="1600" i="0">
                                <a:latin typeface="Cambria Math" panose="02040503050406030204" pitchFamily="18" charset="0"/>
                              </a:rPr>
                              <m:t> </m:t>
                            </m:r>
                            <m:r>
                              <a:rPr lang="en-US" sz="1600" i="1">
                                <a:latin typeface="Cambria Math" panose="02040503050406030204" pitchFamily="18" charset="0"/>
                              </a:rPr>
                              <m:t>𝑉</m:t>
                            </m:r>
                            <m:r>
                              <a:rPr lang="en-US" sz="1600" i="0">
                                <a:latin typeface="Cambria Math" panose="02040503050406030204" pitchFamily="18" charset="0"/>
                              </a:rPr>
                              <m:t> </m:t>
                            </m:r>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𝑆</m:t>
                                </m:r>
                              </m:sub>
                            </m:sSub>
                          </m:den>
                        </m:f>
                      </m:oMath>
                    </m:oMathPara>
                  </a14:m>
                  <a:endParaRPr lang="en-US" sz="1600" dirty="0"/>
                </a:p>
              </p:txBody>
            </p:sp>
          </mc:Choice>
          <mc:Fallback xmlns="">
            <p:sp>
              <p:nvSpPr>
                <p:cNvPr id="33" name="Rectangle 32">
                  <a:extLst>
                    <a:ext uri="{FF2B5EF4-FFF2-40B4-BE49-F238E27FC236}">
                      <a16:creationId xmlns:a16="http://schemas.microsoft.com/office/drawing/2014/main" id="{7558A1D9-367F-836E-8A2F-D7DBC0EC18B2}"/>
                    </a:ext>
                  </a:extLst>
                </p:cNvPr>
                <p:cNvSpPr>
                  <a:spLocks noRot="1" noChangeAspect="1" noMove="1" noResize="1" noEditPoints="1" noAdjustHandles="1" noChangeArrowheads="1" noChangeShapeType="1" noTextEdit="1"/>
                </p:cNvSpPr>
                <p:nvPr/>
              </p:nvSpPr>
              <p:spPr>
                <a:xfrm>
                  <a:off x="4602068" y="1820039"/>
                  <a:ext cx="736027" cy="483515"/>
                </a:xfrm>
                <a:prstGeom prst="rect">
                  <a:avLst/>
                </a:prstGeom>
                <a:blipFill>
                  <a:blip r:embed="rId5"/>
                  <a:stretch>
                    <a:fillRect t="-2083"/>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1DDBE07D-4E6B-7137-E483-89ADA7CB631F}"/>
                </a:ext>
              </a:extLst>
            </p:cNvPr>
            <p:cNvCxnSpPr>
              <a:cxnSpLocks/>
              <a:stCxn id="31" idx="3"/>
            </p:cNvCxnSpPr>
            <p:nvPr/>
          </p:nvCxnSpPr>
          <p:spPr>
            <a:xfrm flipV="1">
              <a:off x="4670140" y="3650203"/>
              <a:ext cx="1697581" cy="571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FCB5C82-9154-9977-3DBB-BD19D06F0008}"/>
                    </a:ext>
                  </a:extLst>
                </p:cNvPr>
                <p:cNvSpPr txBox="1"/>
                <p:nvPr/>
              </p:nvSpPr>
              <p:spPr>
                <a:xfrm>
                  <a:off x="6360318" y="3146471"/>
                  <a:ext cx="53751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5" name="TextBox 34">
                  <a:extLst>
                    <a:ext uri="{FF2B5EF4-FFF2-40B4-BE49-F238E27FC236}">
                      <a16:creationId xmlns:a16="http://schemas.microsoft.com/office/drawing/2014/main" id="{AFCB5C82-9154-9977-3DBB-BD19D06F0008}"/>
                    </a:ext>
                  </a:extLst>
                </p:cNvPr>
                <p:cNvSpPr txBox="1">
                  <a:spLocks noRot="1" noChangeAspect="1" noMove="1" noResize="1" noEditPoints="1" noAdjustHandles="1" noChangeArrowheads="1" noChangeShapeType="1" noTextEdit="1"/>
                </p:cNvSpPr>
                <p:nvPr/>
              </p:nvSpPr>
              <p:spPr>
                <a:xfrm>
                  <a:off x="6360318" y="3146471"/>
                  <a:ext cx="537518" cy="276999"/>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FE4B099A-B0CE-B8E4-FF06-9120FAA2F51F}"/>
                </a:ext>
              </a:extLst>
            </p:cNvPr>
            <p:cNvCxnSpPr>
              <a:cxnSpLocks/>
            </p:cNvCxnSpPr>
            <p:nvPr/>
          </p:nvCxnSpPr>
          <p:spPr>
            <a:xfrm flipV="1">
              <a:off x="5518935" y="1820039"/>
              <a:ext cx="1450" cy="2118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F230700-90B9-8672-2895-0CDEBB2D5E92}"/>
                    </a:ext>
                  </a:extLst>
                </p:cNvPr>
                <p:cNvSpPr txBox="1"/>
                <p:nvPr/>
              </p:nvSpPr>
              <p:spPr>
                <a:xfrm>
                  <a:off x="5518935" y="1466778"/>
                  <a:ext cx="799207"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𝐼</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7" name="TextBox 36">
                  <a:extLst>
                    <a:ext uri="{FF2B5EF4-FFF2-40B4-BE49-F238E27FC236}">
                      <a16:creationId xmlns:a16="http://schemas.microsoft.com/office/drawing/2014/main" id="{8F230700-90B9-8672-2895-0CDEBB2D5E92}"/>
                    </a:ext>
                  </a:extLst>
                </p:cNvPr>
                <p:cNvSpPr txBox="1">
                  <a:spLocks noRot="1" noChangeAspect="1" noMove="1" noResize="1" noEditPoints="1" noAdjustHandles="1" noChangeArrowheads="1" noChangeShapeType="1" noTextEdit="1"/>
                </p:cNvSpPr>
                <p:nvPr/>
              </p:nvSpPr>
              <p:spPr>
                <a:xfrm>
                  <a:off x="5518935" y="1466778"/>
                  <a:ext cx="799207" cy="27501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847DA21-0E71-ADEC-092C-6FC0AA852275}"/>
                    </a:ext>
                  </a:extLst>
                </p:cNvPr>
                <p:cNvSpPr txBox="1"/>
                <p:nvPr/>
              </p:nvSpPr>
              <p:spPr>
                <a:xfrm>
                  <a:off x="6215617" y="2049160"/>
                  <a:ext cx="881920"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𝐸</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8" name="TextBox 37">
                  <a:extLst>
                    <a:ext uri="{FF2B5EF4-FFF2-40B4-BE49-F238E27FC236}">
                      <a16:creationId xmlns:a16="http://schemas.microsoft.com/office/drawing/2014/main" id="{F847DA21-0E71-ADEC-092C-6FC0AA852275}"/>
                    </a:ext>
                  </a:extLst>
                </p:cNvPr>
                <p:cNvSpPr txBox="1">
                  <a:spLocks noRot="1" noChangeAspect="1" noMove="1" noResize="1" noEditPoints="1" noAdjustHandles="1" noChangeArrowheads="1" noChangeShapeType="1" noTextEdit="1"/>
                </p:cNvSpPr>
                <p:nvPr/>
              </p:nvSpPr>
              <p:spPr>
                <a:xfrm>
                  <a:off x="6215617" y="2049160"/>
                  <a:ext cx="881920" cy="27501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7523297-09C0-3FAA-C734-5E55CD046545}"/>
                    </a:ext>
                  </a:extLst>
                </p:cNvPr>
                <p:cNvSpPr txBox="1"/>
                <p:nvPr/>
              </p:nvSpPr>
              <p:spPr>
                <a:xfrm>
                  <a:off x="5079817" y="3146471"/>
                  <a:ext cx="52751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𝑚𝑖𝑛</m:t>
                            </m:r>
                          </m:sub>
                        </m:sSub>
                      </m:oMath>
                    </m:oMathPara>
                  </a14:m>
                  <a:endParaRPr lang="en-US" sz="1600" dirty="0"/>
                </a:p>
              </p:txBody>
            </p:sp>
          </mc:Choice>
          <mc:Fallback xmlns="">
            <p:sp>
              <p:nvSpPr>
                <p:cNvPr id="39" name="TextBox 38">
                  <a:extLst>
                    <a:ext uri="{FF2B5EF4-FFF2-40B4-BE49-F238E27FC236}">
                      <a16:creationId xmlns:a16="http://schemas.microsoft.com/office/drawing/2014/main" id="{47523297-09C0-3FAA-C734-5E55CD046545}"/>
                    </a:ext>
                  </a:extLst>
                </p:cNvPr>
                <p:cNvSpPr txBox="1">
                  <a:spLocks noRot="1" noChangeAspect="1" noMove="1" noResize="1" noEditPoints="1" noAdjustHandles="1" noChangeArrowheads="1" noChangeShapeType="1" noTextEdit="1"/>
                </p:cNvSpPr>
                <p:nvPr/>
              </p:nvSpPr>
              <p:spPr>
                <a:xfrm>
                  <a:off x="5079817" y="3146471"/>
                  <a:ext cx="527517" cy="276999"/>
                </a:xfrm>
                <a:prstGeom prst="rect">
                  <a:avLst/>
                </a:prstGeom>
                <a:blipFill>
                  <a:blip r:embed="rId9"/>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E1B3E0B-347F-E097-CD36-48400C9E5C82}"/>
                </a:ext>
              </a:extLst>
            </p:cNvPr>
            <p:cNvSpPr txBox="1"/>
            <p:nvPr/>
          </p:nvSpPr>
          <p:spPr>
            <a:xfrm rot="20500252">
              <a:off x="4946948" y="3868125"/>
              <a:ext cx="1277254" cy="475024"/>
            </a:xfrm>
            <a:prstGeom prst="rect">
              <a:avLst/>
            </a:prstGeom>
            <a:noFill/>
          </p:spPr>
          <p:txBody>
            <a:bodyPr wrap="none" rtlCol="0">
              <a:spAutoFit/>
            </a:bodyPr>
            <a:lstStyle/>
            <a:p>
              <a:pPr algn="ctr"/>
              <a:r>
                <a:rPr lang="en-US" sz="1600" dirty="0"/>
                <a:t>Under-excitation</a:t>
              </a:r>
            </a:p>
            <a:p>
              <a:pPr algn="ctr"/>
              <a:r>
                <a:rPr lang="en-US" sz="1600" dirty="0"/>
                <a:t>limit</a:t>
              </a:r>
            </a:p>
          </p:txBody>
        </p:sp>
      </p:grpSp>
    </p:spTree>
    <p:extLst>
      <p:ext uri="{BB962C8B-B14F-4D97-AF65-F5344CB8AC3E}">
        <p14:creationId xmlns:p14="http://schemas.microsoft.com/office/powerpoint/2010/main" val="4207801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6DCA-B0B2-1C69-BFE7-AC2232496BF2}"/>
              </a:ext>
            </a:extLst>
          </p:cNvPr>
          <p:cNvSpPr>
            <a:spLocks noGrp="1"/>
          </p:cNvSpPr>
          <p:nvPr>
            <p:ph type="title"/>
          </p:nvPr>
        </p:nvSpPr>
        <p:spPr/>
        <p:txBody>
          <a:bodyPr>
            <a:normAutofit/>
          </a:bodyPr>
          <a:lstStyle/>
          <a:p>
            <a:r>
              <a:rPr lang="en-US" dirty="0"/>
              <a:t>Simplified generator limits</a:t>
            </a:r>
          </a:p>
        </p:txBody>
      </p:sp>
      <p:sp>
        <p:nvSpPr>
          <p:cNvPr id="3" name="Date Placeholder 2">
            <a:extLst>
              <a:ext uri="{FF2B5EF4-FFF2-40B4-BE49-F238E27FC236}">
                <a16:creationId xmlns:a16="http://schemas.microsoft.com/office/drawing/2014/main" id="{B260E932-78A2-8B4C-8348-6C6B8BA4875C}"/>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3629A4BE-8AF9-FA43-8CD2-1C4DEA8FC7F5}"/>
              </a:ext>
            </a:extLst>
          </p:cNvPr>
          <p:cNvSpPr>
            <a:spLocks noGrp="1"/>
          </p:cNvSpPr>
          <p:nvPr>
            <p:ph type="sldNum" sz="quarter" idx="12"/>
          </p:nvPr>
        </p:nvSpPr>
        <p:spPr/>
        <p:txBody>
          <a:bodyPr/>
          <a:lstStyle/>
          <a:p>
            <a:fld id="{697646A6-6B76-9347-9EA0-ECEE7D8FD72D}" type="slidenum">
              <a:rPr lang="en-US" smtClean="0"/>
              <a:t>99</a:t>
            </a:fld>
            <a:endParaRPr lang="en-US"/>
          </a:p>
        </p:txBody>
      </p:sp>
      <p:grpSp>
        <p:nvGrpSpPr>
          <p:cNvPr id="41" name="Group 40">
            <a:extLst>
              <a:ext uri="{FF2B5EF4-FFF2-40B4-BE49-F238E27FC236}">
                <a16:creationId xmlns:a16="http://schemas.microsoft.com/office/drawing/2014/main" id="{522E5422-7EA9-F74A-441E-33E6765D79C4}"/>
              </a:ext>
            </a:extLst>
          </p:cNvPr>
          <p:cNvGrpSpPr/>
          <p:nvPr/>
        </p:nvGrpSpPr>
        <p:grpSpPr>
          <a:xfrm>
            <a:off x="-723015" y="1583592"/>
            <a:ext cx="6401687" cy="6962741"/>
            <a:chOff x="2171786" y="1051965"/>
            <a:chExt cx="5200211" cy="5655966"/>
          </a:xfrm>
        </p:grpSpPr>
        <p:sp>
          <p:nvSpPr>
            <p:cNvPr id="21" name="Freeform 20">
              <a:extLst>
                <a:ext uri="{FF2B5EF4-FFF2-40B4-BE49-F238E27FC236}">
                  <a16:creationId xmlns:a16="http://schemas.microsoft.com/office/drawing/2014/main" id="{F314FC40-10F4-3215-D64E-CAAB6B8748B3}"/>
                </a:ext>
              </a:extLst>
            </p:cNvPr>
            <p:cNvSpPr/>
            <p:nvPr/>
          </p:nvSpPr>
          <p:spPr>
            <a:xfrm>
              <a:off x="5520776" y="1821925"/>
              <a:ext cx="907525" cy="2112264"/>
            </a:xfrm>
            <a:custGeom>
              <a:avLst/>
              <a:gdLst>
                <a:gd name="connsiteX0" fmla="*/ 831898 w 907525"/>
                <a:gd name="connsiteY0" fmla="*/ 1835675 h 2114120"/>
                <a:gd name="connsiteX1" fmla="*/ 0 w 907525"/>
                <a:gd name="connsiteY1" fmla="*/ 2114120 h 2114120"/>
                <a:gd name="connsiteX2" fmla="*/ 3438 w 907525"/>
                <a:gd name="connsiteY2" fmla="*/ 0 h 2114120"/>
                <a:gd name="connsiteX3" fmla="*/ 230319 w 907525"/>
                <a:gd name="connsiteY3" fmla="*/ 96252 h 2114120"/>
                <a:gd name="connsiteX4" fmla="*/ 525952 w 907525"/>
                <a:gd name="connsiteY4" fmla="*/ 254382 h 2114120"/>
                <a:gd name="connsiteX5" fmla="*/ 635955 w 907525"/>
                <a:gd name="connsiteY5" fmla="*/ 398761 h 2114120"/>
                <a:gd name="connsiteX6" fmla="*/ 718457 w 907525"/>
                <a:gd name="connsiteY6" fmla="*/ 543140 h 2114120"/>
                <a:gd name="connsiteX7" fmla="*/ 773459 w 907525"/>
                <a:gd name="connsiteY7" fmla="*/ 660018 h 2114120"/>
                <a:gd name="connsiteX8" fmla="*/ 825022 w 907525"/>
                <a:gd name="connsiteY8" fmla="*/ 800959 h 2114120"/>
                <a:gd name="connsiteX9" fmla="*/ 862836 w 907525"/>
                <a:gd name="connsiteY9" fmla="*/ 935025 h 2114120"/>
                <a:gd name="connsiteX10" fmla="*/ 893774 w 907525"/>
                <a:gd name="connsiteY10" fmla="*/ 1124093 h 2114120"/>
                <a:gd name="connsiteX11" fmla="*/ 907525 w 907525"/>
                <a:gd name="connsiteY11" fmla="*/ 1337224 h 2114120"/>
                <a:gd name="connsiteX12" fmla="*/ 904087 w 907525"/>
                <a:gd name="connsiteY12" fmla="*/ 1481603 h 2114120"/>
                <a:gd name="connsiteX13" fmla="*/ 886899 w 907525"/>
                <a:gd name="connsiteY13" fmla="*/ 1636295 h 2114120"/>
                <a:gd name="connsiteX14" fmla="*/ 869711 w 907525"/>
                <a:gd name="connsiteY14" fmla="*/ 1749735 h 2114120"/>
                <a:gd name="connsiteX15" fmla="*/ 831898 w 907525"/>
                <a:gd name="connsiteY15" fmla="*/ 1835675 h 211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7525" h="2114120">
                  <a:moveTo>
                    <a:pt x="831898" y="1835675"/>
                  </a:moveTo>
                  <a:lnTo>
                    <a:pt x="0" y="2114120"/>
                  </a:lnTo>
                  <a:lnTo>
                    <a:pt x="3438" y="0"/>
                  </a:lnTo>
                  <a:lnTo>
                    <a:pt x="230319" y="96252"/>
                  </a:lnTo>
                  <a:lnTo>
                    <a:pt x="525952" y="254382"/>
                  </a:lnTo>
                  <a:lnTo>
                    <a:pt x="635955" y="398761"/>
                  </a:lnTo>
                  <a:lnTo>
                    <a:pt x="718457" y="543140"/>
                  </a:lnTo>
                  <a:lnTo>
                    <a:pt x="773459" y="660018"/>
                  </a:lnTo>
                  <a:lnTo>
                    <a:pt x="825022" y="800959"/>
                  </a:lnTo>
                  <a:lnTo>
                    <a:pt x="862836" y="935025"/>
                  </a:lnTo>
                  <a:lnTo>
                    <a:pt x="893774" y="1124093"/>
                  </a:lnTo>
                  <a:lnTo>
                    <a:pt x="907525" y="1337224"/>
                  </a:lnTo>
                  <a:lnTo>
                    <a:pt x="904087" y="1481603"/>
                  </a:lnTo>
                  <a:lnTo>
                    <a:pt x="886899" y="1636295"/>
                  </a:lnTo>
                  <a:lnTo>
                    <a:pt x="869711" y="1749735"/>
                  </a:lnTo>
                  <a:lnTo>
                    <a:pt x="831898" y="1835675"/>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 name="Straight Arrow Connector 21">
              <a:extLst>
                <a:ext uri="{FF2B5EF4-FFF2-40B4-BE49-F238E27FC236}">
                  <a16:creationId xmlns:a16="http://schemas.microsoft.com/office/drawing/2014/main" id="{4AAB1BBA-BAA8-04DC-6C90-6FF6A8C74421}"/>
                </a:ext>
              </a:extLst>
            </p:cNvPr>
            <p:cNvCxnSpPr>
              <a:cxnSpLocks/>
            </p:cNvCxnSpPr>
            <p:nvPr/>
          </p:nvCxnSpPr>
          <p:spPr>
            <a:xfrm>
              <a:off x="4685288" y="3155576"/>
              <a:ext cx="26541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0BE592-2557-CF0A-506B-91DBD5B7A1A9}"/>
                </a:ext>
              </a:extLst>
            </p:cNvPr>
            <p:cNvCxnSpPr>
              <a:cxnSpLocks/>
            </p:cNvCxnSpPr>
            <p:nvPr/>
          </p:nvCxnSpPr>
          <p:spPr>
            <a:xfrm flipV="1">
              <a:off x="4685288" y="1051965"/>
              <a:ext cx="0" cy="42044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E51854-A043-8BD4-13C4-84DC86F6D565}"/>
                    </a:ext>
                  </a:extLst>
                </p:cNvPr>
                <p:cNvSpPr txBox="1"/>
                <p:nvPr/>
              </p:nvSpPr>
              <p:spPr>
                <a:xfrm>
                  <a:off x="7077294" y="3146471"/>
                  <a:ext cx="294703"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oMath>
                    </m:oMathPara>
                  </a14:m>
                  <a:endParaRPr lang="en-US" sz="1600" dirty="0"/>
                </a:p>
              </p:txBody>
            </p:sp>
          </mc:Choice>
          <mc:Fallback xmlns="">
            <p:sp>
              <p:nvSpPr>
                <p:cNvPr id="24" name="TextBox 23">
                  <a:extLst>
                    <a:ext uri="{FF2B5EF4-FFF2-40B4-BE49-F238E27FC236}">
                      <a16:creationId xmlns:a16="http://schemas.microsoft.com/office/drawing/2014/main" id="{D3E51854-A043-8BD4-13C4-84DC86F6D565}"/>
                    </a:ext>
                  </a:extLst>
                </p:cNvPr>
                <p:cNvSpPr txBox="1">
                  <a:spLocks noRot="1" noChangeAspect="1" noMove="1" noResize="1" noEditPoints="1" noAdjustHandles="1" noChangeArrowheads="1" noChangeShapeType="1" noTextEdit="1"/>
                </p:cNvSpPr>
                <p:nvPr/>
              </p:nvSpPr>
              <p:spPr>
                <a:xfrm>
                  <a:off x="7077294" y="3146471"/>
                  <a:ext cx="294703" cy="2750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B43790-A9C2-2CC7-1DA2-ACFDAD7FFAAC}"/>
                    </a:ext>
                  </a:extLst>
                </p:cNvPr>
                <p:cNvSpPr txBox="1"/>
                <p:nvPr/>
              </p:nvSpPr>
              <p:spPr>
                <a:xfrm>
                  <a:off x="4341591" y="1066667"/>
                  <a:ext cx="305953"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oMath>
                    </m:oMathPara>
                  </a14:m>
                  <a:endParaRPr lang="en-US" sz="1600" dirty="0"/>
                </a:p>
              </p:txBody>
            </p:sp>
          </mc:Choice>
          <mc:Fallback xmlns="">
            <p:sp>
              <p:nvSpPr>
                <p:cNvPr id="25" name="TextBox 24">
                  <a:extLst>
                    <a:ext uri="{FF2B5EF4-FFF2-40B4-BE49-F238E27FC236}">
                      <a16:creationId xmlns:a16="http://schemas.microsoft.com/office/drawing/2014/main" id="{C7B43790-A9C2-2CC7-1DA2-ACFDAD7FFAAC}"/>
                    </a:ext>
                  </a:extLst>
                </p:cNvPr>
                <p:cNvSpPr txBox="1">
                  <a:spLocks noRot="1" noChangeAspect="1" noMove="1" noResize="1" noEditPoints="1" noAdjustHandles="1" noChangeArrowheads="1" noChangeShapeType="1" noTextEdit="1"/>
                </p:cNvSpPr>
                <p:nvPr/>
              </p:nvSpPr>
              <p:spPr>
                <a:xfrm>
                  <a:off x="4341591" y="1066667"/>
                  <a:ext cx="305953" cy="275014"/>
                </a:xfrm>
                <a:prstGeom prst="rect">
                  <a:avLst/>
                </a:prstGeom>
                <a:blipFill>
                  <a:blip r:embed="rId3"/>
                  <a:stretch>
                    <a:fillRect b="-1111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2169376B-57E7-9C88-AEEF-8164693A0DF7}"/>
                </a:ext>
              </a:extLst>
            </p:cNvPr>
            <p:cNvGrpSpPr>
              <a:grpSpLocks noChangeAspect="1"/>
            </p:cNvGrpSpPr>
            <p:nvPr/>
          </p:nvGrpSpPr>
          <p:grpSpPr>
            <a:xfrm>
              <a:off x="2953599" y="1424199"/>
              <a:ext cx="3474720" cy="3474720"/>
              <a:chOff x="4685288" y="1569855"/>
              <a:chExt cx="2338599" cy="3155220"/>
            </a:xfrm>
          </p:grpSpPr>
          <p:sp>
            <p:nvSpPr>
              <p:cNvPr id="27" name="Arc 26">
                <a:extLst>
                  <a:ext uri="{FF2B5EF4-FFF2-40B4-BE49-F238E27FC236}">
                    <a16:creationId xmlns:a16="http://schemas.microsoft.com/office/drawing/2014/main" id="{2727F93F-0C1B-E46A-AB6C-7B7DEA3930B0}"/>
                  </a:ext>
                </a:extLst>
              </p:cNvPr>
              <p:cNvSpPr/>
              <p:nvPr/>
            </p:nvSpPr>
            <p:spPr>
              <a:xfrm>
                <a:off x="4685288" y="1569855"/>
                <a:ext cx="2338599" cy="313971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8" name="Arc 27">
                <a:extLst>
                  <a:ext uri="{FF2B5EF4-FFF2-40B4-BE49-F238E27FC236}">
                    <a16:creationId xmlns:a16="http://schemas.microsoft.com/office/drawing/2014/main" id="{D77CB624-E21F-EEEA-EF61-57A1F0C49763}"/>
                  </a:ext>
                </a:extLst>
              </p:cNvPr>
              <p:cNvSpPr/>
              <p:nvPr/>
            </p:nvSpPr>
            <p:spPr>
              <a:xfrm flipV="1">
                <a:off x="4685288" y="1585365"/>
                <a:ext cx="2338599" cy="313971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29" name="Arc 28">
              <a:extLst>
                <a:ext uri="{FF2B5EF4-FFF2-40B4-BE49-F238E27FC236}">
                  <a16:creationId xmlns:a16="http://schemas.microsoft.com/office/drawing/2014/main" id="{9B0BA874-E089-29E8-63A1-FB8BD9F02069}"/>
                </a:ext>
              </a:extLst>
            </p:cNvPr>
            <p:cNvSpPr>
              <a:spLocks noChangeAspect="1"/>
            </p:cNvSpPr>
            <p:nvPr/>
          </p:nvSpPr>
          <p:spPr>
            <a:xfrm>
              <a:off x="2171786" y="1678731"/>
              <a:ext cx="5029200" cy="5029200"/>
            </a:xfrm>
            <a:prstGeom prst="arc">
              <a:avLst>
                <a:gd name="adj1" fmla="val 16200000"/>
                <a:gd name="adj2" fmla="val 1864122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30" name="Straight Connector 29">
              <a:extLst>
                <a:ext uri="{FF2B5EF4-FFF2-40B4-BE49-F238E27FC236}">
                  <a16:creationId xmlns:a16="http://schemas.microsoft.com/office/drawing/2014/main" id="{9A87AE7F-9C08-63B0-DDAB-76F0A076B620}"/>
                </a:ext>
              </a:extLst>
            </p:cNvPr>
            <p:cNvCxnSpPr>
              <a:cxnSpLocks/>
            </p:cNvCxnSpPr>
            <p:nvPr/>
          </p:nvCxnSpPr>
          <p:spPr>
            <a:xfrm>
              <a:off x="4595049" y="4215384"/>
              <a:ext cx="168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8763DEF-BA46-5FAC-23E6-E29FBD777CAC}"/>
                    </a:ext>
                  </a:extLst>
                </p:cNvPr>
                <p:cNvSpPr/>
                <p:nvPr/>
              </p:nvSpPr>
              <p:spPr>
                <a:xfrm>
                  <a:off x="4138967" y="3966401"/>
                  <a:ext cx="531173" cy="5103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m:t>
                        </m:r>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𝑉</m:t>
                                </m:r>
                              </m:e>
                              <m:sup>
                                <m:r>
                                  <a:rPr lang="en-US" sz="1600" i="0">
                                    <a:latin typeface="Cambria Math" panose="02040503050406030204" pitchFamily="18" charset="0"/>
                                  </a:rPr>
                                  <m:t>2</m:t>
                                </m:r>
                              </m:sup>
                            </m:sSup>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𝑆</m:t>
                                </m:r>
                              </m:sub>
                            </m:sSub>
                          </m:den>
                        </m:f>
                      </m:oMath>
                    </m:oMathPara>
                  </a14:m>
                  <a:endParaRPr lang="en-US" sz="1600" dirty="0"/>
                </a:p>
              </p:txBody>
            </p:sp>
          </mc:Choice>
          <mc:Fallback xmlns="">
            <p:sp>
              <p:nvSpPr>
                <p:cNvPr id="31" name="Rectangle 30">
                  <a:extLst>
                    <a:ext uri="{FF2B5EF4-FFF2-40B4-BE49-F238E27FC236}">
                      <a16:creationId xmlns:a16="http://schemas.microsoft.com/office/drawing/2014/main" id="{58763DEF-BA46-5FAC-23E6-E29FBD777CAC}"/>
                    </a:ext>
                  </a:extLst>
                </p:cNvPr>
                <p:cNvSpPr>
                  <a:spLocks noRot="1" noChangeAspect="1" noMove="1" noResize="1" noEditPoints="1" noAdjustHandles="1" noChangeArrowheads="1" noChangeShapeType="1" noTextEdit="1"/>
                </p:cNvSpPr>
                <p:nvPr/>
              </p:nvSpPr>
              <p:spPr>
                <a:xfrm>
                  <a:off x="4138967" y="3966401"/>
                  <a:ext cx="531173" cy="510391"/>
                </a:xfrm>
                <a:prstGeom prst="rect">
                  <a:avLst/>
                </a:prstGeom>
                <a:blipFill>
                  <a:blip r:embed="rId4"/>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3DE4AD9-AAB8-414D-5143-BF14A35E0E21}"/>
                </a:ext>
              </a:extLst>
            </p:cNvPr>
            <p:cNvCxnSpPr>
              <a:cxnSpLocks/>
            </p:cNvCxnSpPr>
            <p:nvPr/>
          </p:nvCxnSpPr>
          <p:spPr>
            <a:xfrm flipV="1">
              <a:off x="4683508" y="1749287"/>
              <a:ext cx="630358" cy="24567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558A1D9-367F-836E-8A2F-D7DBC0EC18B2}"/>
                    </a:ext>
                  </a:extLst>
                </p:cNvPr>
                <p:cNvSpPr/>
                <p:nvPr/>
              </p:nvSpPr>
              <p:spPr>
                <a:xfrm>
                  <a:off x="4602068" y="1820039"/>
                  <a:ext cx="736027" cy="483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𝑚𝑎𝑥</m:t>
                                </m:r>
                              </m:sub>
                            </m:sSub>
                            <m:r>
                              <a:rPr lang="en-US" sz="1600" i="0">
                                <a:latin typeface="Cambria Math" panose="02040503050406030204" pitchFamily="18" charset="0"/>
                              </a:rPr>
                              <m:t> </m:t>
                            </m:r>
                            <m:r>
                              <a:rPr lang="en-US" sz="1600" i="1">
                                <a:latin typeface="Cambria Math" panose="02040503050406030204" pitchFamily="18" charset="0"/>
                              </a:rPr>
                              <m:t>𝑉</m:t>
                            </m:r>
                            <m:r>
                              <a:rPr lang="en-US" sz="1600" i="0">
                                <a:latin typeface="Cambria Math" panose="02040503050406030204" pitchFamily="18" charset="0"/>
                              </a:rPr>
                              <m:t> </m:t>
                            </m:r>
                          </m:num>
                          <m:den>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𝑆</m:t>
                                </m:r>
                              </m:sub>
                            </m:sSub>
                          </m:den>
                        </m:f>
                      </m:oMath>
                    </m:oMathPara>
                  </a14:m>
                  <a:endParaRPr lang="en-US" sz="1600" dirty="0"/>
                </a:p>
              </p:txBody>
            </p:sp>
          </mc:Choice>
          <mc:Fallback xmlns="">
            <p:sp>
              <p:nvSpPr>
                <p:cNvPr id="33" name="Rectangle 32">
                  <a:extLst>
                    <a:ext uri="{FF2B5EF4-FFF2-40B4-BE49-F238E27FC236}">
                      <a16:creationId xmlns:a16="http://schemas.microsoft.com/office/drawing/2014/main" id="{7558A1D9-367F-836E-8A2F-D7DBC0EC18B2}"/>
                    </a:ext>
                  </a:extLst>
                </p:cNvPr>
                <p:cNvSpPr>
                  <a:spLocks noRot="1" noChangeAspect="1" noMove="1" noResize="1" noEditPoints="1" noAdjustHandles="1" noChangeArrowheads="1" noChangeShapeType="1" noTextEdit="1"/>
                </p:cNvSpPr>
                <p:nvPr/>
              </p:nvSpPr>
              <p:spPr>
                <a:xfrm>
                  <a:off x="4602068" y="1820039"/>
                  <a:ext cx="736027" cy="483515"/>
                </a:xfrm>
                <a:prstGeom prst="rect">
                  <a:avLst/>
                </a:prstGeom>
                <a:blipFill>
                  <a:blip r:embed="rId5"/>
                  <a:stretch>
                    <a:fillRect t="-2083"/>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1DDBE07D-4E6B-7137-E483-89ADA7CB631F}"/>
                </a:ext>
              </a:extLst>
            </p:cNvPr>
            <p:cNvCxnSpPr>
              <a:cxnSpLocks/>
              <a:stCxn id="31" idx="3"/>
            </p:cNvCxnSpPr>
            <p:nvPr/>
          </p:nvCxnSpPr>
          <p:spPr>
            <a:xfrm flipV="1">
              <a:off x="4670140" y="3650203"/>
              <a:ext cx="1697581" cy="571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FCB5C82-9154-9977-3DBB-BD19D06F0008}"/>
                    </a:ext>
                  </a:extLst>
                </p:cNvPr>
                <p:cNvSpPr txBox="1"/>
                <p:nvPr/>
              </p:nvSpPr>
              <p:spPr>
                <a:xfrm>
                  <a:off x="6360318" y="3146471"/>
                  <a:ext cx="53751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5" name="TextBox 34">
                  <a:extLst>
                    <a:ext uri="{FF2B5EF4-FFF2-40B4-BE49-F238E27FC236}">
                      <a16:creationId xmlns:a16="http://schemas.microsoft.com/office/drawing/2014/main" id="{AFCB5C82-9154-9977-3DBB-BD19D06F0008}"/>
                    </a:ext>
                  </a:extLst>
                </p:cNvPr>
                <p:cNvSpPr txBox="1">
                  <a:spLocks noRot="1" noChangeAspect="1" noMove="1" noResize="1" noEditPoints="1" noAdjustHandles="1" noChangeArrowheads="1" noChangeShapeType="1" noTextEdit="1"/>
                </p:cNvSpPr>
                <p:nvPr/>
              </p:nvSpPr>
              <p:spPr>
                <a:xfrm>
                  <a:off x="6360318" y="3146471"/>
                  <a:ext cx="537518" cy="276999"/>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FE4B099A-B0CE-B8E4-FF06-9120FAA2F51F}"/>
                </a:ext>
              </a:extLst>
            </p:cNvPr>
            <p:cNvCxnSpPr>
              <a:cxnSpLocks/>
            </p:cNvCxnSpPr>
            <p:nvPr/>
          </p:nvCxnSpPr>
          <p:spPr>
            <a:xfrm flipV="1">
              <a:off x="5518935" y="1820039"/>
              <a:ext cx="1450" cy="2118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F230700-90B9-8672-2895-0CDEBB2D5E92}"/>
                    </a:ext>
                  </a:extLst>
                </p:cNvPr>
                <p:cNvSpPr txBox="1"/>
                <p:nvPr/>
              </p:nvSpPr>
              <p:spPr>
                <a:xfrm>
                  <a:off x="5518935" y="1466778"/>
                  <a:ext cx="799207"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𝐼</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7" name="TextBox 36">
                  <a:extLst>
                    <a:ext uri="{FF2B5EF4-FFF2-40B4-BE49-F238E27FC236}">
                      <a16:creationId xmlns:a16="http://schemas.microsoft.com/office/drawing/2014/main" id="{8F230700-90B9-8672-2895-0CDEBB2D5E92}"/>
                    </a:ext>
                  </a:extLst>
                </p:cNvPr>
                <p:cNvSpPr txBox="1">
                  <a:spLocks noRot="1" noChangeAspect="1" noMove="1" noResize="1" noEditPoints="1" noAdjustHandles="1" noChangeArrowheads="1" noChangeShapeType="1" noTextEdit="1"/>
                </p:cNvSpPr>
                <p:nvPr/>
              </p:nvSpPr>
              <p:spPr>
                <a:xfrm>
                  <a:off x="5518935" y="1466778"/>
                  <a:ext cx="799207" cy="27501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847DA21-0E71-ADEC-092C-6FC0AA852275}"/>
                    </a:ext>
                  </a:extLst>
                </p:cNvPr>
                <p:cNvSpPr txBox="1"/>
                <p:nvPr/>
              </p:nvSpPr>
              <p:spPr>
                <a:xfrm>
                  <a:off x="6215617" y="2049160"/>
                  <a:ext cx="881920" cy="275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𝐸</m:t>
                            </m:r>
                          </m:e>
                          <m:sub>
                            <m:r>
                              <a:rPr lang="en-US" sz="1600" b="0" i="1" smtClean="0">
                                <a:latin typeface="Cambria Math" panose="02040503050406030204" pitchFamily="18" charset="0"/>
                              </a:rPr>
                              <m:t>𝑚𝑎𝑥</m:t>
                            </m:r>
                          </m:sub>
                        </m:sSub>
                      </m:oMath>
                    </m:oMathPara>
                  </a14:m>
                  <a:endParaRPr lang="en-US" sz="1600" dirty="0"/>
                </a:p>
              </p:txBody>
            </p:sp>
          </mc:Choice>
          <mc:Fallback xmlns="">
            <p:sp>
              <p:nvSpPr>
                <p:cNvPr id="38" name="TextBox 37">
                  <a:extLst>
                    <a:ext uri="{FF2B5EF4-FFF2-40B4-BE49-F238E27FC236}">
                      <a16:creationId xmlns:a16="http://schemas.microsoft.com/office/drawing/2014/main" id="{F847DA21-0E71-ADEC-092C-6FC0AA852275}"/>
                    </a:ext>
                  </a:extLst>
                </p:cNvPr>
                <p:cNvSpPr txBox="1">
                  <a:spLocks noRot="1" noChangeAspect="1" noMove="1" noResize="1" noEditPoints="1" noAdjustHandles="1" noChangeArrowheads="1" noChangeShapeType="1" noTextEdit="1"/>
                </p:cNvSpPr>
                <p:nvPr/>
              </p:nvSpPr>
              <p:spPr>
                <a:xfrm>
                  <a:off x="6215617" y="2049160"/>
                  <a:ext cx="881920" cy="27501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7523297-09C0-3FAA-C734-5E55CD046545}"/>
                    </a:ext>
                  </a:extLst>
                </p:cNvPr>
                <p:cNvSpPr txBox="1"/>
                <p:nvPr/>
              </p:nvSpPr>
              <p:spPr>
                <a:xfrm>
                  <a:off x="5079817" y="3146471"/>
                  <a:ext cx="52751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𝑚𝑖𝑛</m:t>
                            </m:r>
                          </m:sub>
                        </m:sSub>
                      </m:oMath>
                    </m:oMathPara>
                  </a14:m>
                  <a:endParaRPr lang="en-US" sz="1600" dirty="0"/>
                </a:p>
              </p:txBody>
            </p:sp>
          </mc:Choice>
          <mc:Fallback xmlns="">
            <p:sp>
              <p:nvSpPr>
                <p:cNvPr id="39" name="TextBox 38">
                  <a:extLst>
                    <a:ext uri="{FF2B5EF4-FFF2-40B4-BE49-F238E27FC236}">
                      <a16:creationId xmlns:a16="http://schemas.microsoft.com/office/drawing/2014/main" id="{47523297-09C0-3FAA-C734-5E55CD046545}"/>
                    </a:ext>
                  </a:extLst>
                </p:cNvPr>
                <p:cNvSpPr txBox="1">
                  <a:spLocks noRot="1" noChangeAspect="1" noMove="1" noResize="1" noEditPoints="1" noAdjustHandles="1" noChangeArrowheads="1" noChangeShapeType="1" noTextEdit="1"/>
                </p:cNvSpPr>
                <p:nvPr/>
              </p:nvSpPr>
              <p:spPr>
                <a:xfrm>
                  <a:off x="5079817" y="3146471"/>
                  <a:ext cx="527517" cy="276999"/>
                </a:xfrm>
                <a:prstGeom prst="rect">
                  <a:avLst/>
                </a:prstGeom>
                <a:blipFill>
                  <a:blip r:embed="rId9"/>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E1B3E0B-347F-E097-CD36-48400C9E5C82}"/>
                </a:ext>
              </a:extLst>
            </p:cNvPr>
            <p:cNvSpPr txBox="1"/>
            <p:nvPr/>
          </p:nvSpPr>
          <p:spPr>
            <a:xfrm rot="20500252">
              <a:off x="4946948" y="3868125"/>
              <a:ext cx="1277254" cy="475024"/>
            </a:xfrm>
            <a:prstGeom prst="rect">
              <a:avLst/>
            </a:prstGeom>
            <a:noFill/>
          </p:spPr>
          <p:txBody>
            <a:bodyPr wrap="none" rtlCol="0">
              <a:spAutoFit/>
            </a:bodyPr>
            <a:lstStyle/>
            <a:p>
              <a:pPr algn="ctr"/>
              <a:r>
                <a:rPr lang="en-US" sz="1600" dirty="0"/>
                <a:t>Under-excitation</a:t>
              </a:r>
            </a:p>
            <a:p>
              <a:pPr algn="ctr"/>
              <a:r>
                <a:rPr lang="en-US" sz="1600" dirty="0"/>
                <a:t>limit</a:t>
              </a:r>
            </a:p>
          </p:txBody>
        </p:sp>
      </p:grpSp>
      <p:grpSp>
        <p:nvGrpSpPr>
          <p:cNvPr id="5" name="Group 4">
            <a:extLst>
              <a:ext uri="{FF2B5EF4-FFF2-40B4-BE49-F238E27FC236}">
                <a16:creationId xmlns:a16="http://schemas.microsoft.com/office/drawing/2014/main" id="{651B823E-878E-9FE9-9C98-ECA3D6DEDDF9}"/>
              </a:ext>
            </a:extLst>
          </p:cNvPr>
          <p:cNvGrpSpPr/>
          <p:nvPr/>
        </p:nvGrpSpPr>
        <p:grpSpPr>
          <a:xfrm>
            <a:off x="6191165" y="1432156"/>
            <a:ext cx="4388220" cy="5416884"/>
            <a:chOff x="4501737" y="1794242"/>
            <a:chExt cx="3406056" cy="4204486"/>
          </a:xfrm>
        </p:grpSpPr>
        <p:cxnSp>
          <p:nvCxnSpPr>
            <p:cNvPr id="6" name="Straight Arrow Connector 5">
              <a:extLst>
                <a:ext uri="{FF2B5EF4-FFF2-40B4-BE49-F238E27FC236}">
                  <a16:creationId xmlns:a16="http://schemas.microsoft.com/office/drawing/2014/main" id="{21884333-6436-EC0F-28B9-EE59822657A4}"/>
                </a:ext>
              </a:extLst>
            </p:cNvPr>
            <p:cNvCxnSpPr>
              <a:cxnSpLocks/>
            </p:cNvCxnSpPr>
            <p:nvPr/>
          </p:nvCxnSpPr>
          <p:spPr>
            <a:xfrm flipV="1">
              <a:off x="5152996" y="1794242"/>
              <a:ext cx="0" cy="42044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0A4E60-6593-AE04-4F22-73367CFCE300}"/>
                    </a:ext>
                  </a:extLst>
                </p:cNvPr>
                <p:cNvSpPr txBox="1"/>
                <p:nvPr/>
              </p:nvSpPr>
              <p:spPr>
                <a:xfrm>
                  <a:off x="7545001" y="3888748"/>
                  <a:ext cx="3627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oMath>
                    </m:oMathPara>
                  </a14:m>
                  <a:endParaRPr lang="en-US" sz="2400" dirty="0"/>
                </a:p>
              </p:txBody>
            </p:sp>
          </mc:Choice>
          <mc:Fallback xmlns="">
            <p:sp>
              <p:nvSpPr>
                <p:cNvPr id="7" name="TextBox 6">
                  <a:extLst>
                    <a:ext uri="{FF2B5EF4-FFF2-40B4-BE49-F238E27FC236}">
                      <a16:creationId xmlns:a16="http://schemas.microsoft.com/office/drawing/2014/main" id="{EA0A4E60-6593-AE04-4F22-73367CFCE300}"/>
                    </a:ext>
                  </a:extLst>
                </p:cNvPr>
                <p:cNvSpPr txBox="1">
                  <a:spLocks noRot="1" noChangeAspect="1" noMove="1" noResize="1" noEditPoints="1" noAdjustHandles="1" noChangeArrowheads="1" noChangeShapeType="1" noTextEdit="1"/>
                </p:cNvSpPr>
                <p:nvPr/>
              </p:nvSpPr>
              <p:spPr>
                <a:xfrm>
                  <a:off x="7545001" y="3888748"/>
                  <a:ext cx="36279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049281-F6FA-994B-4FDF-AF3DA231F90A}"/>
                    </a:ext>
                  </a:extLst>
                </p:cNvPr>
                <p:cNvSpPr txBox="1"/>
                <p:nvPr/>
              </p:nvSpPr>
              <p:spPr>
                <a:xfrm>
                  <a:off x="4809299" y="1808944"/>
                  <a:ext cx="37664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oMath>
                    </m:oMathPara>
                  </a14:m>
                  <a:endParaRPr lang="en-US" sz="2000" dirty="0"/>
                </a:p>
              </p:txBody>
            </p:sp>
          </mc:Choice>
          <mc:Fallback xmlns="">
            <p:sp>
              <p:nvSpPr>
                <p:cNvPr id="8" name="TextBox 7">
                  <a:extLst>
                    <a:ext uri="{FF2B5EF4-FFF2-40B4-BE49-F238E27FC236}">
                      <a16:creationId xmlns:a16="http://schemas.microsoft.com/office/drawing/2014/main" id="{72049281-F6FA-994B-4FDF-AF3DA231F90A}"/>
                    </a:ext>
                  </a:extLst>
                </p:cNvPr>
                <p:cNvSpPr txBox="1">
                  <a:spLocks noRot="1" noChangeAspect="1" noMove="1" noResize="1" noEditPoints="1" noAdjustHandles="1" noChangeArrowheads="1" noChangeShapeType="1" noTextEdit="1"/>
                </p:cNvSpPr>
                <p:nvPr/>
              </p:nvSpPr>
              <p:spPr>
                <a:xfrm>
                  <a:off x="4809299" y="1808944"/>
                  <a:ext cx="376642" cy="338554"/>
                </a:xfrm>
                <a:prstGeom prst="rect">
                  <a:avLst/>
                </a:prstGeom>
                <a:blipFill>
                  <a:blip r:embed="rId11"/>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033A1995-1F61-E0F1-F2E1-46BD3000C127}"/>
                </a:ext>
              </a:extLst>
            </p:cNvPr>
            <p:cNvCxnSpPr>
              <a:cxnSpLocks/>
            </p:cNvCxnSpPr>
            <p:nvPr/>
          </p:nvCxnSpPr>
          <p:spPr>
            <a:xfrm>
              <a:off x="5062757" y="4496696"/>
              <a:ext cx="1689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9C3DED-0066-7BC0-0B78-EAAFABEAFDF4}"/>
                    </a:ext>
                  </a:extLst>
                </p:cNvPr>
                <p:cNvSpPr txBox="1"/>
                <p:nvPr/>
              </p:nvSpPr>
              <p:spPr>
                <a:xfrm>
                  <a:off x="6942936" y="3909780"/>
                  <a:ext cx="6508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𝑚𝑎𝑥</m:t>
                            </m:r>
                          </m:sub>
                        </m:sSub>
                      </m:oMath>
                    </m:oMathPara>
                  </a14:m>
                  <a:endParaRPr lang="en-US" sz="2400" dirty="0"/>
                </a:p>
              </p:txBody>
            </p:sp>
          </mc:Choice>
          <mc:Fallback xmlns="">
            <p:sp>
              <p:nvSpPr>
                <p:cNvPr id="10" name="TextBox 9">
                  <a:extLst>
                    <a:ext uri="{FF2B5EF4-FFF2-40B4-BE49-F238E27FC236}">
                      <a16:creationId xmlns:a16="http://schemas.microsoft.com/office/drawing/2014/main" id="{259C3DED-0066-7BC0-0B78-EAAFABEAFDF4}"/>
                    </a:ext>
                  </a:extLst>
                </p:cNvPr>
                <p:cNvSpPr txBox="1">
                  <a:spLocks noRot="1" noChangeAspect="1" noMove="1" noResize="1" noEditPoints="1" noAdjustHandles="1" noChangeArrowheads="1" noChangeShapeType="1" noTextEdit="1"/>
                </p:cNvSpPr>
                <p:nvPr/>
              </p:nvSpPr>
              <p:spPr>
                <a:xfrm>
                  <a:off x="6942936" y="3909780"/>
                  <a:ext cx="650884"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D7C48D-D817-D9CE-002F-2D3C84CD83B9}"/>
                    </a:ext>
                  </a:extLst>
                </p:cNvPr>
                <p:cNvSpPr txBox="1"/>
                <p:nvPr/>
              </p:nvSpPr>
              <p:spPr>
                <a:xfrm>
                  <a:off x="4501737" y="2744549"/>
                  <a:ext cx="69724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𝑄</m:t>
                            </m:r>
                          </m:e>
                          <m:sub>
                            <m:r>
                              <a:rPr lang="en-US" sz="1600" b="0" i="1" smtClean="0">
                                <a:latin typeface="Cambria Math" panose="02040503050406030204" pitchFamily="18" charset="0"/>
                              </a:rPr>
                              <m:t>𝑚𝑎𝑥</m:t>
                            </m:r>
                          </m:sub>
                        </m:sSub>
                      </m:oMath>
                    </m:oMathPara>
                  </a14:m>
                  <a:endParaRPr lang="en-US" sz="2400" dirty="0"/>
                </a:p>
              </p:txBody>
            </p:sp>
          </mc:Choice>
          <mc:Fallback xmlns="">
            <p:sp>
              <p:nvSpPr>
                <p:cNvPr id="11" name="TextBox 10">
                  <a:extLst>
                    <a:ext uri="{FF2B5EF4-FFF2-40B4-BE49-F238E27FC236}">
                      <a16:creationId xmlns:a16="http://schemas.microsoft.com/office/drawing/2014/main" id="{76D7C48D-D817-D9CE-002F-2D3C84CD83B9}"/>
                    </a:ext>
                  </a:extLst>
                </p:cNvPr>
                <p:cNvSpPr txBox="1">
                  <a:spLocks noRot="1" noChangeAspect="1" noMove="1" noResize="1" noEditPoints="1" noAdjustHandles="1" noChangeArrowheads="1" noChangeShapeType="1" noTextEdit="1"/>
                </p:cNvSpPr>
                <p:nvPr/>
              </p:nvSpPr>
              <p:spPr>
                <a:xfrm>
                  <a:off x="4501737" y="2744549"/>
                  <a:ext cx="697242"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61C45B-DE26-0900-01F6-034707A821CD}"/>
                    </a:ext>
                  </a:extLst>
                </p:cNvPr>
                <p:cNvSpPr txBox="1"/>
                <p:nvPr/>
              </p:nvSpPr>
              <p:spPr>
                <a:xfrm>
                  <a:off x="5554635" y="3888748"/>
                  <a:ext cx="63696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𝑚𝑖𝑛</m:t>
                            </m:r>
                          </m:sub>
                        </m:sSub>
                      </m:oMath>
                    </m:oMathPara>
                  </a14:m>
                  <a:endParaRPr lang="en-US" sz="2400" dirty="0"/>
                </a:p>
              </p:txBody>
            </p:sp>
          </mc:Choice>
          <mc:Fallback xmlns="">
            <p:sp>
              <p:nvSpPr>
                <p:cNvPr id="12" name="TextBox 11">
                  <a:extLst>
                    <a:ext uri="{FF2B5EF4-FFF2-40B4-BE49-F238E27FC236}">
                      <a16:creationId xmlns:a16="http://schemas.microsoft.com/office/drawing/2014/main" id="{5561C45B-DE26-0900-01F6-034707A821CD}"/>
                    </a:ext>
                  </a:extLst>
                </p:cNvPr>
                <p:cNvSpPr txBox="1">
                  <a:spLocks noRot="1" noChangeAspect="1" noMove="1" noResize="1" noEditPoints="1" noAdjustHandles="1" noChangeArrowheads="1" noChangeShapeType="1" noTextEdit="1"/>
                </p:cNvSpPr>
                <p:nvPr/>
              </p:nvSpPr>
              <p:spPr>
                <a:xfrm>
                  <a:off x="5554635" y="3888748"/>
                  <a:ext cx="636969" cy="338554"/>
                </a:xfrm>
                <a:prstGeom prst="rect">
                  <a:avLst/>
                </a:prstGeom>
                <a:blipFill>
                  <a:blip r:embed="rId1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F0C4CE2-37C3-2A81-D70A-FD5B7EB4F012}"/>
                </a:ext>
              </a:extLst>
            </p:cNvPr>
            <p:cNvSpPr/>
            <p:nvPr/>
          </p:nvSpPr>
          <p:spPr>
            <a:xfrm>
              <a:off x="6089112" y="2883049"/>
              <a:ext cx="957430" cy="1613647"/>
            </a:xfrm>
            <a:prstGeom prst="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E71FE59-0276-89C4-6917-A63EE472241C}"/>
                </a:ext>
              </a:extLst>
            </p:cNvPr>
            <p:cNvCxnSpPr>
              <a:cxnSpLocks/>
            </p:cNvCxnSpPr>
            <p:nvPr/>
          </p:nvCxnSpPr>
          <p:spPr>
            <a:xfrm>
              <a:off x="5064548" y="2883049"/>
              <a:ext cx="103145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0F2146-F07E-0EFA-9501-71CD8B80E092}"/>
                    </a:ext>
                  </a:extLst>
                </p:cNvPr>
                <p:cNvSpPr txBox="1"/>
                <p:nvPr/>
              </p:nvSpPr>
              <p:spPr>
                <a:xfrm>
                  <a:off x="4504657" y="4219697"/>
                  <a:ext cx="6653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𝑄</m:t>
                            </m:r>
                          </m:e>
                          <m:sub>
                            <m:r>
                              <a:rPr lang="en-US" sz="1600" b="0" i="1" smtClean="0">
                                <a:latin typeface="Cambria Math" panose="02040503050406030204" pitchFamily="18" charset="0"/>
                              </a:rPr>
                              <m:t>𝑚𝑖𝑛</m:t>
                            </m:r>
                          </m:sub>
                        </m:sSub>
                      </m:oMath>
                    </m:oMathPara>
                  </a14:m>
                  <a:endParaRPr lang="en-US" sz="2400" dirty="0"/>
                </a:p>
              </p:txBody>
            </p:sp>
          </mc:Choice>
          <mc:Fallback xmlns="">
            <p:sp>
              <p:nvSpPr>
                <p:cNvPr id="15" name="TextBox 14">
                  <a:extLst>
                    <a:ext uri="{FF2B5EF4-FFF2-40B4-BE49-F238E27FC236}">
                      <a16:creationId xmlns:a16="http://schemas.microsoft.com/office/drawing/2014/main" id="{0E0F2146-F07E-0EFA-9501-71CD8B80E092}"/>
                    </a:ext>
                  </a:extLst>
                </p:cNvPr>
                <p:cNvSpPr txBox="1">
                  <a:spLocks noRot="1" noChangeAspect="1" noMove="1" noResize="1" noEditPoints="1" noAdjustHandles="1" noChangeArrowheads="1" noChangeShapeType="1" noTextEdit="1"/>
                </p:cNvSpPr>
                <p:nvPr/>
              </p:nvSpPr>
              <p:spPr>
                <a:xfrm>
                  <a:off x="4504657" y="4219697"/>
                  <a:ext cx="665310" cy="338554"/>
                </a:xfrm>
                <a:prstGeom prst="rect">
                  <a:avLst/>
                </a:prstGeom>
                <a:blipFill>
                  <a:blip r:embed="rId1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678DC82-4E0C-8CE5-C0B2-FAC262A2F799}"/>
                </a:ext>
              </a:extLst>
            </p:cNvPr>
            <p:cNvCxnSpPr>
              <a:cxnSpLocks/>
            </p:cNvCxnSpPr>
            <p:nvPr/>
          </p:nvCxnSpPr>
          <p:spPr>
            <a:xfrm>
              <a:off x="5147244" y="4496696"/>
              <a:ext cx="103145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A13932-20C9-3F4C-90E0-F38D3000B9D3}"/>
                </a:ext>
              </a:extLst>
            </p:cNvPr>
            <p:cNvCxnSpPr>
              <a:cxnSpLocks/>
            </p:cNvCxnSpPr>
            <p:nvPr/>
          </p:nvCxnSpPr>
          <p:spPr>
            <a:xfrm>
              <a:off x="5152996" y="3897853"/>
              <a:ext cx="26541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924866-A093-6F0F-8349-A600C8230CF2}"/>
                  </a:ext>
                </a:extLst>
              </p:cNvPr>
              <p:cNvSpPr txBox="1"/>
              <p:nvPr/>
            </p:nvSpPr>
            <p:spPr>
              <a:xfrm>
                <a:off x="9610015" y="1189799"/>
                <a:ext cx="309533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m:t>
                          </m:r>
                          <m:r>
                            <a:rPr lang="en-US" sz="2000" b="0" i="1" smtClean="0">
                              <a:latin typeface="Cambria Math" panose="02040503050406030204" pitchFamily="18" charset="0"/>
                            </a:rPr>
                            <m:t>𝑖𝑛</m:t>
                          </m:r>
                        </m:sub>
                      </m:sSub>
                      <m:r>
                        <a:rPr lang="en-US" sz="2000" b="0" i="0" smtClean="0">
                          <a:latin typeface="Cambria Math" panose="02040503050406030204" pitchFamily="18" charset="0"/>
                        </a:rPr>
                        <m:t>≤</m:t>
                      </m:r>
                      <m:r>
                        <a:rPr lang="en-US" sz="2000" i="1">
                          <a:latin typeface="Cambria Math" panose="02040503050406030204" pitchFamily="18" charset="0"/>
                        </a:rPr>
                        <m:t>𝑃</m:t>
                      </m:r>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𝑚𝑎𝑥</m:t>
                          </m:r>
                        </m:sub>
                      </m:sSub>
                    </m:oMath>
                  </m:oMathPara>
                </a14:m>
                <a:endParaRPr lang="en-US" sz="2000" dirty="0"/>
              </a:p>
            </p:txBody>
          </p:sp>
        </mc:Choice>
        <mc:Fallback xmlns="">
          <p:sp>
            <p:nvSpPr>
              <p:cNvPr id="18" name="TextBox 17">
                <a:extLst>
                  <a:ext uri="{FF2B5EF4-FFF2-40B4-BE49-F238E27FC236}">
                    <a16:creationId xmlns:a16="http://schemas.microsoft.com/office/drawing/2014/main" id="{E5924866-A093-6F0F-8349-A600C8230CF2}"/>
                  </a:ext>
                </a:extLst>
              </p:cNvPr>
              <p:cNvSpPr txBox="1">
                <a:spLocks noRot="1" noChangeAspect="1" noMove="1" noResize="1" noEditPoints="1" noAdjustHandles="1" noChangeArrowheads="1" noChangeShapeType="1" noTextEdit="1"/>
              </p:cNvSpPr>
              <p:nvPr/>
            </p:nvSpPr>
            <p:spPr>
              <a:xfrm>
                <a:off x="9610015" y="1189799"/>
                <a:ext cx="3095333"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CB92B0-9D93-1CD7-7F33-05F38F1D56D3}"/>
                  </a:ext>
                </a:extLst>
              </p:cNvPr>
              <p:cNvSpPr txBox="1"/>
              <p:nvPr/>
            </p:nvSpPr>
            <p:spPr>
              <a:xfrm>
                <a:off x="9610015" y="1863412"/>
                <a:ext cx="309533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i="1">
                              <a:latin typeface="Cambria Math" panose="02040503050406030204" pitchFamily="18" charset="0"/>
                            </a:rPr>
                            <m:t>𝑚</m:t>
                          </m:r>
                          <m:r>
                            <a:rPr lang="en-US" sz="2000" b="0" i="1" smtClean="0">
                              <a:latin typeface="Cambria Math" panose="02040503050406030204" pitchFamily="18" charset="0"/>
                            </a:rPr>
                            <m:t>𝑖𝑛</m:t>
                          </m:r>
                        </m:sub>
                      </m:sSub>
                      <m:r>
                        <a:rPr lang="en-US" sz="2000" b="0" i="0" smtClean="0">
                          <a:latin typeface="Cambria Math" panose="02040503050406030204" pitchFamily="18" charset="0"/>
                        </a:rPr>
                        <m:t>≤</m:t>
                      </m:r>
                      <m:r>
                        <m:rPr>
                          <m:sty m:val="p"/>
                        </m:rPr>
                        <a:rPr lang="en-US" sz="2000" b="0" i="0" smtClean="0">
                          <a:latin typeface="Cambria Math" panose="02040503050406030204" pitchFamily="18" charset="0"/>
                        </a:rPr>
                        <m:t>Q</m:t>
                      </m:r>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𝑚𝑎𝑥</m:t>
                          </m:r>
                        </m:sub>
                      </m:sSub>
                    </m:oMath>
                  </m:oMathPara>
                </a14:m>
                <a:endParaRPr lang="en-US" sz="2000" dirty="0"/>
              </a:p>
            </p:txBody>
          </p:sp>
        </mc:Choice>
        <mc:Fallback xmlns="">
          <p:sp>
            <p:nvSpPr>
              <p:cNvPr id="19" name="TextBox 18">
                <a:extLst>
                  <a:ext uri="{FF2B5EF4-FFF2-40B4-BE49-F238E27FC236}">
                    <a16:creationId xmlns:a16="http://schemas.microsoft.com/office/drawing/2014/main" id="{F7CB92B0-9D93-1CD7-7F33-05F38F1D56D3}"/>
                  </a:ext>
                </a:extLst>
              </p:cNvPr>
              <p:cNvSpPr txBox="1">
                <a:spLocks noRot="1" noChangeAspect="1" noMove="1" noResize="1" noEditPoints="1" noAdjustHandles="1" noChangeArrowheads="1" noChangeShapeType="1" noTextEdit="1"/>
              </p:cNvSpPr>
              <p:nvPr/>
            </p:nvSpPr>
            <p:spPr>
              <a:xfrm>
                <a:off x="9610015" y="1863412"/>
                <a:ext cx="3095333" cy="400110"/>
              </a:xfrm>
              <a:prstGeom prst="rect">
                <a:avLst/>
              </a:prstGeom>
              <a:blipFill>
                <a:blip r:embed="rId17"/>
                <a:stretch>
                  <a:fillRect l="-408" b="-9091"/>
                </a:stretch>
              </a:blipFill>
            </p:spPr>
            <p:txBody>
              <a:bodyPr/>
              <a:lstStyle/>
              <a:p>
                <a:r>
                  <a:rPr lang="en-US">
                    <a:noFill/>
                  </a:rPr>
                  <a:t> </a:t>
                </a:r>
              </a:p>
            </p:txBody>
          </p:sp>
        </mc:Fallback>
      </mc:AlternateContent>
    </p:spTree>
    <p:extLst>
      <p:ext uri="{BB962C8B-B14F-4D97-AF65-F5344CB8AC3E}">
        <p14:creationId xmlns:p14="http://schemas.microsoft.com/office/powerpoint/2010/main" val="5608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EA742268-DC5C-4440-B99F-8BB9546A6F44}" vid="{071B0C7E-FC86-E94B-9D8C-B774D0F61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7350</TotalTime>
  <Words>5447</Words>
  <Application>Microsoft Macintosh PowerPoint</Application>
  <PresentationFormat>Widescreen</PresentationFormat>
  <Paragraphs>1608</Paragraphs>
  <Slides>99</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09" baseType="lpstr">
      <vt:lpstr>Arial</vt:lpstr>
      <vt:lpstr>Calibri</vt:lpstr>
      <vt:lpstr>Calibri Light</vt:lpstr>
      <vt:lpstr>Cambria Math</vt:lpstr>
      <vt:lpstr>Symbol</vt:lpstr>
      <vt:lpstr>Times</vt:lpstr>
      <vt:lpstr>Times New Roman</vt:lpstr>
      <vt:lpstr>Wingdings</vt:lpstr>
      <vt:lpstr>Custom Design</vt:lpstr>
      <vt:lpstr>Bitmap Image</vt:lpstr>
      <vt:lpstr>Chapter 4: Electromechanical Energy Conversion</vt:lpstr>
      <vt:lpstr>Example: steam plant</vt:lpstr>
      <vt:lpstr>Structure of a generator</vt:lpstr>
      <vt:lpstr>Magnetic fluxes linking the stator windings</vt:lpstr>
      <vt:lpstr>Voltages induced in the stator windings</vt:lpstr>
      <vt:lpstr>Voltages induced in the stator windings</vt:lpstr>
      <vt:lpstr>Voltages induced in the stator windings</vt:lpstr>
      <vt:lpstr>Number of magnetic poles</vt:lpstr>
      <vt:lpstr>Frequency of induced voltages</vt:lpstr>
      <vt:lpstr>Frequency of induced voltages</vt:lpstr>
      <vt:lpstr>Typical rotational speed of generator</vt:lpstr>
      <vt:lpstr>Stator of a small generator</vt:lpstr>
      <vt:lpstr>Stator of a large hydro generator</vt:lpstr>
      <vt:lpstr>Installing the stator  windings of a hydro generator</vt:lpstr>
      <vt:lpstr>Rotor of the generator for a thermal power plant</vt:lpstr>
      <vt:lpstr>Cutout of the generator for a thermal power plant</vt:lpstr>
      <vt:lpstr>Rotor of a large hydro generator</vt:lpstr>
      <vt:lpstr>Three-phase systems</vt:lpstr>
      <vt:lpstr>Why use three-phase systems?</vt:lpstr>
      <vt:lpstr>Three-phase sources</vt:lpstr>
      <vt:lpstr>Y-connection</vt:lpstr>
      <vt:lpstr>Line-ot-neutral voltages</vt:lpstr>
      <vt:lpstr>Line-to-neutral voltages</vt:lpstr>
      <vt:lpstr>Line-to-line voltages</vt:lpstr>
      <vt:lpstr>Line-to-line voltages</vt:lpstr>
      <vt:lpstr>Line-to-line voltages</vt:lpstr>
      <vt:lpstr>Line-to-line voltages</vt:lpstr>
      <vt:lpstr>Delta connection</vt:lpstr>
      <vt:lpstr>Delta connection</vt:lpstr>
      <vt:lpstr>Three-phase loads</vt:lpstr>
      <vt:lpstr>Y-connected load connected to Y-connected source </vt:lpstr>
      <vt:lpstr>KVL around the a-A-N-n-a loop</vt:lpstr>
      <vt:lpstr>KVL around the b-B-N-n-b loop</vt:lpstr>
      <vt:lpstr>KVL around the c-C-N-n-c loop</vt:lpstr>
      <vt:lpstr>Y-connected three-phase system</vt:lpstr>
      <vt:lpstr>Neutral current</vt:lpstr>
      <vt:lpstr>Unbalanced three-phase systems</vt:lpstr>
      <vt:lpstr>Unbalanced three-phase systems</vt:lpstr>
      <vt:lpstr>Phase a of balanced system, (I_n ) ̅=0, (V_n ) ̅=(V_N ) ̅ </vt:lpstr>
      <vt:lpstr>Phase b of balanced system, (I_n ) ̅=0, (V_n ) ̅=(V_N ) ̅ </vt:lpstr>
      <vt:lpstr>Phase c of balanced system, (I_n ) ̅=0, (V_n ) ̅=(V_N ) ̅ </vt:lpstr>
      <vt:lpstr>Currents in a balanced system</vt:lpstr>
      <vt:lpstr>Currents in a balanced system</vt:lpstr>
      <vt:lpstr>Example 4.1: Y-connected three-phase load</vt:lpstr>
      <vt:lpstr>Example 4.1: Y-connected three-phase load</vt:lpstr>
      <vt:lpstr>Example 4.1: Y-connected three-phase load</vt:lpstr>
      <vt:lpstr>Delta-connected load</vt:lpstr>
      <vt:lpstr>Delta-connected load</vt:lpstr>
      <vt:lpstr>Delta-connected load</vt:lpstr>
      <vt:lpstr>Example 4.2: Delta-connected three-phase load</vt:lpstr>
      <vt:lpstr>Δ-Y equivalence</vt:lpstr>
      <vt:lpstr>Example 4.3: Parallel Y- and Δ-connected loads </vt:lpstr>
      <vt:lpstr>Example 4.3: Y-Δ equivalent</vt:lpstr>
      <vt:lpstr>Example 4.3: Per-phase analysis</vt:lpstr>
      <vt:lpstr>Powers in balanced three-phase systems</vt:lpstr>
      <vt:lpstr>Powers in balanced three-phase systems</vt:lpstr>
      <vt:lpstr>Powers in balanced three-phase systems</vt:lpstr>
      <vt:lpstr>Powers in balanced three-phase systems</vt:lpstr>
      <vt:lpstr>Example 4.4: Power in a three-phase load</vt:lpstr>
      <vt:lpstr>Single-phase representation</vt:lpstr>
      <vt:lpstr>One-line diagram</vt:lpstr>
      <vt:lpstr>One-line diagram for a 39-bus system</vt:lpstr>
      <vt:lpstr>Per-unit system</vt:lpstr>
      <vt:lpstr>Example 4.5: Per-unit system</vt:lpstr>
      <vt:lpstr>Choosing the base quantities – Single-phase system</vt:lpstr>
      <vt:lpstr>Example</vt:lpstr>
      <vt:lpstr>Choosing the other base quantities – Single-phase system</vt:lpstr>
      <vt:lpstr>Choosing the other base quantities – Single-phase system</vt:lpstr>
      <vt:lpstr>Summary of base quantities for single-phase systems</vt:lpstr>
      <vt:lpstr>Choosing the base quantities – three-phase system</vt:lpstr>
      <vt:lpstr>Choosing the base quantities – three-phase system</vt:lpstr>
      <vt:lpstr>Choosing the base quantities – three-phase system</vt:lpstr>
      <vt:lpstr>Summary of base quantities – Three-phase systems</vt:lpstr>
      <vt:lpstr>Example 4.6: Base quantities</vt:lpstr>
      <vt:lpstr>Example 4.7: Per unit currents</vt:lpstr>
      <vt:lpstr>Converting per unit impedances</vt:lpstr>
      <vt:lpstr>Example 4.8: Base impedance conversion</vt:lpstr>
      <vt:lpstr>Synchronous generator model</vt:lpstr>
      <vt:lpstr>Single-phase model of a synchronous generator</vt:lpstr>
      <vt:lpstr>Single-phase model of a synchronous generator</vt:lpstr>
      <vt:lpstr>Control of an isolated generator</vt:lpstr>
      <vt:lpstr>Control loops of an isolated generator</vt:lpstr>
      <vt:lpstr>Operation of an isolated generator</vt:lpstr>
      <vt:lpstr>Operation of an isolated generator</vt:lpstr>
      <vt:lpstr>Operation of an isolated generator</vt:lpstr>
      <vt:lpstr>Synchronizing a generator to the grid</vt:lpstr>
      <vt:lpstr>Operating a small generator synchronized to the grid</vt:lpstr>
      <vt:lpstr>Operating a small generator synchronized to the grid</vt:lpstr>
      <vt:lpstr>Power angle curve</vt:lpstr>
      <vt:lpstr>Reactive power</vt:lpstr>
      <vt:lpstr>Reactive power</vt:lpstr>
      <vt:lpstr>Example 4.9: Steady state generator operation</vt:lpstr>
      <vt:lpstr>Example 4.10: Effect of the field current</vt:lpstr>
      <vt:lpstr>Synchronous condenser</vt:lpstr>
      <vt:lpstr>Generator limits</vt:lpstr>
      <vt:lpstr>I≤I_max as a function of P and Q </vt:lpstr>
      <vt:lpstr>I_f ≤ I_(f, max) as a function of P and Q</vt:lpstr>
      <vt:lpstr>Loading capability diagram of a generator</vt:lpstr>
      <vt:lpstr>Simplified generator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Electromechanical Energy Conversion</dc:title>
  <dc:creator>Daniel S Kirschen</dc:creator>
  <cp:lastModifiedBy>Daniel S Kirschen</cp:lastModifiedBy>
  <cp:revision>63</cp:revision>
  <cp:lastPrinted>2017-06-02T21:50:04Z</cp:lastPrinted>
  <dcterms:created xsi:type="dcterms:W3CDTF">2023-12-13T19:08:46Z</dcterms:created>
  <dcterms:modified xsi:type="dcterms:W3CDTF">2024-01-08T19:36:03Z</dcterms:modified>
</cp:coreProperties>
</file>